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67" r:id="rId4"/>
    <p:sldId id="268" r:id="rId5"/>
    <p:sldId id="269" r:id="rId6"/>
    <p:sldId id="262" r:id="rId7"/>
    <p:sldId id="270" r:id="rId8"/>
    <p:sldId id="258" r:id="rId9"/>
    <p:sldId id="271" r:id="rId10"/>
    <p:sldId id="272" r:id="rId11"/>
    <p:sldId id="263" r:id="rId12"/>
    <p:sldId id="264" r:id="rId13"/>
    <p:sldId id="259" r:id="rId14"/>
    <p:sldId id="260" r:id="rId15"/>
    <p:sldId id="276" r:id="rId16"/>
    <p:sldId id="273" r:id="rId17"/>
    <p:sldId id="27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1" autoAdjust="0"/>
  </p:normalViewPr>
  <p:slideViewPr>
    <p:cSldViewPr snapToGrid="0">
      <p:cViewPr varScale="1">
        <p:scale>
          <a:sx n="81" d="100"/>
          <a:sy n="81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A57DB-AA37-4709-8AC5-FB3B8BC15376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6B56-14E3-4D41-901A-3865C8505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8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6B56-14E3-4D41-901A-3865C8505C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mjusticia.gob.es/eu/tramites/certificado-registro-centr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98091" y="1818968"/>
            <a:ext cx="10815482" cy="635256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2023-2024ko PRACTICUM ASTEA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ESLEIPEN PROZEDURA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dirty="0" err="1"/>
              <a:t>Esleipena</a:t>
            </a:r>
            <a:r>
              <a:rPr lang="es-ES" altLang="es-ES" dirty="0"/>
              <a:t>,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batek</a:t>
            </a:r>
            <a:r>
              <a:rPr lang="es-ES" altLang="es-ES" dirty="0"/>
              <a:t> </a:t>
            </a:r>
            <a:r>
              <a:rPr lang="es-ES" altLang="es-ES" dirty="0" err="1"/>
              <a:t>baino</a:t>
            </a:r>
            <a:r>
              <a:rPr lang="es-ES" altLang="es-ES" dirty="0"/>
              <a:t> </a:t>
            </a:r>
            <a:r>
              <a:rPr lang="es-ES" altLang="es-ES" dirty="0" err="1"/>
              <a:t>gehiago</a:t>
            </a:r>
            <a:r>
              <a:rPr lang="es-ES" altLang="es-ES" dirty="0"/>
              <a:t> </a:t>
            </a:r>
            <a:r>
              <a:rPr lang="es-ES" altLang="es-ES" dirty="0" err="1"/>
              <a:t>zentro</a:t>
            </a:r>
            <a:r>
              <a:rPr lang="es-ES" altLang="es-ES" dirty="0"/>
              <a:t> </a:t>
            </a:r>
            <a:r>
              <a:rPr lang="es-ES" altLang="es-ES" dirty="0" err="1"/>
              <a:t>bera</a:t>
            </a:r>
            <a:r>
              <a:rPr lang="es-ES" altLang="es-ES" dirty="0"/>
              <a:t> </a:t>
            </a:r>
            <a:r>
              <a:rPr lang="es-ES" altLang="es-ES" dirty="0" err="1"/>
              <a:t>eskatuz</a:t>
            </a:r>
            <a:r>
              <a:rPr lang="es-ES" altLang="es-ES" dirty="0"/>
              <a:t> </a:t>
            </a:r>
            <a:r>
              <a:rPr lang="es-ES" altLang="es-ES" dirty="0" err="1"/>
              <a:t>gero</a:t>
            </a:r>
            <a:r>
              <a:rPr lang="es-ES" altLang="es-ES" dirty="0"/>
              <a:t>, </a:t>
            </a:r>
            <a:r>
              <a:rPr lang="es-ES" altLang="es-ES" dirty="0" err="1"/>
              <a:t>akademi</a:t>
            </a:r>
            <a:r>
              <a:rPr lang="es-ES" altLang="es-ES" dirty="0"/>
              <a:t> </a:t>
            </a:r>
            <a:r>
              <a:rPr lang="es-ES" altLang="es-ES" dirty="0" err="1"/>
              <a:t>espedientearen</a:t>
            </a:r>
            <a:r>
              <a:rPr lang="es-ES" altLang="es-ES" dirty="0"/>
              <a:t> </a:t>
            </a:r>
            <a:r>
              <a:rPr lang="es-ES" altLang="es-ES" dirty="0" err="1"/>
              <a:t>arabera</a:t>
            </a:r>
            <a:r>
              <a:rPr lang="es-ES" altLang="es-ES" dirty="0"/>
              <a:t> </a:t>
            </a:r>
            <a:r>
              <a:rPr lang="es-ES" altLang="es-ES" dirty="0" err="1"/>
              <a:t>egingo</a:t>
            </a:r>
            <a:r>
              <a:rPr lang="es-ES" altLang="es-ES" dirty="0"/>
              <a:t> da.</a:t>
            </a:r>
          </a:p>
          <a:p>
            <a:pPr eaLnBrk="1" hangingPunct="1"/>
            <a:r>
              <a:rPr lang="es-ES" altLang="es-ES" dirty="0" err="1"/>
              <a:t>Esleipenak</a:t>
            </a:r>
            <a:r>
              <a:rPr lang="es-ES" altLang="es-ES" dirty="0"/>
              <a:t>  </a:t>
            </a:r>
            <a:r>
              <a:rPr lang="es-ES" altLang="es-ES" dirty="0" err="1"/>
              <a:t>egiterakoan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den </a:t>
            </a:r>
            <a:r>
              <a:rPr lang="es-ES" altLang="es-ES" dirty="0" err="1"/>
              <a:t>bataz</a:t>
            </a:r>
            <a:r>
              <a:rPr lang="es-ES" altLang="es-ES" dirty="0"/>
              <a:t> </a:t>
            </a:r>
            <a:r>
              <a:rPr lang="es-ES" altLang="es-ES" dirty="0" err="1"/>
              <a:t>besteko</a:t>
            </a:r>
            <a:r>
              <a:rPr lang="es-ES" altLang="es-ES" dirty="0"/>
              <a:t> nota </a:t>
            </a:r>
            <a:r>
              <a:rPr lang="es-ES" altLang="es-ES" dirty="0" err="1"/>
              <a:t>aintzat</a:t>
            </a:r>
            <a:r>
              <a:rPr lang="es-ES" altLang="es-ES" dirty="0"/>
              <a:t> </a:t>
            </a:r>
            <a:r>
              <a:rPr lang="es-ES" altLang="es-ES" dirty="0" err="1"/>
              <a:t>hartuko</a:t>
            </a:r>
            <a:r>
              <a:rPr lang="es-ES" altLang="es-ES" dirty="0"/>
              <a:t> da.</a:t>
            </a:r>
          </a:p>
          <a:p>
            <a:r>
              <a:rPr lang="nn-NO" altLang="es-ES" dirty="0"/>
              <a:t>Nolanahi ere, praktikak hautatzerakoan eta </a:t>
            </a:r>
            <a:r>
              <a:rPr lang="es-ES" altLang="es-ES" dirty="0" err="1"/>
              <a:t>esleitzerakoan</a:t>
            </a:r>
            <a:r>
              <a:rPr lang="es-ES" altLang="es-ES" dirty="0"/>
              <a:t>, </a:t>
            </a:r>
            <a:r>
              <a:rPr lang="es-ES" altLang="es-ES" dirty="0" err="1"/>
              <a:t>lehentasuna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</a:t>
            </a:r>
            <a:r>
              <a:rPr lang="es-ES" altLang="es-ES" dirty="0" err="1"/>
              <a:t>dute</a:t>
            </a:r>
            <a:r>
              <a:rPr lang="es-ES" altLang="es-ES" dirty="0"/>
              <a:t>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ezinduek</a:t>
            </a:r>
            <a:r>
              <a:rPr lang="es-ES" altLang="es-ES" dirty="0"/>
              <a:t>, </a:t>
            </a:r>
            <a:r>
              <a:rPr lang="es-ES" altLang="es-ES" dirty="0" err="1"/>
              <a:t>irisgarritasun</a:t>
            </a:r>
            <a:r>
              <a:rPr lang="es-ES" altLang="es-ES" dirty="0"/>
              <a:t> </a:t>
            </a:r>
            <a:r>
              <a:rPr lang="es-ES" altLang="es-ES" dirty="0" err="1"/>
              <a:t>unibertsalerako</a:t>
            </a:r>
            <a:r>
              <a:rPr lang="es-ES" altLang="es-ES" dirty="0"/>
              <a:t> </a:t>
            </a:r>
            <a:r>
              <a:rPr lang="es-ES" altLang="es-ES" dirty="0" err="1"/>
              <a:t>neurri</a:t>
            </a:r>
            <a:r>
              <a:rPr lang="es-ES" altLang="es-ES" dirty="0"/>
              <a:t> </a:t>
            </a:r>
            <a:r>
              <a:rPr lang="es-ES" altLang="es-ES" dirty="0" err="1"/>
              <a:t>guztiak</a:t>
            </a:r>
            <a:r>
              <a:rPr lang="es-ES" altLang="es-ES" dirty="0"/>
              <a:t> </a:t>
            </a:r>
            <a:r>
              <a:rPr lang="es-ES" altLang="es-ES" dirty="0" err="1"/>
              <a:t>egiaztatzen</a:t>
            </a:r>
            <a:r>
              <a:rPr lang="es-ES" altLang="es-ES" dirty="0"/>
              <a:t> </a:t>
            </a:r>
            <a:r>
              <a:rPr lang="es-ES" altLang="es-ES" dirty="0" err="1"/>
              <a:t>dituzten</a:t>
            </a:r>
            <a:r>
              <a:rPr lang="es-ES" altLang="es-ES" dirty="0"/>
              <a:t> </a:t>
            </a:r>
            <a:r>
              <a:rPr lang="es-ES" altLang="es-ES" dirty="0" err="1"/>
              <a:t>enpresetara</a:t>
            </a:r>
            <a:r>
              <a:rPr lang="es-ES" altLang="es-ES" dirty="0"/>
              <a:t> </a:t>
            </a:r>
            <a:r>
              <a:rPr lang="es-ES" altLang="es-ES" dirty="0" err="1"/>
              <a:t>joateko</a:t>
            </a:r>
            <a:r>
              <a:rPr lang="es-ES" altLang="es-ES" dirty="0"/>
              <a:t> </a:t>
            </a:r>
            <a:r>
              <a:rPr lang="es-ES" altLang="es-ES" dirty="0" err="1"/>
              <a:t>aukera</a:t>
            </a:r>
            <a:r>
              <a:rPr lang="es-ES" altLang="es-ES" dirty="0"/>
              <a:t> izan </a:t>
            </a:r>
            <a:r>
              <a:rPr lang="es-ES" altLang="es-ES" dirty="0" err="1"/>
              <a:t>dezaten</a:t>
            </a:r>
            <a:endParaRPr lang="es-ES" altLang="es-ES" dirty="0"/>
          </a:p>
          <a:p>
            <a:pPr eaLnBrk="1" hangingPunct="1"/>
            <a:r>
              <a:rPr lang="es-ES" altLang="es-ES" dirty="0" err="1"/>
              <a:t>Esleitutako</a:t>
            </a:r>
            <a:r>
              <a:rPr lang="es-ES" altLang="es-ES" dirty="0"/>
              <a:t> </a:t>
            </a:r>
            <a:r>
              <a:rPr lang="es-ES" altLang="es-ES" dirty="0" err="1"/>
              <a:t>zentroa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bidez</a:t>
            </a:r>
            <a:r>
              <a:rPr lang="es-ES" altLang="es-ES" dirty="0"/>
              <a:t> </a:t>
            </a:r>
            <a:r>
              <a:rPr lang="es-ES" altLang="es-ES" dirty="0" err="1"/>
              <a:t>ikusi</a:t>
            </a:r>
            <a:r>
              <a:rPr lang="es-ES" altLang="es-ES" dirty="0"/>
              <a:t> </a:t>
            </a:r>
            <a:r>
              <a:rPr lang="es-ES" altLang="es-ES" dirty="0" err="1"/>
              <a:t>ahal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irailaren</a:t>
            </a:r>
            <a:r>
              <a:rPr lang="es-ES" altLang="es-ES" dirty="0"/>
              <a:t> 6tik </a:t>
            </a:r>
            <a:r>
              <a:rPr lang="es-ES" altLang="es-ES" dirty="0" err="1"/>
              <a:t>aurrera</a:t>
            </a:r>
            <a:r>
              <a:rPr lang="es-ES" alt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9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52" y="748812"/>
            <a:ext cx="7406786" cy="4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12" y="846625"/>
            <a:ext cx="9663132" cy="408222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00651" y="5101004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76446"/>
              </p:ext>
            </p:extLst>
          </p:nvPr>
        </p:nvGraphicFramePr>
        <p:xfrm>
          <a:off x="890650" y="564079"/>
          <a:ext cx="10295906" cy="5538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715">
                  <a:extLst>
                    <a:ext uri="{9D8B030D-6E8A-4147-A177-3AD203B41FA5}">
                      <a16:colId xmlns:a16="http://schemas.microsoft.com/office/drawing/2014/main" val="1638050285"/>
                    </a:ext>
                  </a:extLst>
                </a:gridCol>
                <a:gridCol w="3583152">
                  <a:extLst>
                    <a:ext uri="{9D8B030D-6E8A-4147-A177-3AD203B41FA5}">
                      <a16:colId xmlns:a16="http://schemas.microsoft.com/office/drawing/2014/main" val="2571914943"/>
                    </a:ext>
                  </a:extLst>
                </a:gridCol>
                <a:gridCol w="4325039">
                  <a:extLst>
                    <a:ext uri="{9D8B030D-6E8A-4147-A177-3AD203B41FA5}">
                      <a16:colId xmlns:a16="http://schemas.microsoft.com/office/drawing/2014/main" val="124188000"/>
                    </a:ext>
                  </a:extLst>
                </a:gridCol>
              </a:tblGrid>
              <a:tr h="52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FAKULTATEAN HASIERA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PRAKTIKETAKO ZENTROEN DATAK</a:t>
                      </a:r>
                      <a:endParaRPr lang="es-ES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384264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Gizarte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Antropologia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9ko </a:t>
                      </a:r>
                      <a:r>
                        <a:rPr lang="es-ES" sz="2000" dirty="0">
                          <a:effectLst/>
                        </a:rPr>
                        <a:t>astea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16tik </a:t>
                      </a:r>
                      <a:r>
                        <a:rPr lang="es-ES" sz="2000" dirty="0" err="1">
                          <a:effectLst/>
                        </a:rPr>
                        <a:t>abenduaren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23ra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222561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9ko </a:t>
                      </a:r>
                      <a:r>
                        <a:rPr lang="es-ES" sz="2000" dirty="0">
                          <a:effectLst/>
                        </a:rPr>
                        <a:t>astea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23tik </a:t>
                      </a:r>
                      <a:r>
                        <a:rPr lang="es-ES" sz="2000" dirty="0" err="1">
                          <a:effectLst/>
                        </a:rPr>
                        <a:t>abenduaren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23ra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77150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9ko </a:t>
                      </a:r>
                      <a:r>
                        <a:rPr lang="es-ES" sz="2000" dirty="0">
                          <a:effectLst/>
                        </a:rPr>
                        <a:t>astea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23tik </a:t>
                      </a:r>
                      <a:r>
                        <a:rPr lang="es-ES" sz="2000" dirty="0" err="1">
                          <a:effectLst/>
                        </a:rPr>
                        <a:t>abenduaren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23ra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342886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2025ko </a:t>
                      </a:r>
                      <a:r>
                        <a:rPr lang="es-ES" sz="2000" dirty="0" err="1">
                          <a:effectLst/>
                        </a:rPr>
                        <a:t>urtarrilaren</a:t>
                      </a:r>
                      <a:r>
                        <a:rPr lang="es-ES" sz="2000">
                          <a:effectLst/>
                        </a:rPr>
                        <a:t> </a:t>
                      </a:r>
                      <a:r>
                        <a:rPr lang="es-ES" sz="2000" smtClean="0">
                          <a:effectLst/>
                        </a:rPr>
                        <a:t>22ko </a:t>
                      </a:r>
                      <a:r>
                        <a:rPr lang="es-ES" sz="2000" dirty="0">
                          <a:effectLst/>
                        </a:rPr>
                        <a:t>astea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2025ko </a:t>
                      </a:r>
                      <a:r>
                        <a:rPr lang="es-ES" sz="2000" dirty="0" err="1">
                          <a:effectLst/>
                        </a:rPr>
                        <a:t>urtarrilaren</a:t>
                      </a:r>
                      <a:r>
                        <a:rPr lang="es-ES" sz="2000" dirty="0">
                          <a:effectLst/>
                        </a:rPr>
                        <a:t> 22tik </a:t>
                      </a:r>
                      <a:r>
                        <a:rPr lang="es-ES" sz="2000" dirty="0" err="1">
                          <a:effectLst/>
                        </a:rPr>
                        <a:t>maiatzaren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9ra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719011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Pedagogia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2025ko </a:t>
                      </a:r>
                      <a:r>
                        <a:rPr lang="es-ES" sz="2000" dirty="0" err="1">
                          <a:effectLst/>
                        </a:rPr>
                        <a:t>urtarrilaren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22ko </a:t>
                      </a:r>
                      <a:r>
                        <a:rPr lang="es-ES" sz="2000" dirty="0">
                          <a:effectLst/>
                        </a:rPr>
                        <a:t>astea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2025ko </a:t>
                      </a:r>
                      <a:r>
                        <a:rPr lang="en-US" sz="2000" dirty="0" err="1">
                          <a:effectLst/>
                        </a:rPr>
                        <a:t>otsailaren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3tik </a:t>
                      </a:r>
                      <a:r>
                        <a:rPr lang="en-US" sz="2000" dirty="0" err="1">
                          <a:effectLst/>
                        </a:rPr>
                        <a:t>maiatzaren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9ra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303032"/>
                  </a:ext>
                </a:extLst>
              </a:tr>
              <a:tr h="69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Pedagogia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9ko </a:t>
                      </a:r>
                      <a:r>
                        <a:rPr lang="es-ES" sz="2000" dirty="0">
                          <a:effectLst/>
                        </a:rPr>
                        <a:t>astea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2024ko </a:t>
                      </a:r>
                      <a:r>
                        <a:rPr lang="es-ES" sz="2000" dirty="0" err="1">
                          <a:effectLst/>
                        </a:rPr>
                        <a:t>irailaren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23tik </a:t>
                      </a:r>
                      <a:r>
                        <a:rPr lang="es-ES" sz="2000" dirty="0" err="1">
                          <a:effectLst/>
                        </a:rPr>
                        <a:t>abenduaren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23ra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140265"/>
                  </a:ext>
                </a:extLst>
              </a:tr>
              <a:tr h="781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Filosofia</a:t>
                      </a:r>
                      <a:endParaRPr lang="es-ES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BORONDATEZKO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PRAKTIKAK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Lehenengo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edo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bigarren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lauhilabetean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aukeran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24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692710"/>
            <a:ext cx="6567054" cy="49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4224" y="5578471"/>
            <a:ext cx="9697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 smtClean="0"/>
          </a:p>
          <a:p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2" y="862012"/>
            <a:ext cx="5094514" cy="3971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536" y="862012"/>
            <a:ext cx="5617028" cy="40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72669" y="1319717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MUGIKORTASUN PROGRAMETAN PARTE HARTZEN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Bueltatzen</a:t>
            </a:r>
            <a:r>
              <a:rPr lang="es-ES" dirty="0" smtClean="0"/>
              <a:t> </a:t>
            </a:r>
            <a:r>
              <a:rPr lang="es-ES" dirty="0" err="1" smtClean="0"/>
              <a:t>diren</a:t>
            </a:r>
            <a:r>
              <a:rPr lang="es-ES" dirty="0" smtClean="0"/>
              <a:t> dataren </a:t>
            </a:r>
            <a:r>
              <a:rPr lang="es-ES" dirty="0" err="1" smtClean="0"/>
              <a:t>berri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7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395693" y="1330868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IKASKETAGATIK  KONBALIDAKETA  NAHI 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47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1822" y="2710857"/>
            <a:ext cx="429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HELBURU OROKORRAK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Ikasleen oso-osoko prestakuntza bultzatzea, haien ikaskuntza teoriko eta praktikoa osatuta.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smtClean="0"/>
              <a:t>L</a:t>
            </a:r>
            <a:r>
              <a:rPr lang="eu-ES" smtClean="0"/>
              <a:t>anbide-errealitatera egokitzen den lan-metodologia ezagutzen laguntzea.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Gaitasun tekniko, metodologiko, pertsonal eta partaidetzakoak gara ditzaten bultzatzea.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Ikasleek esperientzia praktikoa eskuratzea, lan-merkatuan sartzen eta beren enplegagarritasuna hobetzen laguntzeko.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394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KREDITUAK ETA EPEAK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598763"/>
              </p:ext>
            </p:extLst>
          </p:nvPr>
        </p:nvGraphicFramePr>
        <p:xfrm>
          <a:off x="1981200" y="1887298"/>
          <a:ext cx="807561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GIZARTE</a:t>
                      </a:r>
                      <a:r>
                        <a:rPr lang="es-ES" sz="1800" baseline="0" dirty="0" smtClean="0"/>
                        <a:t> HEZKUNTZAKO GRADUA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300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300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450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2.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5939"/>
              </p:ext>
            </p:extLst>
          </p:nvPr>
        </p:nvGraphicFramePr>
        <p:xfrm>
          <a:off x="1992313" y="3570841"/>
          <a:ext cx="8064500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PEDAGOGIAKO GRADUA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7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C0000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150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2.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3.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600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92313" y="4868863"/>
          <a:ext cx="80645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GIZARTE</a:t>
                      </a:r>
                      <a:r>
                        <a:rPr lang="es-ES" sz="1800" baseline="0" dirty="0" smtClean="0"/>
                        <a:t> ANTROPOLOGIAKO GRADUA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00B05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450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es-ES" sz="4400" dirty="0" smtClean="0">
                <a:solidFill>
                  <a:schemeClr val="accent1">
                    <a:satMod val="150000"/>
                  </a:schemeClr>
                </a:solidFill>
              </a:rPr>
              <a:t>ELKARRELAZIOA</a:t>
            </a:r>
            <a:endParaRPr lang="es-E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pSp>
        <p:nvGrpSpPr>
          <p:cNvPr id="11267" name="Group 52"/>
          <p:cNvGrpSpPr>
            <a:grpSpLocks noChangeAspect="1"/>
          </p:cNvGrpSpPr>
          <p:nvPr/>
        </p:nvGrpSpPr>
        <p:grpSpPr bwMode="auto">
          <a:xfrm>
            <a:off x="2276100" y="2339783"/>
            <a:ext cx="7291388" cy="3240087"/>
            <a:chOff x="339" y="1660"/>
            <a:chExt cx="4594" cy="2041"/>
          </a:xfrm>
        </p:grpSpPr>
        <p:sp>
          <p:nvSpPr>
            <p:cNvPr id="1127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657" y="1705"/>
              <a:ext cx="42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3" name="Rectangle 53"/>
            <p:cNvSpPr>
              <a:spLocks noChangeArrowheads="1"/>
            </p:cNvSpPr>
            <p:nvPr/>
          </p:nvSpPr>
          <p:spPr bwMode="auto">
            <a:xfrm>
              <a:off x="703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4" name="Rectangle 54"/>
            <p:cNvSpPr>
              <a:spLocks noChangeArrowheads="1"/>
            </p:cNvSpPr>
            <p:nvPr/>
          </p:nvSpPr>
          <p:spPr bwMode="auto">
            <a:xfrm>
              <a:off x="1051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5" name="Rectangle 55"/>
            <p:cNvSpPr>
              <a:spLocks noChangeArrowheads="1"/>
            </p:cNvSpPr>
            <p:nvPr/>
          </p:nvSpPr>
          <p:spPr bwMode="auto">
            <a:xfrm>
              <a:off x="1399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6" name="Rectangle 56"/>
            <p:cNvSpPr>
              <a:spLocks noChangeArrowheads="1"/>
            </p:cNvSpPr>
            <p:nvPr/>
          </p:nvSpPr>
          <p:spPr bwMode="auto">
            <a:xfrm>
              <a:off x="1747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7" name="Rectangle 57"/>
            <p:cNvSpPr>
              <a:spLocks noChangeArrowheads="1"/>
            </p:cNvSpPr>
            <p:nvPr/>
          </p:nvSpPr>
          <p:spPr bwMode="auto">
            <a:xfrm>
              <a:off x="703" y="195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8" name="Rectangle 58"/>
            <p:cNvSpPr>
              <a:spLocks noChangeArrowheads="1"/>
            </p:cNvSpPr>
            <p:nvPr/>
          </p:nvSpPr>
          <p:spPr bwMode="auto">
            <a:xfrm>
              <a:off x="703" y="2239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9" name="Rectangle 59"/>
            <p:cNvSpPr>
              <a:spLocks noChangeArrowheads="1"/>
            </p:cNvSpPr>
            <p:nvPr/>
          </p:nvSpPr>
          <p:spPr bwMode="auto">
            <a:xfrm>
              <a:off x="2792" y="2524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0" name="Rectangle 60"/>
            <p:cNvSpPr>
              <a:spLocks noChangeArrowheads="1"/>
            </p:cNvSpPr>
            <p:nvPr/>
          </p:nvSpPr>
          <p:spPr bwMode="auto">
            <a:xfrm>
              <a:off x="2792" y="2810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1" name="Rectangle 61"/>
            <p:cNvSpPr>
              <a:spLocks noChangeArrowheads="1"/>
            </p:cNvSpPr>
            <p:nvPr/>
          </p:nvSpPr>
          <p:spPr bwMode="auto">
            <a:xfrm>
              <a:off x="2792" y="3096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2" name="Rectangle 62"/>
            <p:cNvSpPr>
              <a:spLocks noChangeArrowheads="1"/>
            </p:cNvSpPr>
            <p:nvPr/>
          </p:nvSpPr>
          <p:spPr bwMode="auto">
            <a:xfrm>
              <a:off x="2792" y="3381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3" name="Freeform 63"/>
            <p:cNvSpPr>
              <a:spLocks noEditPoints="1"/>
            </p:cNvSpPr>
            <p:nvPr/>
          </p:nvSpPr>
          <p:spPr bwMode="auto">
            <a:xfrm>
              <a:off x="2330" y="1802"/>
              <a:ext cx="849" cy="45"/>
            </a:xfrm>
            <a:custGeom>
              <a:avLst/>
              <a:gdLst>
                <a:gd name="T0" fmla="*/ 0 w 6000"/>
                <a:gd name="T1" fmla="*/ 0 h 400"/>
                <a:gd name="T2" fmla="*/ 0 w 6000"/>
                <a:gd name="T3" fmla="*/ 0 h 400"/>
                <a:gd name="T4" fmla="*/ 0 w 6000"/>
                <a:gd name="T5" fmla="*/ 0 h 400"/>
                <a:gd name="T6" fmla="*/ 0 w 6000"/>
                <a:gd name="T7" fmla="*/ 0 h 400"/>
                <a:gd name="T8" fmla="*/ 0 w 6000"/>
                <a:gd name="T9" fmla="*/ 0 h 400"/>
                <a:gd name="T10" fmla="*/ 0 w 6000"/>
                <a:gd name="T11" fmla="*/ 0 h 400"/>
                <a:gd name="T12" fmla="*/ 0 w 6000"/>
                <a:gd name="T13" fmla="*/ 0 h 400"/>
                <a:gd name="T14" fmla="*/ 0 w 6000"/>
                <a:gd name="T15" fmla="*/ 0 h 400"/>
                <a:gd name="T16" fmla="*/ 0 w 6000"/>
                <a:gd name="T17" fmla="*/ 0 h 400"/>
                <a:gd name="T18" fmla="*/ 0 w 6000"/>
                <a:gd name="T19" fmla="*/ 0 h 400"/>
                <a:gd name="T20" fmla="*/ 0 w 6000"/>
                <a:gd name="T21" fmla="*/ 0 h 400"/>
                <a:gd name="T22" fmla="*/ 0 w 6000"/>
                <a:gd name="T23" fmla="*/ 0 h 400"/>
                <a:gd name="T24" fmla="*/ 0 w 6000"/>
                <a:gd name="T25" fmla="*/ 0 h 400"/>
                <a:gd name="T26" fmla="*/ 0 w 6000"/>
                <a:gd name="T27" fmla="*/ 0 h 400"/>
                <a:gd name="T28" fmla="*/ 0 w 6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00"/>
                <a:gd name="T46" fmla="*/ 0 h 400"/>
                <a:gd name="T47" fmla="*/ 6000 w 6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00" h="400">
                  <a:moveTo>
                    <a:pt x="333" y="166"/>
                  </a:moveTo>
                  <a:lnTo>
                    <a:pt x="5667" y="166"/>
                  </a:lnTo>
                  <a:cubicBezTo>
                    <a:pt x="5685" y="166"/>
                    <a:pt x="5700" y="181"/>
                    <a:pt x="5700" y="200"/>
                  </a:cubicBezTo>
                  <a:cubicBezTo>
                    <a:pt x="5700" y="218"/>
                    <a:pt x="5685" y="233"/>
                    <a:pt x="5667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5600" y="0"/>
                  </a:moveTo>
                  <a:lnTo>
                    <a:pt x="6000" y="200"/>
                  </a:lnTo>
                  <a:lnTo>
                    <a:pt x="5600" y="40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84" name="Group 66"/>
            <p:cNvGrpSpPr>
              <a:grpSpLocks/>
            </p:cNvGrpSpPr>
            <p:nvPr/>
          </p:nvGrpSpPr>
          <p:grpSpPr bwMode="auto">
            <a:xfrm>
              <a:off x="702" y="1660"/>
              <a:ext cx="1617" cy="320"/>
              <a:chOff x="702" y="1660"/>
              <a:chExt cx="1617" cy="320"/>
            </a:xfrm>
          </p:grpSpPr>
          <p:sp>
            <p:nvSpPr>
              <p:cNvPr id="11301" name="Rectangle 64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2" name="Rectangle 65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" name="Rectangle 67"/>
            <p:cNvSpPr>
              <a:spLocks noChangeArrowheads="1"/>
            </p:cNvSpPr>
            <p:nvPr/>
          </p:nvSpPr>
          <p:spPr bwMode="auto">
            <a:xfrm>
              <a:off x="777" y="1703"/>
              <a:ext cx="157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s-ES" sz="2800" dirty="0">
                  <a:solidFill>
                    <a:srgbClr val="000000"/>
                  </a:solidFill>
                </a:rPr>
                <a:t>FAKULTATEA</a:t>
              </a:r>
              <a:endParaRPr lang="es-ES" sz="2800" dirty="0"/>
            </a:p>
          </p:txBody>
        </p:sp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2244" y="170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87" name="Group 71"/>
            <p:cNvGrpSpPr>
              <a:grpSpLocks/>
            </p:cNvGrpSpPr>
            <p:nvPr/>
          </p:nvGrpSpPr>
          <p:grpSpPr bwMode="auto">
            <a:xfrm>
              <a:off x="3179" y="1660"/>
              <a:ext cx="1754" cy="400"/>
              <a:chOff x="3179" y="1660"/>
              <a:chExt cx="1754" cy="400"/>
            </a:xfrm>
          </p:grpSpPr>
          <p:sp>
            <p:nvSpPr>
              <p:cNvPr id="11299" name="Rectangle 69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334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1300" name="Rectangle 70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5" name="Rectangle 72"/>
            <p:cNvSpPr>
              <a:spLocks noChangeArrowheads="1"/>
            </p:cNvSpPr>
            <p:nvPr/>
          </p:nvSpPr>
          <p:spPr bwMode="auto">
            <a:xfrm>
              <a:off x="3569" y="1722"/>
              <a:ext cx="13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800" dirty="0"/>
                <a:t>IKASLEA</a:t>
              </a:r>
            </a:p>
          </p:txBody>
        </p:sp>
        <p:sp>
          <p:nvSpPr>
            <p:cNvPr id="11289" name="Rectangle 73"/>
            <p:cNvSpPr>
              <a:spLocks noChangeArrowheads="1"/>
            </p:cNvSpPr>
            <p:nvPr/>
          </p:nvSpPr>
          <p:spPr bwMode="auto">
            <a:xfrm>
              <a:off x="4859" y="1831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90" name="Group 76"/>
            <p:cNvGrpSpPr>
              <a:grpSpLocks/>
            </p:cNvGrpSpPr>
            <p:nvPr/>
          </p:nvGrpSpPr>
          <p:grpSpPr bwMode="auto">
            <a:xfrm>
              <a:off x="339" y="2612"/>
              <a:ext cx="4186" cy="688"/>
              <a:chOff x="339" y="2612"/>
              <a:chExt cx="4186" cy="688"/>
            </a:xfrm>
          </p:grpSpPr>
          <p:sp>
            <p:nvSpPr>
              <p:cNvPr id="11297" name="Rectangle 74"/>
              <p:cNvSpPr>
                <a:spLocks noChangeArrowheads="1"/>
              </p:cNvSpPr>
              <p:nvPr/>
            </p:nvSpPr>
            <p:spPr bwMode="auto">
              <a:xfrm>
                <a:off x="702" y="2658"/>
                <a:ext cx="344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298" name="Rectangle 75"/>
              <p:cNvSpPr>
                <a:spLocks noChangeArrowheads="1"/>
              </p:cNvSpPr>
              <p:nvPr/>
            </p:nvSpPr>
            <p:spPr bwMode="auto">
              <a:xfrm>
                <a:off x="339" y="2612"/>
                <a:ext cx="4186" cy="64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8" name="Rectangle 77"/>
            <p:cNvSpPr>
              <a:spLocks noChangeArrowheads="1"/>
            </p:cNvSpPr>
            <p:nvPr/>
          </p:nvSpPr>
          <p:spPr bwMode="auto">
            <a:xfrm>
              <a:off x="735" y="2741"/>
              <a:ext cx="343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s-ES" sz="2800" dirty="0" smtClean="0"/>
                <a:t>PRACTICUMEAN L</a:t>
              </a:r>
            </a:p>
            <a:p>
              <a:pPr algn="ctr">
                <a:defRPr/>
              </a:pPr>
              <a:r>
                <a:rPr lang="es-ES" sz="2800" dirty="0" smtClean="0"/>
                <a:t>LANKIDE </a:t>
              </a:r>
              <a:r>
                <a:rPr lang="es-ES" sz="2800" dirty="0"/>
                <a:t>DITUGUN ZENTROAK</a:t>
              </a:r>
            </a:p>
          </p:txBody>
        </p:sp>
        <p:sp>
          <p:nvSpPr>
            <p:cNvPr id="11292" name="Rectangle 78"/>
            <p:cNvSpPr>
              <a:spLocks noChangeArrowheads="1"/>
            </p:cNvSpPr>
            <p:nvPr/>
          </p:nvSpPr>
          <p:spPr bwMode="auto">
            <a:xfrm>
              <a:off x="4753" y="2741"/>
              <a:ext cx="1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s-ES" altLang="es-ES"/>
            </a:p>
          </p:txBody>
        </p:sp>
        <p:sp>
          <p:nvSpPr>
            <p:cNvPr id="11293" name="Rectangle 79"/>
            <p:cNvSpPr>
              <a:spLocks noChangeArrowheads="1"/>
            </p:cNvSpPr>
            <p:nvPr/>
          </p:nvSpPr>
          <p:spPr bwMode="auto">
            <a:xfrm>
              <a:off x="1661" y="30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1294" name="Rectangle 80"/>
            <p:cNvSpPr>
              <a:spLocks noChangeArrowheads="1"/>
            </p:cNvSpPr>
            <p:nvPr/>
          </p:nvSpPr>
          <p:spPr bwMode="auto">
            <a:xfrm>
              <a:off x="4107" y="302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95" name="Freeform 81"/>
            <p:cNvSpPr>
              <a:spLocks noEditPoints="1"/>
            </p:cNvSpPr>
            <p:nvPr/>
          </p:nvSpPr>
          <p:spPr bwMode="auto">
            <a:xfrm>
              <a:off x="3179" y="2076"/>
              <a:ext cx="971" cy="543"/>
            </a:xfrm>
            <a:custGeom>
              <a:avLst/>
              <a:gdLst>
                <a:gd name="T0" fmla="*/ 0 w 6600"/>
                <a:gd name="T1" fmla="*/ 0 h 3600"/>
                <a:gd name="T2" fmla="*/ 0 w 6600"/>
                <a:gd name="T3" fmla="*/ 0 h 3600"/>
                <a:gd name="T4" fmla="*/ 0 w 6600"/>
                <a:gd name="T5" fmla="*/ 0 h 3600"/>
                <a:gd name="T6" fmla="*/ 0 w 6600"/>
                <a:gd name="T7" fmla="*/ 0 h 3600"/>
                <a:gd name="T8" fmla="*/ 0 w 6600"/>
                <a:gd name="T9" fmla="*/ 0 h 3600"/>
                <a:gd name="T10" fmla="*/ 0 w 6600"/>
                <a:gd name="T11" fmla="*/ 0 h 3600"/>
                <a:gd name="T12" fmla="*/ 0 w 6600"/>
                <a:gd name="T13" fmla="*/ 0 h 3600"/>
                <a:gd name="T14" fmla="*/ 0 w 6600"/>
                <a:gd name="T15" fmla="*/ 0 h 3600"/>
                <a:gd name="T16" fmla="*/ 0 w 6600"/>
                <a:gd name="T17" fmla="*/ 0 h 3600"/>
                <a:gd name="T18" fmla="*/ 0 w 6600"/>
                <a:gd name="T19" fmla="*/ 0 h 3600"/>
                <a:gd name="T20" fmla="*/ 0 w 6600"/>
                <a:gd name="T21" fmla="*/ 0 h 3600"/>
                <a:gd name="T22" fmla="*/ 0 w 6600"/>
                <a:gd name="T23" fmla="*/ 0 h 3600"/>
                <a:gd name="T24" fmla="*/ 0 w 6600"/>
                <a:gd name="T25" fmla="*/ 0 h 3600"/>
                <a:gd name="T26" fmla="*/ 0 w 6600"/>
                <a:gd name="T27" fmla="*/ 0 h 3600"/>
                <a:gd name="T28" fmla="*/ 0 w 66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00"/>
                <a:gd name="T46" fmla="*/ 0 h 3600"/>
                <a:gd name="T47" fmla="*/ 6600 w 66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00" h="3600">
                  <a:moveTo>
                    <a:pt x="277" y="3412"/>
                  </a:moveTo>
                  <a:lnTo>
                    <a:pt x="6292" y="131"/>
                  </a:lnTo>
                  <a:cubicBezTo>
                    <a:pt x="6308" y="122"/>
                    <a:pt x="6328" y="128"/>
                    <a:pt x="6337" y="144"/>
                  </a:cubicBezTo>
                  <a:cubicBezTo>
                    <a:pt x="6346" y="160"/>
                    <a:pt x="6340" y="181"/>
                    <a:pt x="6324" y="189"/>
                  </a:cubicBezTo>
                  <a:lnTo>
                    <a:pt x="309" y="3470"/>
                  </a:lnTo>
                  <a:cubicBezTo>
                    <a:pt x="293" y="3479"/>
                    <a:pt x="273" y="3473"/>
                    <a:pt x="264" y="3457"/>
                  </a:cubicBezTo>
                  <a:cubicBezTo>
                    <a:pt x="255" y="3441"/>
                    <a:pt x="261" y="3420"/>
                    <a:pt x="277" y="3412"/>
                  </a:cubicBezTo>
                  <a:close/>
                  <a:moveTo>
                    <a:pt x="447" y="3585"/>
                  </a:moveTo>
                  <a:lnTo>
                    <a:pt x="0" y="3600"/>
                  </a:lnTo>
                  <a:lnTo>
                    <a:pt x="256" y="3233"/>
                  </a:lnTo>
                  <a:lnTo>
                    <a:pt x="447" y="3585"/>
                  </a:lnTo>
                  <a:close/>
                  <a:moveTo>
                    <a:pt x="6154" y="16"/>
                  </a:moveTo>
                  <a:lnTo>
                    <a:pt x="6600" y="0"/>
                  </a:lnTo>
                  <a:lnTo>
                    <a:pt x="6345" y="368"/>
                  </a:lnTo>
                  <a:lnTo>
                    <a:pt x="6154" y="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Freeform 82"/>
            <p:cNvSpPr>
              <a:spLocks noEditPoints="1"/>
            </p:cNvSpPr>
            <p:nvPr/>
          </p:nvSpPr>
          <p:spPr bwMode="auto">
            <a:xfrm>
              <a:off x="1475" y="1993"/>
              <a:ext cx="820" cy="612"/>
            </a:xfrm>
            <a:custGeom>
              <a:avLst/>
              <a:gdLst>
                <a:gd name="T0" fmla="*/ 0 w 14400"/>
                <a:gd name="T1" fmla="*/ 0 h 7200"/>
                <a:gd name="T2" fmla="*/ 0 w 14400"/>
                <a:gd name="T3" fmla="*/ 0 h 7200"/>
                <a:gd name="T4" fmla="*/ 0 w 14400"/>
                <a:gd name="T5" fmla="*/ 0 h 7200"/>
                <a:gd name="T6" fmla="*/ 0 w 14400"/>
                <a:gd name="T7" fmla="*/ 0 h 7200"/>
                <a:gd name="T8" fmla="*/ 0 w 14400"/>
                <a:gd name="T9" fmla="*/ 0 h 7200"/>
                <a:gd name="T10" fmla="*/ 0 w 14400"/>
                <a:gd name="T11" fmla="*/ 0 h 7200"/>
                <a:gd name="T12" fmla="*/ 0 w 14400"/>
                <a:gd name="T13" fmla="*/ 0 h 7200"/>
                <a:gd name="T14" fmla="*/ 0 w 14400"/>
                <a:gd name="T15" fmla="*/ 0 h 7200"/>
                <a:gd name="T16" fmla="*/ 0 w 14400"/>
                <a:gd name="T17" fmla="*/ 0 h 7200"/>
                <a:gd name="T18" fmla="*/ 0 w 14400"/>
                <a:gd name="T19" fmla="*/ 0 h 7200"/>
                <a:gd name="T20" fmla="*/ 0 w 14400"/>
                <a:gd name="T21" fmla="*/ 0 h 7200"/>
                <a:gd name="T22" fmla="*/ 0 w 14400"/>
                <a:gd name="T23" fmla="*/ 0 h 7200"/>
                <a:gd name="T24" fmla="*/ 0 w 14400"/>
                <a:gd name="T25" fmla="*/ 0 h 7200"/>
                <a:gd name="T26" fmla="*/ 0 w 14400"/>
                <a:gd name="T27" fmla="*/ 0 h 7200"/>
                <a:gd name="T28" fmla="*/ 0 w 14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0"/>
                <a:gd name="T46" fmla="*/ 0 h 7200"/>
                <a:gd name="T47" fmla="*/ 14400 w 14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0" h="7200">
                  <a:moveTo>
                    <a:pt x="627" y="238"/>
                  </a:moveTo>
                  <a:lnTo>
                    <a:pt x="13834" y="6842"/>
                  </a:lnTo>
                  <a:cubicBezTo>
                    <a:pt x="13867" y="6859"/>
                    <a:pt x="13880" y="6899"/>
                    <a:pt x="13864" y="6931"/>
                  </a:cubicBezTo>
                  <a:cubicBezTo>
                    <a:pt x="13847" y="6964"/>
                    <a:pt x="13807" y="6978"/>
                    <a:pt x="13774" y="6961"/>
                  </a:cubicBezTo>
                  <a:lnTo>
                    <a:pt x="567" y="358"/>
                  </a:lnTo>
                  <a:cubicBezTo>
                    <a:pt x="534" y="341"/>
                    <a:pt x="521" y="301"/>
                    <a:pt x="537" y="268"/>
                  </a:cubicBezTo>
                  <a:cubicBezTo>
                    <a:pt x="554" y="235"/>
                    <a:pt x="594" y="222"/>
                    <a:pt x="627" y="238"/>
                  </a:cubicBezTo>
                  <a:close/>
                  <a:moveTo>
                    <a:pt x="537" y="715"/>
                  </a:moveTo>
                  <a:lnTo>
                    <a:pt x="0" y="0"/>
                  </a:lnTo>
                  <a:lnTo>
                    <a:pt x="895" y="0"/>
                  </a:lnTo>
                  <a:lnTo>
                    <a:pt x="537" y="715"/>
                  </a:lnTo>
                  <a:close/>
                  <a:moveTo>
                    <a:pt x="13864" y="6484"/>
                  </a:moveTo>
                  <a:lnTo>
                    <a:pt x="14400" y="7200"/>
                  </a:lnTo>
                  <a:lnTo>
                    <a:pt x="13506" y="7200"/>
                  </a:lnTo>
                  <a:lnTo>
                    <a:pt x="13864" y="6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8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29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759807"/>
            <a:ext cx="9601196" cy="130386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FAKULTATEA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78265" y="2442702"/>
            <a:ext cx="7467600" cy="5107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u-ES" altLang="es-ES" sz="2200" dirty="0" smtClean="0"/>
              <a:t>Arduradunak</a:t>
            </a:r>
            <a:r>
              <a:rPr lang="eu-ES" altLang="es-ES" sz="2200" dirty="0"/>
              <a:t>: Irakasle-tutoreak, dekanordea, </a:t>
            </a:r>
            <a:r>
              <a:rPr lang="eu-ES" altLang="es-ES" sz="2200" dirty="0" err="1"/>
              <a:t>practicumeko</a:t>
            </a:r>
            <a:r>
              <a:rPr lang="eu-ES" altLang="es-ES" sz="2200" dirty="0"/>
              <a:t> teknikaria.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sz="2200" dirty="0"/>
              <a:t>Titulazio bakoitzeko </a:t>
            </a:r>
            <a:r>
              <a:rPr lang="eu-ES" altLang="es-ES" sz="2200" dirty="0" err="1"/>
              <a:t>practicumaren</a:t>
            </a:r>
            <a:r>
              <a:rPr lang="eu-ES" altLang="es-ES" sz="2200" dirty="0"/>
              <a:t> antolaketa.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sz="2200" dirty="0"/>
              <a:t>Praktiketako </a:t>
            </a:r>
            <a:r>
              <a:rPr lang="eu-ES" altLang="es-ES" sz="2200" dirty="0" err="1"/>
              <a:t>zentruen</a:t>
            </a:r>
            <a:r>
              <a:rPr lang="eu-ES" altLang="es-ES" sz="2200" dirty="0"/>
              <a:t> esleipena.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sz="2200" dirty="0"/>
              <a:t>Ikaslearen praktika-formazioaren jarraipena eta </a:t>
            </a:r>
            <a:r>
              <a:rPr lang="eu-ES" altLang="es-ES" sz="2200" dirty="0" err="1"/>
              <a:t>ebaluaketa</a:t>
            </a:r>
            <a:r>
              <a:rPr lang="eu-ES" altLang="es-ES" sz="22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sz="2200" dirty="0"/>
              <a:t>Gure </a:t>
            </a:r>
            <a:r>
              <a:rPr lang="eu-ES" altLang="es-ES" sz="2200" dirty="0" err="1"/>
              <a:t>practicumean</a:t>
            </a:r>
            <a:r>
              <a:rPr lang="eu-ES" altLang="es-ES" sz="2200" dirty="0"/>
              <a:t> lankide diren </a:t>
            </a:r>
            <a:r>
              <a:rPr lang="eu-ES" altLang="es-ES" sz="2200" dirty="0" err="1"/>
              <a:t>zentruekiko</a:t>
            </a:r>
            <a:r>
              <a:rPr lang="eu-ES" altLang="es-ES" sz="2200" dirty="0"/>
              <a:t> koordinazioa.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200" dirty="0" err="1"/>
              <a:t>Fakultateko</a:t>
            </a:r>
            <a:r>
              <a:rPr lang="es-ES" altLang="es-ES" sz="2200" dirty="0"/>
              <a:t> </a:t>
            </a:r>
            <a:r>
              <a:rPr lang="es-ES" altLang="es-ES" sz="2200" dirty="0" err="1"/>
              <a:t>Practicumeko</a:t>
            </a:r>
            <a:r>
              <a:rPr lang="es-ES" altLang="es-ES" sz="2200" dirty="0"/>
              <a:t> Web </a:t>
            </a:r>
            <a:r>
              <a:rPr lang="es-ES" altLang="es-ES" sz="2200" dirty="0" err="1"/>
              <a:t>orriaren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eguneratzea</a:t>
            </a:r>
            <a:r>
              <a:rPr lang="es-ES" altLang="es-ES" sz="2200" dirty="0"/>
              <a:t>: </a:t>
            </a:r>
            <a:r>
              <a:rPr lang="es-ES" altLang="es-ES" sz="2200" dirty="0" err="1"/>
              <a:t>Practicumeko</a:t>
            </a:r>
            <a:r>
              <a:rPr lang="es-ES" altLang="es-ES" sz="2200" dirty="0"/>
              <a:t> </a:t>
            </a:r>
            <a:r>
              <a:rPr lang="es-ES" altLang="es-ES" sz="2200" dirty="0" err="1"/>
              <a:t>Gidak</a:t>
            </a:r>
            <a:r>
              <a:rPr lang="es-ES" altLang="es-ES" sz="2200" dirty="0"/>
              <a:t>, </a:t>
            </a:r>
            <a:r>
              <a:rPr lang="es-ES" altLang="es-ES" sz="2200" dirty="0" err="1"/>
              <a:t>egutegiak</a:t>
            </a:r>
            <a:r>
              <a:rPr lang="es-ES" altLang="es-ES" sz="2200" dirty="0"/>
              <a:t>, </a:t>
            </a:r>
            <a:r>
              <a:rPr lang="es-ES" altLang="es-ES" sz="2200" dirty="0" err="1"/>
              <a:t>araudia</a:t>
            </a:r>
            <a:r>
              <a:rPr lang="es-ES" altLang="es-ES" sz="2200" dirty="0"/>
              <a:t>, </a:t>
            </a:r>
            <a:r>
              <a:rPr lang="es-ES" altLang="es-ES" sz="2200" dirty="0" err="1"/>
              <a:t>eranskinak</a:t>
            </a:r>
            <a:r>
              <a:rPr lang="es-ES" altLang="es-ES" sz="2200" dirty="0"/>
              <a:t> …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ES" sz="2200" dirty="0" smtClean="0">
                <a:hlinkClick r:id="rId2"/>
              </a:rPr>
              <a:t>https</a:t>
            </a:r>
            <a:r>
              <a:rPr lang="es-ES" altLang="es-ES" sz="2200" dirty="0">
                <a:hlinkClick r:id="rId2"/>
              </a:rPr>
              <a:t>://www.ehu.eus/eu/web/hefa/practicum2</a:t>
            </a:r>
            <a:endParaRPr lang="es-ES" altLang="es-ES" sz="2200" dirty="0"/>
          </a:p>
          <a:p>
            <a:pPr algn="ctr" eaLnBrk="1" hangingPunct="1">
              <a:lnSpc>
                <a:spcPct val="90000"/>
              </a:lnSpc>
            </a:pPr>
            <a:endParaRPr lang="es-ES" altLang="es-ES" sz="2000" dirty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5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575" y="2914582"/>
            <a:ext cx="414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Zeintzuk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92" y="625151"/>
            <a:ext cx="6194496" cy="27152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892" y="3488214"/>
            <a:ext cx="63064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LANKIDE DITUGUN ZENTRUAK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03464" y="2553089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Instruktorea izendatzen dute.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Praktikan formatzeko espazioa eta aukera eskaintzen diote Fakultateko ikasleari.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Prozesu </a:t>
            </a:r>
            <a:r>
              <a:rPr lang="eu-ES" altLang="es-ES" dirty="0" err="1" smtClean="0"/>
              <a:t>praktiko-formatzailearen</a:t>
            </a:r>
            <a:r>
              <a:rPr lang="eu-ES" altLang="es-ES" dirty="0" smtClean="0"/>
              <a:t> jarraipena eta </a:t>
            </a:r>
            <a:r>
              <a:rPr lang="eu-ES" altLang="es-ES" dirty="0" err="1" smtClean="0"/>
              <a:t>ebaluaketa</a:t>
            </a:r>
            <a:r>
              <a:rPr lang="eu-ES" altLang="es-ES" dirty="0" smtClean="0"/>
              <a:t> egiteko ardura hartzen dute.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Euren lana eta prestutasunarekiko errespetua eskatzen dute.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23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23219"/>
              </p:ext>
            </p:extLst>
          </p:nvPr>
        </p:nvGraphicFramePr>
        <p:xfrm>
          <a:off x="884940" y="671642"/>
          <a:ext cx="10410093" cy="5516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52">
                  <a:extLst>
                    <a:ext uri="{9D8B030D-6E8A-4147-A177-3AD203B41FA5}">
                      <a16:colId xmlns:a16="http://schemas.microsoft.com/office/drawing/2014/main" val="1342180130"/>
                    </a:ext>
                  </a:extLst>
                </a:gridCol>
                <a:gridCol w="5429686">
                  <a:extLst>
                    <a:ext uri="{9D8B030D-6E8A-4147-A177-3AD203B41FA5}">
                      <a16:colId xmlns:a16="http://schemas.microsoft.com/office/drawing/2014/main" val="2711460590"/>
                    </a:ext>
                  </a:extLst>
                </a:gridCol>
                <a:gridCol w="2112255">
                  <a:extLst>
                    <a:ext uri="{9D8B030D-6E8A-4147-A177-3AD203B41FA5}">
                      <a16:colId xmlns:a16="http://schemas.microsoft.com/office/drawing/2014/main" val="946876851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DATAK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TOKIA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001442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2024ko </a:t>
                      </a:r>
                      <a:r>
                        <a:rPr lang="es-ES" sz="1600" dirty="0" err="1">
                          <a:effectLst/>
                        </a:rPr>
                        <a:t>Maiatzaren</a:t>
                      </a:r>
                      <a:r>
                        <a:rPr lang="es-ES" sz="1600" dirty="0">
                          <a:effectLst/>
                        </a:rPr>
                        <a:t> 2tik </a:t>
                      </a:r>
                      <a:r>
                        <a:rPr lang="es-ES" sz="1600" dirty="0" err="1">
                          <a:effectLst/>
                        </a:rPr>
                        <a:t>Maiatzaren</a:t>
                      </a:r>
                      <a:r>
                        <a:rPr lang="es-ES" sz="1600" dirty="0">
                          <a:effectLst/>
                        </a:rPr>
                        <a:t>  </a:t>
                      </a:r>
                      <a:r>
                        <a:rPr lang="es-ES" sz="1600" dirty="0" smtClean="0">
                          <a:effectLst/>
                        </a:rPr>
                        <a:t>27ra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PRAKTIKETAKO </a:t>
                      </a:r>
                      <a:r>
                        <a:rPr lang="es-ES" sz="1600" dirty="0">
                          <a:effectLst/>
                        </a:rPr>
                        <a:t>AURRETIKO HAUTAKETA-AUTOPRACTICUMA EGITEKO EPEA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GAURen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837312"/>
                  </a:ext>
                </a:extLst>
              </a:tr>
              <a:tr h="10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2024ko </a:t>
                      </a:r>
                      <a:r>
                        <a:rPr lang="es-ES" sz="1600" dirty="0" err="1">
                          <a:effectLst/>
                        </a:rPr>
                        <a:t>Uztailaren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12an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ZENTROAREN BEHIN-BEHINEKO ESLEIPENEN ARGITALPENA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GAURen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348861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2024ko </a:t>
                      </a:r>
                      <a:r>
                        <a:rPr lang="es-ES" sz="1600" dirty="0" err="1">
                          <a:effectLst/>
                        </a:rPr>
                        <a:t>Uztailaren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15tik-19ra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ERREKLAMAZIOAK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PRACTICUMEKO BULEGOAN</a:t>
                      </a:r>
                      <a:endParaRPr lang="es-E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(Idatziz eta eskura)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788098"/>
                  </a:ext>
                </a:extLst>
              </a:tr>
              <a:tr h="57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2024ko </a:t>
                      </a:r>
                      <a:r>
                        <a:rPr lang="es-ES" sz="1600" dirty="0" err="1" smtClean="0">
                          <a:effectLst/>
                        </a:rPr>
                        <a:t>Uztailaren</a:t>
                      </a:r>
                      <a:r>
                        <a:rPr lang="es-ES" sz="1600" dirty="0" smtClean="0">
                          <a:effectLst/>
                        </a:rPr>
                        <a:t> 15tik-19ra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KASU BEREZIEN FORMULARIOA BETETZEA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Weborrian dagoen inprimakia bete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84555"/>
                  </a:ext>
                </a:extLst>
              </a:tr>
              <a:tr h="1448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2024Ko </a:t>
                      </a:r>
                      <a:r>
                        <a:rPr lang="es-ES" sz="1600" dirty="0" err="1">
                          <a:effectLst/>
                        </a:rPr>
                        <a:t>IRAILAren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6an (</a:t>
                      </a:r>
                      <a:r>
                        <a:rPr lang="es-ES" sz="1600" dirty="0" err="1" smtClean="0">
                          <a:effectLst/>
                        </a:rPr>
                        <a:t>Segurazki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</a:rPr>
                        <a:t>lehenago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</a:rPr>
                        <a:t>izango</a:t>
                      </a:r>
                      <a:r>
                        <a:rPr lang="es-ES" sz="1600" smtClean="0">
                          <a:effectLst/>
                        </a:rPr>
                        <a:t> da)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ZENTROAREN </a:t>
                      </a:r>
                      <a:r>
                        <a:rPr lang="es-ES" sz="1600" dirty="0">
                          <a:effectLst/>
                        </a:rPr>
                        <a:t>BEHIN BETIKO ESLEIPENEN ARGITALPENA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GAURen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654" y="819761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AUTOPRACTICUMA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>
          <a:xfrm>
            <a:off x="1473531" y="2331301"/>
            <a:ext cx="9601196" cy="3318936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sz="2200" b="1" dirty="0" err="1"/>
              <a:t>Autopracticum</a:t>
            </a:r>
            <a:r>
              <a:rPr lang="es-ES" altLang="es-ES" sz="2200" b="1" dirty="0"/>
              <a:t> </a:t>
            </a:r>
            <a:r>
              <a:rPr lang="es-ES" altLang="es-ES" sz="2200" b="1" dirty="0" err="1"/>
              <a:t>orria</a:t>
            </a:r>
            <a:r>
              <a:rPr lang="es-ES" altLang="es-ES" sz="2200" b="1" dirty="0"/>
              <a:t> </a:t>
            </a:r>
            <a:r>
              <a:rPr lang="es-ES" altLang="es-ES" sz="2200" dirty="0" err="1"/>
              <a:t>bete</a:t>
            </a:r>
            <a:r>
              <a:rPr lang="es-ES" altLang="es-ES" sz="2200" dirty="0"/>
              <a:t> eta </a:t>
            </a:r>
            <a:r>
              <a:rPr lang="es-ES" altLang="es-ES" sz="2200" dirty="0" err="1"/>
              <a:t>Practicumeko</a:t>
            </a:r>
            <a:r>
              <a:rPr lang="es-ES" altLang="es-ES" sz="2200" dirty="0"/>
              <a:t> </a:t>
            </a:r>
            <a:r>
              <a:rPr lang="es-ES" altLang="es-ES" sz="2200" dirty="0" err="1"/>
              <a:t>Bulegoan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utzi</a:t>
            </a:r>
            <a:r>
              <a:rPr lang="es-ES" altLang="es-ES" sz="2200" dirty="0"/>
              <a:t>.</a:t>
            </a:r>
            <a:endParaRPr lang="es-ES" altLang="es-ES" sz="2200" b="1" dirty="0">
              <a:solidFill>
                <a:srgbClr val="FF0000"/>
              </a:solidFill>
            </a:endParaRPr>
          </a:p>
          <a:p>
            <a:pPr eaLnBrk="1" hangingPunct="1"/>
            <a:r>
              <a:rPr lang="es-ES" altLang="es-ES" sz="2200" dirty="0" err="1"/>
              <a:t>Autopracticumeko</a:t>
            </a:r>
            <a:r>
              <a:rPr lang="es-ES" altLang="es-ES" sz="2200" dirty="0"/>
              <a:t> </a:t>
            </a:r>
            <a:r>
              <a:rPr lang="es-ES" altLang="es-ES" sz="2200" dirty="0" err="1"/>
              <a:t>datak</a:t>
            </a:r>
            <a:r>
              <a:rPr lang="es-ES" altLang="es-ES" sz="2200" dirty="0"/>
              <a:t>:  </a:t>
            </a:r>
            <a:r>
              <a:rPr lang="es-ES" altLang="es-ES" sz="2200" dirty="0" err="1" smtClean="0">
                <a:solidFill>
                  <a:srgbClr val="FF0000"/>
                </a:solidFill>
              </a:rPr>
              <a:t>Maiatzaren</a:t>
            </a:r>
            <a:r>
              <a:rPr lang="es-ES" altLang="es-ES" sz="2200" dirty="0" smtClean="0">
                <a:solidFill>
                  <a:srgbClr val="FF0000"/>
                </a:solidFill>
              </a:rPr>
              <a:t> </a:t>
            </a:r>
            <a:r>
              <a:rPr lang="es-ES" altLang="es-ES" sz="2200" b="1" dirty="0" smtClean="0">
                <a:solidFill>
                  <a:srgbClr val="FF0000"/>
                </a:solidFill>
              </a:rPr>
              <a:t> 2tik  </a:t>
            </a:r>
            <a:r>
              <a:rPr lang="es-ES" altLang="es-ES" sz="2200" b="1" dirty="0" err="1">
                <a:solidFill>
                  <a:srgbClr val="FF0000"/>
                </a:solidFill>
              </a:rPr>
              <a:t>maiatzaren</a:t>
            </a:r>
            <a:r>
              <a:rPr lang="es-ES" altLang="es-ES" sz="2200" b="1" dirty="0">
                <a:solidFill>
                  <a:srgbClr val="FF0000"/>
                </a:solidFill>
              </a:rPr>
              <a:t> </a:t>
            </a:r>
            <a:r>
              <a:rPr lang="es-ES" altLang="es-ES" sz="2200" b="1" dirty="0" smtClean="0">
                <a:solidFill>
                  <a:srgbClr val="FF0000"/>
                </a:solidFill>
              </a:rPr>
              <a:t>27ra</a:t>
            </a:r>
            <a:r>
              <a:rPr lang="es-ES" altLang="es-ES" sz="22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s-ES" altLang="es-ES" sz="2200" b="1" dirty="0" err="1" smtClean="0"/>
              <a:t>Grabatu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behar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duzue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Autopracticuma</a:t>
            </a:r>
            <a:r>
              <a:rPr lang="es-ES" altLang="es-ES" sz="2200" b="1" dirty="0" smtClean="0"/>
              <a:t> </a:t>
            </a:r>
            <a:r>
              <a:rPr lang="es-ES" altLang="es-ES" sz="2200" dirty="0" err="1"/>
              <a:t>GAUReko</a:t>
            </a:r>
            <a:r>
              <a:rPr lang="es-ES" altLang="es-ES" sz="2200" dirty="0"/>
              <a:t> perfilaren </a:t>
            </a:r>
            <a:r>
              <a:rPr lang="es-ES" altLang="es-ES" sz="2200" dirty="0" err="1"/>
              <a:t>bidez</a:t>
            </a:r>
            <a:r>
              <a:rPr lang="es-ES" altLang="es-ES" sz="2200" dirty="0"/>
              <a:t>:  “</a:t>
            </a:r>
            <a:r>
              <a:rPr lang="es-ES" altLang="es-ES" sz="2200" dirty="0" err="1"/>
              <a:t>Nahitaezko</a:t>
            </a:r>
            <a:r>
              <a:rPr lang="es-ES" altLang="es-ES" sz="2200" dirty="0"/>
              <a:t> Praktikak”: “</a:t>
            </a:r>
            <a:r>
              <a:rPr lang="es-ES" altLang="es-ES" sz="2200" dirty="0" err="1"/>
              <a:t>Autopracticuma</a:t>
            </a:r>
            <a:r>
              <a:rPr lang="es-ES" altLang="es-ES" sz="2200" dirty="0" smtClean="0"/>
              <a:t>”</a:t>
            </a:r>
          </a:p>
          <a:p>
            <a:pPr eaLnBrk="1" hangingPunct="1"/>
            <a:r>
              <a:rPr lang="es-ES" altLang="es-ES" sz="2200" b="1" dirty="0" err="1" smtClean="0"/>
              <a:t>Gizarte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Hezkuntzako</a:t>
            </a:r>
            <a:r>
              <a:rPr lang="es-ES" altLang="es-ES" sz="2200" b="1" dirty="0" smtClean="0"/>
              <a:t> II-III </a:t>
            </a:r>
            <a:r>
              <a:rPr lang="es-ES" altLang="es-ES" sz="2200" b="1" dirty="0" err="1" smtClean="0"/>
              <a:t>practicumeko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ikasleek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autopracticuma</a:t>
            </a:r>
            <a:r>
              <a:rPr lang="es-ES" altLang="es-ES" sz="2200" b="1" dirty="0" smtClean="0"/>
              <a:t> 2 </a:t>
            </a:r>
            <a:r>
              <a:rPr lang="es-ES" altLang="es-ES" sz="2200" b="1" dirty="0" err="1" smtClean="0"/>
              <a:t>aldiz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grabatu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behar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dute</a:t>
            </a:r>
            <a:r>
              <a:rPr lang="es-ES" altLang="es-ES" sz="2200" b="1" dirty="0" smtClean="0"/>
              <a:t>, Practicum </a:t>
            </a:r>
            <a:r>
              <a:rPr lang="es-ES" altLang="es-ES" sz="2200" b="1" dirty="0" err="1" smtClean="0"/>
              <a:t>bakoitzendako</a:t>
            </a:r>
            <a:r>
              <a:rPr lang="es-ES" altLang="es-ES" sz="2200" b="1" dirty="0" smtClean="0"/>
              <a:t> </a:t>
            </a:r>
            <a:r>
              <a:rPr lang="es-ES" altLang="es-ES" sz="2200" b="1" dirty="0" err="1" smtClean="0"/>
              <a:t>bat</a:t>
            </a:r>
            <a:endParaRPr lang="es-ES" altLang="es-ES" sz="2200" b="1" dirty="0"/>
          </a:p>
          <a:p>
            <a:pPr eaLnBrk="1" hangingPunct="1"/>
            <a:r>
              <a:rPr lang="es-ES" altLang="es-ES" sz="2200" dirty="0" err="1"/>
              <a:t>Ezin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izango</a:t>
            </a:r>
            <a:r>
              <a:rPr lang="es-ES" altLang="es-ES" sz="2200" dirty="0"/>
              <a:t> da </a:t>
            </a:r>
            <a:r>
              <a:rPr lang="es-ES" altLang="es-ES" sz="2200" dirty="0" err="1"/>
              <a:t>Autopracticuma</a:t>
            </a:r>
            <a:r>
              <a:rPr lang="es-ES" altLang="es-ES" sz="2200" dirty="0"/>
              <a:t> </a:t>
            </a:r>
            <a:r>
              <a:rPr lang="es-ES" altLang="es-ES" sz="2200" dirty="0" err="1"/>
              <a:t>proposatu</a:t>
            </a:r>
            <a:r>
              <a:rPr lang="es-ES" altLang="es-ES" sz="2200" dirty="0"/>
              <a:t> </a:t>
            </a:r>
            <a:r>
              <a:rPr lang="es-ES" altLang="es-ES" sz="2200" dirty="0" err="1"/>
              <a:t>GAURen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agertzen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diren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zentroekin</a:t>
            </a:r>
            <a:r>
              <a:rPr lang="es-ES" altLang="es-ES" sz="2200" dirty="0"/>
              <a:t>.</a:t>
            </a:r>
          </a:p>
          <a:p>
            <a:pPr eaLnBrk="1" hangingPunct="1"/>
            <a:r>
              <a:rPr lang="es-ES" altLang="es-ES" sz="2200" dirty="0" err="1"/>
              <a:t>Nolanahi</a:t>
            </a:r>
            <a:r>
              <a:rPr lang="es-ES" altLang="es-ES" sz="2200" dirty="0"/>
              <a:t> ere, </a:t>
            </a:r>
            <a:r>
              <a:rPr lang="es-ES" altLang="es-ES" sz="2200" dirty="0" err="1"/>
              <a:t>Autopracticumak</a:t>
            </a:r>
            <a:r>
              <a:rPr lang="es-ES" altLang="es-ES" sz="2200" dirty="0"/>
              <a:t> </a:t>
            </a:r>
            <a:r>
              <a:rPr lang="es-ES" altLang="es-ES" sz="2200" dirty="0" err="1"/>
              <a:t>fakultateko</a:t>
            </a:r>
            <a:r>
              <a:rPr lang="es-ES" altLang="es-ES" sz="2200" dirty="0"/>
              <a:t> </a:t>
            </a:r>
            <a:r>
              <a:rPr lang="es-ES" altLang="es-ES" sz="2200" dirty="0" err="1"/>
              <a:t>oniritziak</a:t>
            </a:r>
            <a:r>
              <a:rPr lang="es-ES" altLang="es-ES" sz="2200" dirty="0"/>
              <a:t> jaso </a:t>
            </a:r>
            <a:r>
              <a:rPr lang="es-ES" altLang="es-ES" sz="2200" dirty="0" err="1"/>
              <a:t>beharko</a:t>
            </a:r>
            <a:r>
              <a:rPr lang="es-ES" altLang="es-ES" sz="2200" dirty="0"/>
              <a:t> du.</a:t>
            </a:r>
          </a:p>
          <a:p>
            <a:pPr eaLnBrk="1" hangingPunct="1"/>
            <a:r>
              <a:rPr lang="es-ES" altLang="es-ES" sz="2200" dirty="0"/>
              <a:t>10 </a:t>
            </a:r>
            <a:r>
              <a:rPr lang="es-ES" altLang="es-ES" sz="2200" dirty="0" err="1"/>
              <a:t>zentroen</a:t>
            </a:r>
            <a:r>
              <a:rPr lang="es-ES" altLang="es-ES" sz="2200" dirty="0"/>
              <a:t> </a:t>
            </a:r>
            <a:r>
              <a:rPr lang="es-ES" altLang="es-ES" sz="2200" dirty="0" err="1"/>
              <a:t>aurrehautaketa</a:t>
            </a:r>
            <a:r>
              <a:rPr lang="es-ES" altLang="es-ES" sz="2200" dirty="0"/>
              <a:t> </a:t>
            </a:r>
            <a:r>
              <a:rPr lang="es-ES" altLang="es-ES" sz="2200" dirty="0" err="1"/>
              <a:t>egin</a:t>
            </a:r>
            <a:r>
              <a:rPr lang="es-ES" altLang="es-ES" sz="2200" dirty="0"/>
              <a:t>, </a:t>
            </a:r>
            <a:r>
              <a:rPr lang="es-ES" altLang="es-ES" sz="2200" dirty="0" err="1"/>
              <a:t>badaezpada</a:t>
            </a:r>
            <a:r>
              <a:rPr lang="es-ES" altLang="es-ES" sz="2200" dirty="0"/>
              <a:t> ere.</a:t>
            </a:r>
          </a:p>
          <a:p>
            <a:pPr marL="0" indent="0" eaLnBrk="1" hangingPunct="1">
              <a:buNone/>
            </a:pPr>
            <a:endParaRPr lang="es-ES" altLang="es-ES" sz="2200" dirty="0"/>
          </a:p>
        </p:txBody>
      </p:sp>
    </p:spTree>
    <p:extLst>
      <p:ext uri="{BB962C8B-B14F-4D97-AF65-F5344CB8AC3E}">
        <p14:creationId xmlns:p14="http://schemas.microsoft.com/office/powerpoint/2010/main" val="37436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5660</TotalTime>
  <Words>597</Words>
  <Application>Microsoft Office PowerPoint</Application>
  <PresentationFormat>Panorámica</PresentationFormat>
  <Paragraphs>154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Garamond</vt:lpstr>
      <vt:lpstr>Times New Roman</vt:lpstr>
      <vt:lpstr>Wingdings</vt:lpstr>
      <vt:lpstr>Wingdings 2</vt:lpstr>
      <vt:lpstr>Orgánico</vt:lpstr>
      <vt:lpstr>Presentación de PowerPoint</vt:lpstr>
      <vt:lpstr>HELBURU OROKORRAK</vt:lpstr>
      <vt:lpstr>KREDITUAK ETA EPEAK</vt:lpstr>
      <vt:lpstr>ELKARRELAZIOA</vt:lpstr>
      <vt:lpstr>FAKULTATEA</vt:lpstr>
      <vt:lpstr>Presentación de PowerPoint</vt:lpstr>
      <vt:lpstr>LANKIDE DITUGUN ZENTRUAK</vt:lpstr>
      <vt:lpstr>Presentación de PowerPoint</vt:lpstr>
      <vt:lpstr>AUTOPRACTICUMA</vt:lpstr>
      <vt:lpstr>ESLEIPEN PROZEDURA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Esther CRUZ</cp:lastModifiedBy>
  <cp:revision>22</cp:revision>
  <dcterms:created xsi:type="dcterms:W3CDTF">2022-04-01T09:00:42Z</dcterms:created>
  <dcterms:modified xsi:type="dcterms:W3CDTF">2024-04-25T14:20:37Z</dcterms:modified>
</cp:coreProperties>
</file>