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62" r:id="rId7"/>
    <p:sldId id="280" r:id="rId8"/>
    <p:sldId id="258" r:id="rId9"/>
    <p:sldId id="281" r:id="rId10"/>
    <p:sldId id="282" r:id="rId11"/>
    <p:sldId id="263" r:id="rId12"/>
    <p:sldId id="264" r:id="rId13"/>
    <p:sldId id="259" r:id="rId14"/>
    <p:sldId id="260" r:id="rId15"/>
    <p:sldId id="261" r:id="rId16"/>
    <p:sldId id="283" r:id="rId17"/>
    <p:sldId id="28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22/04/2024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ede.mjusticia.gob.es/eu/tramites/certificado-registro-centra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hu.eus/es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65359" y="1750742"/>
            <a:ext cx="10586943" cy="780584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SEMANA DEL PRACTICUM 2024-2025</a:t>
            </a: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43711"/>
            <a:ext cx="8147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PROCEDIMIENTO DE ADJUDICACIÓN</a:t>
            </a:r>
          </a:p>
        </p:txBody>
      </p:sp>
      <p:sp>
        <p:nvSpPr>
          <p:cNvPr id="17411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sz="3300" dirty="0"/>
              <a:t>La adjudicación, en caso de solicitar varias personas el mismo centro, se hará teniendo en cuenta el expediente académico.</a:t>
            </a:r>
          </a:p>
          <a:p>
            <a:pPr eaLnBrk="1" hangingPunct="1"/>
            <a:r>
              <a:rPr lang="es-ES" altLang="es-ES" sz="3300" dirty="0" smtClean="0"/>
              <a:t>La </a:t>
            </a:r>
            <a:r>
              <a:rPr lang="es-ES" altLang="es-ES" sz="3300" dirty="0"/>
              <a:t>nota que se tendrá en cuenta será la que conste en GAUR en el momento de realizar las adjudicaciones.</a:t>
            </a:r>
          </a:p>
          <a:p>
            <a:pPr eaLnBrk="1" hangingPunct="1"/>
            <a:r>
              <a:rPr lang="es-ES" altLang="es-ES" sz="3300" dirty="0" smtClean="0"/>
              <a:t>En </a:t>
            </a:r>
            <a:r>
              <a:rPr lang="es-ES" altLang="es-ES" sz="3300" dirty="0"/>
              <a:t>cualquier caso, se otorgará prioridad en la elección y en la adjudicación de prácticas al alumnado con discapacidad, con  objeto de que puedan optar a empresas en las que estén aseguradas las medidas de accesibilidad universal.</a:t>
            </a:r>
          </a:p>
          <a:p>
            <a:pPr eaLnBrk="1" hangingPunct="1"/>
            <a:r>
              <a:rPr lang="es-ES" altLang="es-ES" sz="3300" dirty="0" smtClean="0"/>
              <a:t>El </a:t>
            </a:r>
            <a:r>
              <a:rPr lang="es-ES" altLang="es-ES" sz="3300" dirty="0"/>
              <a:t>centro adjudicado se podrá consultar en GAUR a partir del 6 de septiembre</a:t>
            </a:r>
            <a:r>
              <a:rPr lang="es-ES" alt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98" y="710543"/>
            <a:ext cx="7273021" cy="4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93" y="1001543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8969"/>
              </p:ext>
            </p:extLst>
          </p:nvPr>
        </p:nvGraphicFramePr>
        <p:xfrm>
          <a:off x="1072661" y="975947"/>
          <a:ext cx="9653953" cy="49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841">
                  <a:extLst>
                    <a:ext uri="{9D8B030D-6E8A-4147-A177-3AD203B41FA5}">
                      <a16:colId xmlns:a16="http://schemas.microsoft.com/office/drawing/2014/main" val="3106638336"/>
                    </a:ext>
                  </a:extLst>
                </a:gridCol>
                <a:gridCol w="3359741">
                  <a:extLst>
                    <a:ext uri="{9D8B030D-6E8A-4147-A177-3AD203B41FA5}">
                      <a16:colId xmlns:a16="http://schemas.microsoft.com/office/drawing/2014/main" val="2986460847"/>
                    </a:ext>
                  </a:extLst>
                </a:gridCol>
                <a:gridCol w="4055371">
                  <a:extLst>
                    <a:ext uri="{9D8B030D-6E8A-4147-A177-3AD203B41FA5}">
                      <a16:colId xmlns:a16="http://schemas.microsoft.com/office/drawing/2014/main" val="565836903"/>
                    </a:ext>
                  </a:extLst>
                </a:gridCol>
              </a:tblGrid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LA FACULTAD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LOS CENTROS DE PRÁCTICAS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5687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Antropología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9 de septiembre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16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2024 hasta el 23 de diciembre de 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74586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9 de septiembre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23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2024 hasta el 23 de diciembre de 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52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9 de septiembre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23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2024 hasta el 23 de diciembre de 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452449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22 de enero de 2025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27 de enero de 2025 hasta el 9 de mayo de 2025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33862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22 de enero de 2025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Desde</a:t>
                      </a:r>
                      <a:r>
                        <a:rPr lang="en-US" sz="1800" dirty="0" smtClean="0">
                          <a:effectLst/>
                        </a:rPr>
                        <a:t> el 3 de </a:t>
                      </a:r>
                      <a:r>
                        <a:rPr lang="en-US" sz="1800" dirty="0" err="1" smtClean="0">
                          <a:effectLst/>
                        </a:rPr>
                        <a:t>febrero</a:t>
                      </a:r>
                      <a:r>
                        <a:rPr lang="en-US" sz="1800" dirty="0" smtClean="0">
                          <a:effectLst/>
                        </a:rPr>
                        <a:t> de 2025 al 9 de mayo de 2025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5443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9 de septiembre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23 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2024 hasta el 23 de diciembre de 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098077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Filosofía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PRÁCTICAS VOLUNTARIAS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En el primero o en el segundo cuatrimestre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4" y="785813"/>
            <a:ext cx="6688015" cy="45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www.ehu.eus/es/web/hezkuntza-filosofia-antropologia-fakultatea/becas-transici%C3%B3n-del-mundo-educativo-al-laboral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3" y="742949"/>
            <a:ext cx="4928839" cy="38959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36" y="742949"/>
            <a:ext cx="5525382" cy="38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573404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PARTICIPANTE EN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8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241659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CON INTENCIÓN DE CONVALIDAR SU PRÁCTICAS POR ESTUDIOS PREVIOS</a:t>
            </a:r>
          </a:p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81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3871" y="1930271"/>
            <a:ext cx="4569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OBJETIVOS GENERALES</a:t>
            </a:r>
          </a:p>
        </p:txBody>
      </p:sp>
      <p:sp>
        <p:nvSpPr>
          <p:cNvPr id="9219" name="1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Contribuir a la formación integral del alumnado complementando el aprendizaje teórico y práctico.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Facilitar el conocimiento de la metodología de trabajo adecuada a la realidad profesional.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Favorecer el desarrollo de competencias técnicas, metodológicas, personales y participativas.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Obtener una experiencia práctica que facilite la inserción en el mercado de trabajo y mejore su </a:t>
            </a:r>
            <a:r>
              <a:rPr lang="es-ES" dirty="0" err="1" smtClean="0"/>
              <a:t>empleabilidad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7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757" y="576048"/>
            <a:ext cx="10950497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CREDITAJE Y PERÍODO DE REALIZACIÓN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85638"/>
              </p:ext>
            </p:extLst>
          </p:nvPr>
        </p:nvGraphicFramePr>
        <p:xfrm>
          <a:off x="1981200" y="1985246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EDUCACIÓN SOCIAL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</a:t>
                      </a:r>
                      <a:r>
                        <a:rPr lang="es-ES" sz="1800" baseline="0" dirty="0" smtClean="0"/>
                        <a:t>= 300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Créditos=</a:t>
                      </a:r>
                      <a:r>
                        <a:rPr lang="es-ES" sz="1800" baseline="0" dirty="0" smtClean="0"/>
                        <a:t> 300 horas 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Créditos=</a:t>
                      </a:r>
                      <a:r>
                        <a:rPr lang="es-ES" sz="1800" baseline="0" dirty="0" smtClean="0"/>
                        <a:t> 450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1066"/>
              </p:ext>
            </p:extLst>
          </p:nvPr>
        </p:nvGraphicFramePr>
        <p:xfrm>
          <a:off x="1992314" y="3624440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PEDAGOGÍA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 Créditos</a:t>
                      </a:r>
                      <a:r>
                        <a:rPr lang="es-ES" sz="1800" baseline="0" dirty="0" smtClean="0"/>
                        <a:t>= 150 horas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Créditos=</a:t>
                      </a:r>
                      <a:r>
                        <a:rPr lang="es-ES" sz="1800" baseline="0" dirty="0" smtClean="0"/>
                        <a:t> 600 horas 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4" y="4868863"/>
          <a:ext cx="8064499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ANTROPOLOGÍA SOCIAL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/>
                        <a:t>Créditos</a:t>
                      </a:r>
                      <a:r>
                        <a:rPr lang="es-ES" sz="1800" baseline="0" dirty="0" smtClean="0"/>
                        <a:t>= 450 horas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43917" y="1349377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s-ES" sz="4400" dirty="0">
                <a:solidFill>
                  <a:schemeClr val="accent1">
                    <a:satMod val="150000"/>
                  </a:schemeClr>
                </a:solidFill>
              </a:rPr>
              <a:t>INTERRELACIÓN</a:t>
            </a: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640013" y="2492376"/>
            <a:ext cx="6858000" cy="3205163"/>
            <a:chOff x="656" y="1660"/>
            <a:chExt cx="4321" cy="2019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703" y="1661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294" y="1794"/>
              <a:ext cx="885" cy="53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67"/>
            <p:cNvSpPr>
              <a:spLocks noChangeArrowheads="1"/>
            </p:cNvSpPr>
            <p:nvPr/>
          </p:nvSpPr>
          <p:spPr bwMode="auto">
            <a:xfrm>
              <a:off x="656" y="1703"/>
              <a:ext cx="169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FACULTAD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2"/>
            <p:cNvSpPr>
              <a:spLocks noChangeArrowheads="1"/>
            </p:cNvSpPr>
            <p:nvPr/>
          </p:nvSpPr>
          <p:spPr bwMode="auto">
            <a:xfrm>
              <a:off x="3254" y="1703"/>
              <a:ext cx="144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ALUMNADO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791" y="2658"/>
              <a:ext cx="4186" cy="683"/>
              <a:chOff x="791" y="2658"/>
              <a:chExt cx="4186" cy="683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92" y="2658"/>
                <a:ext cx="3630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791" y="2699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074" name="Rectangle 77"/>
            <p:cNvSpPr>
              <a:spLocks noChangeArrowheads="1"/>
            </p:cNvSpPr>
            <p:nvPr/>
          </p:nvSpPr>
          <p:spPr bwMode="auto">
            <a:xfrm>
              <a:off x="1016" y="2741"/>
              <a:ext cx="33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CENTROS COLABORADORES</a:t>
              </a:r>
              <a:endParaRPr lang="es-ES" dirty="0">
                <a:latin typeface="+mj-lt"/>
              </a:endParaRP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2076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220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EN EL PRACTICUM</a:t>
              </a:r>
              <a:endParaRPr lang="es-ES" dirty="0">
                <a:latin typeface="+mj-lt"/>
              </a:endParaRPr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69" y="2052"/>
              <a:ext cx="938" cy="607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266" y="1986"/>
              <a:ext cx="1084" cy="697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78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97196"/>
            <a:ext cx="8229600" cy="114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4900" dirty="0">
                <a:solidFill>
                  <a:schemeClr val="accent1">
                    <a:satMod val="150000"/>
                  </a:schemeClr>
                </a:solidFill>
              </a:rPr>
              <a:t> FACULTAD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992313" y="2487420"/>
            <a:ext cx="8229600" cy="4524375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Responsables: Profesor/a-tutor/a, vicedecana, técnica de centro.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Organización del </a:t>
            </a:r>
            <a:r>
              <a:rPr lang="es-ES" dirty="0" err="1" smtClean="0"/>
              <a:t>Practicum</a:t>
            </a:r>
            <a:r>
              <a:rPr lang="es-ES" dirty="0" smtClean="0"/>
              <a:t> de cada titulación.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Adjudicación de centros de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Seguimiento y evaluación del proceso de formación en prácticas del alumnado.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Coordinación con los centros que colaboran en nuestras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Actualización Web </a:t>
            </a:r>
            <a:r>
              <a:rPr lang="es-ES" dirty="0" err="1" smtClean="0"/>
              <a:t>Practicum</a:t>
            </a:r>
            <a:r>
              <a:rPr lang="es-ES" dirty="0" smtClean="0"/>
              <a:t> de la facultad: Guías de los </a:t>
            </a:r>
            <a:r>
              <a:rPr lang="es-ES" dirty="0" err="1" smtClean="0"/>
              <a:t>Practicum</a:t>
            </a:r>
            <a:r>
              <a:rPr lang="es-ES" dirty="0" smtClean="0"/>
              <a:t>, calendarios, normativa, anexos…</a:t>
            </a:r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600" dirty="0">
                <a:hlinkClick r:id="rId2"/>
              </a:rPr>
              <a:t>https://www.ehu.eus/eu/web/hefa/practicum2</a:t>
            </a:r>
            <a:endParaRPr lang="es-ES" sz="2600" dirty="0"/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2600" dirty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091" y="2178601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¿Quienes somos?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70" y="616194"/>
            <a:ext cx="5909529" cy="2636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0" y="3437792"/>
            <a:ext cx="6063394" cy="24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     CENTROS COLABORADORES     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31018" y="2387059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Nombran instructor/a del centro.</a:t>
            </a:r>
          </a:p>
          <a:p>
            <a:pPr eaLnBrk="1" hangingPunct="1"/>
            <a:r>
              <a:rPr lang="es-ES" altLang="es-ES" dirty="0" smtClean="0"/>
              <a:t>Ofrecen espacio y oportunidad de formarse en la práctica  al alumnado de la facultad.</a:t>
            </a:r>
          </a:p>
          <a:p>
            <a:pPr eaLnBrk="1" hangingPunct="1"/>
            <a:r>
              <a:rPr lang="es-ES" altLang="es-ES" dirty="0" smtClean="0"/>
              <a:t>Se comprometen a hacer un seguimiento y una evaluación del proceso formativo-práctico.</a:t>
            </a:r>
          </a:p>
          <a:p>
            <a:pPr eaLnBrk="1" hangingPunct="1"/>
            <a:r>
              <a:rPr lang="es-ES" altLang="es-ES" dirty="0" smtClean="0"/>
              <a:t>Demandan respeto y responsabilidad para con su trabajo y disponibilidad.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7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76361"/>
              </p:ext>
            </p:extLst>
          </p:nvPr>
        </p:nvGraphicFramePr>
        <p:xfrm>
          <a:off x="907966" y="638623"/>
          <a:ext cx="10410093" cy="556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+mn-ea"/>
                        </a:rPr>
                        <a:t>FECHAS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LUGAR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2 </a:t>
                      </a:r>
                      <a:r>
                        <a:rPr lang="es-ES" sz="1600" smtClean="0">
                          <a:effectLst/>
                        </a:rPr>
                        <a:t>al 27 </a:t>
                      </a:r>
                      <a:r>
                        <a:rPr lang="es-ES" sz="1600" dirty="0" smtClean="0">
                          <a:effectLst/>
                        </a:rPr>
                        <a:t>de Mayo de 2024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PREELECCIÓN DEL CENTRO Y AUTOPRACTICUM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12 de julio de 2024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PUBLICACIÓN PROVISIONAL DE LAS ADJUDICACIONES DE LOS CENTROS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15 al 19 de julio de 2024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RECLAMACIONES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Oficina del </a:t>
                      </a:r>
                      <a:r>
                        <a:rPr lang="es-ES" sz="1600" dirty="0" err="1" smtClean="0">
                          <a:effectLst/>
                        </a:rPr>
                        <a:t>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(por escrito y en mano)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15 al 19 de julio de 2024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</a:rPr>
                        <a:t>FORMULARIO</a:t>
                      </a: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 DE CASOS ESPECIALES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Cumplimentación</a:t>
                      </a:r>
                      <a:r>
                        <a:rPr lang="es-ES" sz="1600" baseline="0" dirty="0" smtClean="0">
                          <a:effectLst/>
                        </a:rPr>
                        <a:t> del formulario que está en la web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6 de Septiembre de 2024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PUBLICACIÓN</a:t>
                      </a:r>
                      <a:r>
                        <a:rPr lang="es-ES" sz="1600" baseline="0" dirty="0" smtClean="0">
                          <a:effectLst/>
                        </a:rPr>
                        <a:t> DE LAS ADJUDICACIONES DEFINITIVAS DE LOS CENTROS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54863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ES" dirty="0"/>
              <a:t>Rellenar la </a:t>
            </a:r>
            <a:r>
              <a:rPr lang="es-ES" altLang="es-ES" b="1" dirty="0"/>
              <a:t>hoja de </a:t>
            </a:r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dirty="0"/>
              <a:t>y entregarla en la Oficina del </a:t>
            </a:r>
            <a:r>
              <a:rPr lang="es-ES" altLang="es-ES" dirty="0" smtClean="0"/>
              <a:t>Practicum </a:t>
            </a:r>
          </a:p>
          <a:p>
            <a:pPr eaLnBrk="1" hangingPunct="1"/>
            <a:r>
              <a:rPr lang="es-ES" altLang="es-ES" dirty="0" smtClean="0"/>
              <a:t>Fechas </a:t>
            </a:r>
            <a:r>
              <a:rPr lang="es-ES" altLang="es-ES" dirty="0" err="1"/>
              <a:t>Autopracticum</a:t>
            </a:r>
            <a:r>
              <a:rPr lang="es-ES" altLang="es-ES" dirty="0"/>
              <a:t>: </a:t>
            </a:r>
            <a:r>
              <a:rPr lang="es-ES" altLang="es-ES" b="1" dirty="0">
                <a:solidFill>
                  <a:srgbClr val="FF0000"/>
                </a:solidFill>
              </a:rPr>
              <a:t>Del</a:t>
            </a:r>
            <a:r>
              <a:rPr lang="es-ES" altLang="es-ES" b="1" dirty="0"/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2</a:t>
            </a:r>
            <a:r>
              <a:rPr lang="es-ES" altLang="es-ES" b="1" dirty="0" smtClean="0">
                <a:solidFill>
                  <a:srgbClr val="FF0000"/>
                </a:solidFill>
              </a:rPr>
              <a:t> al  </a:t>
            </a:r>
            <a:r>
              <a:rPr lang="es-ES" altLang="es-ES" b="1" dirty="0" smtClean="0">
                <a:solidFill>
                  <a:srgbClr val="FF0000"/>
                </a:solidFill>
              </a:rPr>
              <a:t>27  </a:t>
            </a:r>
            <a:r>
              <a:rPr lang="es-ES" altLang="es-ES" b="1" dirty="0">
                <a:solidFill>
                  <a:srgbClr val="FF0000"/>
                </a:solidFill>
              </a:rPr>
              <a:t>de </a:t>
            </a:r>
            <a:r>
              <a:rPr lang="es-ES" altLang="es-ES" b="1" dirty="0" smtClean="0">
                <a:solidFill>
                  <a:srgbClr val="FF0000"/>
                </a:solidFill>
              </a:rPr>
              <a:t>mayo. </a:t>
            </a:r>
            <a:r>
              <a:rPr lang="es-ES" altLang="es-ES" dirty="0" smtClean="0"/>
              <a:t>Introducir </a:t>
            </a:r>
            <a:r>
              <a:rPr lang="es-ES" altLang="es-ES" dirty="0"/>
              <a:t>el </a:t>
            </a:r>
            <a:r>
              <a:rPr lang="es-ES" altLang="es-ES" dirty="0" err="1"/>
              <a:t>Autopracticum</a:t>
            </a:r>
            <a:r>
              <a:rPr lang="es-ES" altLang="es-ES" dirty="0"/>
              <a:t> a través del perfil de GAUR: “Prácticas Obligatorias”: “</a:t>
            </a:r>
            <a:r>
              <a:rPr lang="es-ES" altLang="es-ES" dirty="0" err="1"/>
              <a:t>Autopracticum</a:t>
            </a:r>
            <a:r>
              <a:rPr lang="es-ES" altLang="es-ES" dirty="0" smtClean="0"/>
              <a:t>”.</a:t>
            </a:r>
          </a:p>
          <a:p>
            <a:r>
              <a:rPr lang="es-ES" altLang="es-ES" b="1" dirty="0" smtClean="0">
                <a:solidFill>
                  <a:schemeClr val="tx1"/>
                </a:solidFill>
              </a:rPr>
              <a:t>El alumnado del </a:t>
            </a:r>
            <a:r>
              <a:rPr lang="es-ES" altLang="es-ES" b="1" dirty="0">
                <a:solidFill>
                  <a:schemeClr val="tx1"/>
                </a:solidFill>
              </a:rPr>
              <a:t>Practicum II-III de Educación Social lo tienen que grabar 2 veces, uno por cada </a:t>
            </a:r>
            <a:r>
              <a:rPr lang="es-ES" altLang="es-ES" b="1" dirty="0" err="1" smtClean="0">
                <a:solidFill>
                  <a:schemeClr val="tx1"/>
                </a:solidFill>
              </a:rPr>
              <a:t>practicum</a:t>
            </a:r>
            <a:endParaRPr lang="es-ES" altLang="es-ES" dirty="0"/>
          </a:p>
          <a:p>
            <a:pPr eaLnBrk="1" hangingPunct="1"/>
            <a:r>
              <a:rPr lang="es-ES" altLang="es-ES" dirty="0"/>
              <a:t>No se puede proponer un </a:t>
            </a:r>
            <a:r>
              <a:rPr lang="es-ES" altLang="es-ES" dirty="0" err="1"/>
              <a:t>Autopracticum</a:t>
            </a:r>
            <a:r>
              <a:rPr lang="es-ES" altLang="es-ES" dirty="0"/>
              <a:t> de los centros que aparecen en GAUR.</a:t>
            </a:r>
          </a:p>
          <a:p>
            <a:pPr eaLnBrk="1" hangingPunct="1"/>
            <a:r>
              <a:rPr lang="es-ES" altLang="es-ES" dirty="0"/>
              <a:t>En cualquier caso, el </a:t>
            </a:r>
            <a:r>
              <a:rPr lang="es-ES" altLang="es-ES" dirty="0" err="1"/>
              <a:t>Autopracticum</a:t>
            </a:r>
            <a:r>
              <a:rPr lang="es-ES" altLang="es-ES" dirty="0"/>
              <a:t> deberá recibir el visto bueno de la facultad.</a:t>
            </a:r>
          </a:p>
          <a:p>
            <a:pPr eaLnBrk="1" hangingPunct="1"/>
            <a:r>
              <a:rPr lang="es-ES" altLang="es-ES" dirty="0"/>
              <a:t>Por si acaso, hacer también la preselección de 10 centros.</a:t>
            </a:r>
          </a:p>
          <a:p>
            <a:pPr marL="0" indent="0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25182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12016</TotalTime>
  <Words>814</Words>
  <Application>Microsoft Office PowerPoint</Application>
  <PresentationFormat>Panorámica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Garamond</vt:lpstr>
      <vt:lpstr>Lucida Sans Unicode</vt:lpstr>
      <vt:lpstr>Times New Roman</vt:lpstr>
      <vt:lpstr>Wingdings</vt:lpstr>
      <vt:lpstr>Wingdings 2</vt:lpstr>
      <vt:lpstr>Orgánico</vt:lpstr>
      <vt:lpstr>Presentación de PowerPoint</vt:lpstr>
      <vt:lpstr>OBJETIVOS GENERALES</vt:lpstr>
      <vt:lpstr>CREDITAJE Y PERÍODO DE REALIZACIÓN</vt:lpstr>
      <vt:lpstr>INTERRELACIÓN</vt:lpstr>
      <vt:lpstr>  FACULTAD</vt:lpstr>
      <vt:lpstr>Presentación de PowerPoint</vt:lpstr>
      <vt:lpstr>     CENTROS COLABORADORES                 </vt:lpstr>
      <vt:lpstr>Presentación de PowerPoint</vt:lpstr>
      <vt:lpstr>AUTOPRACTICUM</vt:lpstr>
      <vt:lpstr>PROCEDIMIENTO DE ADJUDICACIÓN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Esther CRUZ</cp:lastModifiedBy>
  <cp:revision>29</cp:revision>
  <dcterms:created xsi:type="dcterms:W3CDTF">2022-04-01T09:00:42Z</dcterms:created>
  <dcterms:modified xsi:type="dcterms:W3CDTF">2024-04-22T15:48:33Z</dcterms:modified>
</cp:coreProperties>
</file>