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73" r:id="rId12"/>
    <p:sldId id="274" r:id="rId13"/>
    <p:sldId id="266" r:id="rId14"/>
    <p:sldId id="267" r:id="rId15"/>
    <p:sldId id="275" r:id="rId16"/>
    <p:sldId id="268" r:id="rId17"/>
    <p:sldId id="269" r:id="rId18"/>
    <p:sldId id="270" r:id="rId19"/>
    <p:sldId id="276" r:id="rId20"/>
    <p:sldId id="280" r:id="rId21"/>
    <p:sldId id="281" r:id="rId22"/>
    <p:sldId id="282" r:id="rId23"/>
    <p:sldId id="283" r:id="rId24"/>
    <p:sldId id="284" r:id="rId25"/>
    <p:sldId id="258" r:id="rId2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3300"/>
    <a:srgbClr val="FF198C"/>
    <a:srgbClr val="96004B"/>
    <a:srgbClr val="8799B7"/>
    <a:srgbClr val="4DD6D3"/>
    <a:srgbClr val="33CCCC"/>
    <a:srgbClr val="4B5E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986BE-2FCA-4448-8387-7635DB2A1215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458A2-CB88-4D74-83EC-7E09E9258E0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686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58A2-CB88-4D74-83EC-7E09E9258E0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660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6190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26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3733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22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331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020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941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691" y="6424983"/>
            <a:ext cx="1422317" cy="32606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825" y="6496918"/>
            <a:ext cx="1223439" cy="16727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9434" y="6314774"/>
            <a:ext cx="539222" cy="385297"/>
          </a:xfrm>
          <a:prstGeom prst="rect">
            <a:avLst/>
          </a:prstGeom>
        </p:spPr>
      </p:pic>
      <p:grpSp>
        <p:nvGrpSpPr>
          <p:cNvPr id="17" name="16 Grupo"/>
          <p:cNvGrpSpPr/>
          <p:nvPr userDrawn="1"/>
        </p:nvGrpSpPr>
        <p:grpSpPr>
          <a:xfrm>
            <a:off x="7164288" y="6393838"/>
            <a:ext cx="864096" cy="540712"/>
            <a:chOff x="6552220" y="6178270"/>
            <a:chExt cx="1188132" cy="633625"/>
          </a:xfrm>
        </p:grpSpPr>
        <p:pic>
          <p:nvPicPr>
            <p:cNvPr id="14" name="13 Imagen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2220" y="6178270"/>
              <a:ext cx="1188132" cy="633625"/>
            </a:xfrm>
            <a:prstGeom prst="rect">
              <a:avLst/>
            </a:prstGeom>
          </p:spPr>
        </p:pic>
        <p:sp>
          <p:nvSpPr>
            <p:cNvPr id="16" name="15 Rectángulo"/>
            <p:cNvSpPr/>
            <p:nvPr userDrawn="1"/>
          </p:nvSpPr>
          <p:spPr>
            <a:xfrm>
              <a:off x="6660232" y="6561184"/>
              <a:ext cx="90010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" name="53 Grupo"/>
          <p:cNvGrpSpPr/>
          <p:nvPr userDrawn="1"/>
        </p:nvGrpSpPr>
        <p:grpSpPr>
          <a:xfrm>
            <a:off x="5189220" y="6436569"/>
            <a:ext cx="318884" cy="287974"/>
            <a:chOff x="5724128" y="5148577"/>
            <a:chExt cx="432048" cy="368656"/>
          </a:xfrm>
        </p:grpSpPr>
        <p:sp>
          <p:nvSpPr>
            <p:cNvPr id="49" name="48 Rectángulo"/>
            <p:cNvSpPr/>
            <p:nvPr userDrawn="1"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7" name="36 Conector recto"/>
            <p:cNvCxnSpPr>
              <a:endCxn id="49" idx="0"/>
            </p:cNvCxnSpPr>
            <p:nvPr userDrawn="1"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 userDrawn="1"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>
              <a:stCxn id="49" idx="2"/>
            </p:cNvCxnSpPr>
            <p:nvPr userDrawn="1"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CuadroTexto"/>
          <p:cNvSpPr txBox="1"/>
          <p:nvPr userDrawn="1"/>
        </p:nvSpPr>
        <p:spPr>
          <a:xfrm>
            <a:off x="323528" y="637257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rgbClr val="FF198C"/>
                </a:solidFill>
                <a:latin typeface="Century Gothic" pitchFamily="34" charset="0"/>
              </a:rPr>
              <a:t>LAN HARREMANETARAKO ETORKIZUNEKO EREDUA</a:t>
            </a:r>
            <a:endParaRPr lang="es-ES" sz="1100" dirty="0">
              <a:solidFill>
                <a:srgbClr val="FF198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027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098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372A-E2F8-46B6-B688-C3445FADD261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4506-B475-4A88-A6AA-B2929C9C4D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272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282263" y="5229200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s-ES" sz="1600" b="1" dirty="0" smtClean="0">
              <a:solidFill>
                <a:schemeClr val="accent1"/>
              </a:solidFill>
              <a:effectLst/>
              <a:latin typeface="Century Gothic" pitchFamily="34" charset="0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effectLst/>
                <a:latin typeface="Century Gothic" pitchFamily="34" charset="0"/>
                <a:ea typeface="Calibri"/>
              </a:rPr>
              <a:t>JON BILBAO</a:t>
            </a:r>
          </a:p>
          <a:p>
            <a:pPr algn="ctr">
              <a:spcAft>
                <a:spcPts val="0"/>
              </a:spcAft>
            </a:pPr>
            <a:r>
              <a:rPr lang="es-ES_tradnl" sz="1200" b="1" dirty="0" smtClean="0">
                <a:latin typeface="Century Gothic" pitchFamily="34" charset="0"/>
              </a:rPr>
              <a:t>Director Departamento Jurídico-Laboral</a:t>
            </a:r>
            <a:endParaRPr lang="es-ES" sz="12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1894"/>
            <a:ext cx="9144000" cy="45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3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650177" y="1425647"/>
            <a:ext cx="1964735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4B5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1990581"/>
            <a:ext cx="25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EQUIDAD 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RETRIBUTIVA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4" name="13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14 Conector recto"/>
            <p:cNvCxnSpPr>
              <a:endCxn id="14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Rectángulo"/>
          <p:cNvSpPr/>
          <p:nvPr/>
        </p:nvSpPr>
        <p:spPr>
          <a:xfrm>
            <a:off x="3347864" y="504729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30676" y="1737390"/>
            <a:ext cx="5801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4B5E7D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Unos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RENDIMIENTOS EMPRESARIALES REFLEJADOS EQUITATIVAMENTE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en las retribuciones y condiciones de trabajo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de las personas que han contribuido a su logro.</a:t>
            </a:r>
          </a:p>
          <a:p>
            <a:pPr marL="742950" lvl="1" indent="-285750">
              <a:spcAft>
                <a:spcPts val="1200"/>
              </a:spcAft>
              <a:buClr>
                <a:srgbClr val="4B5E7D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4B5E7D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Unas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retribuciones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CRECIENTEMENTE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ALINEADAS CON LA PRODUCTIVIDAD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, 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LOS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RESULTADOS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de la empresa Y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EL DESEMPEÑO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INDIVIDUAL. </a:t>
            </a:r>
          </a:p>
        </p:txBody>
      </p:sp>
    </p:spTree>
    <p:extLst>
      <p:ext uri="{BB962C8B-B14F-4D97-AF65-F5344CB8AC3E}">
        <p14:creationId xmlns:p14="http://schemas.microsoft.com/office/powerpoint/2010/main" xmlns="" val="1253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Cheurón"/>
          <p:cNvSpPr/>
          <p:nvPr/>
        </p:nvSpPr>
        <p:spPr>
          <a:xfrm rot="16200000">
            <a:off x="369282" y="1713323"/>
            <a:ext cx="2523612" cy="2491915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879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1907540"/>
            <a:ext cx="2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ESTABILIDAD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4" name="13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14 Conector recto"/>
            <p:cNvCxnSpPr>
              <a:endCxn id="14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Rectángulo"/>
          <p:cNvSpPr/>
          <p:nvPr/>
        </p:nvSpPr>
        <p:spPr>
          <a:xfrm>
            <a:off x="3347864" y="504729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48454" y="1720547"/>
            <a:ext cx="59359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ESTABILIDAD DE LAS PERSONAS .</a:t>
            </a:r>
          </a:p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Apuesta por un empleo estable y de calidad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, al ser el más idóneo para la competitividad empresarial y porque facilita la implicación, participación y cualificación de las personas que necesitamos</a:t>
            </a:r>
          </a:p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Una estabilidad, ligada a la capacidad de adaptación de la empresa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, con mecanismos que la hagan posible.</a:t>
            </a:r>
          </a:p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8799B7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En un entorno de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igualdad efectiva de oportunidades, hombres y mujeres , jóvenes y mayores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602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Cheurón"/>
          <p:cNvSpPr/>
          <p:nvPr/>
        </p:nvSpPr>
        <p:spPr>
          <a:xfrm rot="16200000">
            <a:off x="586764" y="1497302"/>
            <a:ext cx="2091564" cy="2491915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4D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8830" y="1874872"/>
            <a:ext cx="25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EQUIDAD INTERGENERACIONAL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4" name="13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14 Conector recto"/>
            <p:cNvCxnSpPr>
              <a:endCxn id="14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Rectángulo"/>
          <p:cNvSpPr/>
          <p:nvPr/>
        </p:nvSpPr>
        <p:spPr>
          <a:xfrm>
            <a:off x="3347864" y="504729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869555" y="1697477"/>
            <a:ext cx="593590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rgbClr val="4DD6D3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MEJORANDO radicalmente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 los sistemas de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INCORPORACIÓN DE LA JUVENTUD AL SISTEMA PRODUCTIVO.</a:t>
            </a:r>
          </a:p>
          <a:p>
            <a:pPr marL="742950" lvl="1" indent="-285750">
              <a:spcAft>
                <a:spcPts val="600"/>
              </a:spcAft>
              <a:buClr>
                <a:srgbClr val="4DD6D3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4DD6D3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Garantizando </a:t>
            </a:r>
            <a:r>
              <a:rPr lang="es-ES_tradnl" sz="1600" b="1" dirty="0">
                <a:ea typeface="Malgun Gothic" pitchFamily="34" charset="-127"/>
                <a:cs typeface="Arial" pitchFamily="34" charset="0"/>
              </a:rPr>
              <a:t>un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RELEVO INTERGENERACIONAL FLUIDO.</a:t>
            </a:r>
          </a:p>
          <a:p>
            <a:pPr marL="742950" lvl="1" indent="-285750">
              <a:spcAft>
                <a:spcPts val="600"/>
              </a:spcAft>
              <a:buClr>
                <a:srgbClr val="4DD6D3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4DD6D3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Pero también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COMPATIBLE CON UN ALARGAMIENTO DE LA VIDA LABORAL en aquellas actividades físicamente menos exigentes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.</a:t>
            </a:r>
            <a:endParaRPr lang="es-ES_tradnl" sz="1600" dirty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4DD6D3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2112075"/>
            <a:ext cx="9144000" cy="2663173"/>
          </a:xfrm>
          <a:prstGeom prst="rect">
            <a:avLst/>
          </a:prstGeom>
          <a:blipFill dpi="0" rotWithShape="1">
            <a:blip r:embed="rId2" cstate="print">
              <a:alphaModFix amt="47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heurón"/>
          <p:cNvSpPr/>
          <p:nvPr/>
        </p:nvSpPr>
        <p:spPr>
          <a:xfrm rot="16200000">
            <a:off x="1035328" y="1205032"/>
            <a:ext cx="3026012" cy="2721420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8457" y="1733797"/>
            <a:ext cx="2859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NUEVOS CONSENSOS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Y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LA NEGOCIACIÓN COLECTIVA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-27384"/>
            <a:ext cx="4320480" cy="28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3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956286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2204864"/>
            <a:ext cx="2599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NUEVOS 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CONSENSOS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Y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LA NEGOCIACION COLECTIVA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8" name="7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>
              <a:endCxn id="8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>
              <a:stCxn id="8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2989188" y="1708110"/>
            <a:ext cx="599867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PARA SUPERAR EL MODELO TRADICIONAL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Por la obsolescencia de muchos convenios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:</a:t>
            </a:r>
          </a:p>
          <a:p>
            <a:pPr marL="1200150" lvl="2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Con textos de 15-20-30 años.</a:t>
            </a:r>
          </a:p>
          <a:p>
            <a:pPr marL="1200150" lvl="2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>
                <a:ea typeface="Malgun Gothic" pitchFamily="34" charset="-127"/>
                <a:cs typeface="Arial" pitchFamily="34" charset="0"/>
              </a:rPr>
              <a:t>Prolijos</a:t>
            </a: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Actualizando </a:t>
            </a:r>
            <a:r>
              <a:rPr lang="es-ES_tradnl" sz="1400" b="1" dirty="0">
                <a:ea typeface="Malgun Gothic" pitchFamily="34" charset="-127"/>
                <a:cs typeface="Arial" pitchFamily="34" charset="0"/>
              </a:rPr>
              <a:t>la Negociación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Colectiva</a:t>
            </a:r>
          </a:p>
          <a:p>
            <a:pPr marL="1200150" lvl="2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Contenidos</a:t>
            </a: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Alcance</a:t>
            </a: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spcAft>
                <a:spcPts val="6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Herramientas.</a:t>
            </a:r>
          </a:p>
          <a:p>
            <a:pPr marL="1200150" lvl="2" indent="-285750">
              <a:spcAft>
                <a:spcPts val="6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BUSCANDO UN EQUILIBRIO ENTRE :</a:t>
            </a:r>
          </a:p>
          <a:p>
            <a:pPr marL="1200150" lvl="2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La necesidad de contar con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normas sectoriales de referencia.</a:t>
            </a:r>
          </a:p>
          <a:p>
            <a:pPr marL="1200150" lvl="2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La necesidad de abrir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espacios de adaptación a las empresas concretas del sector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04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956286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2204864"/>
            <a:ext cx="2599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NUEVOS 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CONSENSOS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Y </a:t>
            </a:r>
            <a:endParaRPr lang="es-ES_tradnl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NEGOCIACION </a:t>
            </a:r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COLECTIVA</a:t>
            </a:r>
          </a:p>
          <a:p>
            <a:pPr algn="ctr"/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8" name="7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>
              <a:endCxn id="8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>
              <a:stCxn id="8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Rectángulo"/>
          <p:cNvSpPr/>
          <p:nvPr/>
        </p:nvSpPr>
        <p:spPr>
          <a:xfrm>
            <a:off x="2936129" y="1714116"/>
            <a:ext cx="63028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COEXISTENCIA DE TODAS LAS FIGURAS CONVENCIONALES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.</a:t>
            </a: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>
                <a:ea typeface="Malgun Gothic" pitchFamily="34" charset="-127"/>
                <a:cs typeface="Arial" pitchFamily="34" charset="0"/>
              </a:rPr>
              <a:t>Orientaciones</a:t>
            </a:r>
            <a:r>
              <a:rPr lang="es-ES_tradnl" sz="1400" dirty="0">
                <a:ea typeface="Malgun Gothic" pitchFamily="34" charset="-127"/>
                <a:cs typeface="Arial" pitchFamily="34" charset="0"/>
              </a:rPr>
              <a:t>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generales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 de carácter sectorial y/o multisectorial.</a:t>
            </a: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>
                <a:ea typeface="Malgun Gothic" pitchFamily="34" charset="-127"/>
                <a:cs typeface="Arial" pitchFamily="34" charset="0"/>
              </a:rPr>
              <a:t>C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onvenios </a:t>
            </a:r>
            <a:r>
              <a:rPr lang="es-ES_tradnl" sz="1400" dirty="0">
                <a:ea typeface="Malgun Gothic" pitchFamily="34" charset="-127"/>
                <a:cs typeface="Arial" pitchFamily="34" charset="0"/>
              </a:rPr>
              <a:t>sectoriales 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 provinciales de carácter referencial</a:t>
            </a:r>
            <a:r>
              <a:rPr lang="es-ES_tradnl" sz="1400" dirty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Regulación de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contenidos concretos a nivel de cada empresa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>
                <a:ea typeface="Malgun Gothic" pitchFamily="34" charset="-127"/>
                <a:cs typeface="Arial" pitchFamily="34" charset="0"/>
              </a:rPr>
              <a:t>A través de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:</a:t>
            </a:r>
          </a:p>
          <a:p>
            <a:pPr marL="1657350" lvl="3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Recomendaciones</a:t>
            </a:r>
            <a:r>
              <a:rPr lang="es-ES_tradnl" sz="1400" dirty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1657350" lvl="3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>
                <a:ea typeface="Malgun Gothic" pitchFamily="34" charset="-127"/>
                <a:cs typeface="Arial" pitchFamily="34" charset="0"/>
              </a:rPr>
              <a:t>Convenios de sector o de empresa.</a:t>
            </a:r>
          </a:p>
          <a:p>
            <a:pPr marL="1657350" lvl="3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>
                <a:ea typeface="Malgun Gothic" pitchFamily="34" charset="-127"/>
                <a:cs typeface="Arial" pitchFamily="34" charset="0"/>
              </a:rPr>
              <a:t>Acuerdos y pactos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1657350" lvl="3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956286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2204864"/>
            <a:ext cx="2599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NUEVOS 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CONSENSOS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Y </a:t>
            </a:r>
            <a:endParaRPr lang="es-ES_tradnl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NEGOCIACION </a:t>
            </a:r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COLECTIVA</a:t>
            </a:r>
          </a:p>
          <a:p>
            <a:pPr algn="ctr"/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8" name="7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>
              <a:endCxn id="8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>
              <a:stCxn id="8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3107051" y="1682698"/>
            <a:ext cx="5705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b="1" dirty="0" smtClean="0">
                <a:ea typeface="Malgun Gothic" pitchFamily="34" charset="-127"/>
                <a:cs typeface="Arial" pitchFamily="34" charset="0"/>
              </a:rPr>
              <a:t>IMPLANTACIÓN GRADUAL Y ADAPTADA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" sz="1600" dirty="0">
                <a:ea typeface="Malgun Gothic" pitchFamily="34" charset="-127"/>
                <a:cs typeface="Arial" pitchFamily="34" charset="0"/>
              </a:rPr>
              <a:t>La implementación </a:t>
            </a:r>
            <a:r>
              <a:rPr lang="es-ES" sz="1600" dirty="0" smtClean="0">
                <a:ea typeface="Malgun Gothic" pitchFamily="34" charset="-127"/>
                <a:cs typeface="Arial" pitchFamily="34" charset="0"/>
              </a:rPr>
              <a:t>de estos </a:t>
            </a:r>
            <a:r>
              <a:rPr lang="es-ES" sz="1600" dirty="0">
                <a:ea typeface="Malgun Gothic" pitchFamily="34" charset="-127"/>
                <a:cs typeface="Arial" pitchFamily="34" charset="0"/>
              </a:rPr>
              <a:t>principios, </a:t>
            </a:r>
            <a:r>
              <a:rPr lang="es-ES" sz="1600" dirty="0" smtClean="0">
                <a:ea typeface="Malgun Gothic" pitchFamily="34" charset="-127"/>
                <a:cs typeface="Arial" pitchFamily="34" charset="0"/>
              </a:rPr>
              <a:t> </a:t>
            </a:r>
            <a:r>
              <a:rPr lang="es-ES" sz="1600" dirty="0">
                <a:ea typeface="Malgun Gothic" pitchFamily="34" charset="-127"/>
                <a:cs typeface="Arial" pitchFamily="34" charset="0"/>
              </a:rPr>
              <a:t>se </a:t>
            </a:r>
            <a:r>
              <a:rPr lang="es-ES" sz="1600" dirty="0" smtClean="0">
                <a:ea typeface="Malgun Gothic" pitchFamily="34" charset="-127"/>
                <a:cs typeface="Arial" pitchFamily="34" charset="0"/>
              </a:rPr>
              <a:t>debe regir  </a:t>
            </a:r>
            <a:r>
              <a:rPr lang="es-ES" sz="1600" dirty="0">
                <a:ea typeface="Malgun Gothic" pitchFamily="34" charset="-127"/>
                <a:cs typeface="Arial" pitchFamily="34" charset="0"/>
              </a:rPr>
              <a:t>por la </a:t>
            </a:r>
            <a:r>
              <a:rPr lang="es-ES" sz="1600" b="1" dirty="0">
                <a:ea typeface="Malgun Gothic" pitchFamily="34" charset="-127"/>
                <a:cs typeface="Arial" pitchFamily="34" charset="0"/>
              </a:rPr>
              <a:t>gradualidad y la adaptación a cada circunstancia territorial y/o </a:t>
            </a:r>
            <a:r>
              <a:rPr lang="es-ES" sz="1600" b="1" dirty="0" smtClean="0">
                <a:ea typeface="Malgun Gothic" pitchFamily="34" charset="-127"/>
                <a:cs typeface="Arial" pitchFamily="34" charset="0"/>
              </a:rPr>
              <a:t>sectorial.</a:t>
            </a: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" sz="1600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" sz="1600" dirty="0">
                <a:ea typeface="Malgun Gothic" pitchFamily="34" charset="-127"/>
                <a:cs typeface="Arial" pitchFamily="34" charset="0"/>
              </a:rPr>
              <a:t>Cada </a:t>
            </a:r>
            <a:r>
              <a:rPr lang="es-ES" sz="1600" b="1" dirty="0" smtClean="0">
                <a:ea typeface="Malgun Gothic" pitchFamily="34" charset="-127"/>
                <a:cs typeface="Arial" pitchFamily="34" charset="0"/>
              </a:rPr>
              <a:t>TT.HH.</a:t>
            </a:r>
            <a:r>
              <a:rPr lang="es-ES" sz="1600" dirty="0" smtClean="0">
                <a:ea typeface="Malgun Gothic" pitchFamily="34" charset="-127"/>
                <a:cs typeface="Arial" pitchFamily="34" charset="0"/>
              </a:rPr>
              <a:t> </a:t>
            </a:r>
            <a:r>
              <a:rPr lang="es-ES" sz="1600" dirty="0">
                <a:ea typeface="Malgun Gothic" pitchFamily="34" charset="-127"/>
                <a:cs typeface="Arial" pitchFamily="34" charset="0"/>
              </a:rPr>
              <a:t>y hasta cada </a:t>
            </a:r>
            <a:r>
              <a:rPr lang="es-ES" sz="1600" b="1" dirty="0">
                <a:ea typeface="Malgun Gothic" pitchFamily="34" charset="-127"/>
                <a:cs typeface="Arial" pitchFamily="34" charset="0"/>
              </a:rPr>
              <a:t>sector</a:t>
            </a:r>
            <a:r>
              <a:rPr lang="es-ES" sz="1600" dirty="0">
                <a:ea typeface="Malgun Gothic" pitchFamily="34" charset="-127"/>
                <a:cs typeface="Arial" pitchFamily="34" charset="0"/>
              </a:rPr>
              <a:t> se encuentra </a:t>
            </a:r>
            <a:r>
              <a:rPr lang="es-ES" sz="1600" dirty="0" smtClean="0">
                <a:ea typeface="Malgun Gothic" pitchFamily="34" charset="-127"/>
                <a:cs typeface="Arial" pitchFamily="34" charset="0"/>
              </a:rPr>
              <a:t>con </a:t>
            </a:r>
            <a:r>
              <a:rPr lang="es-ES" sz="1600" b="1" dirty="0" smtClean="0">
                <a:ea typeface="Malgun Gothic" pitchFamily="34" charset="-127"/>
                <a:cs typeface="Arial" pitchFamily="34" charset="0"/>
              </a:rPr>
              <a:t>realidades</a:t>
            </a:r>
            <a:r>
              <a:rPr lang="es-ES" sz="1600" dirty="0" smtClean="0">
                <a:ea typeface="Malgun Gothic" pitchFamily="34" charset="-127"/>
                <a:cs typeface="Arial" pitchFamily="34" charset="0"/>
              </a:rPr>
              <a:t> sindicales y situaciones </a:t>
            </a:r>
            <a:r>
              <a:rPr lang="es-ES" sz="1600" b="1" dirty="0">
                <a:ea typeface="Malgun Gothic" pitchFamily="34" charset="-127"/>
                <a:cs typeface="Arial" pitchFamily="34" charset="0"/>
              </a:rPr>
              <a:t>diferentes.</a:t>
            </a:r>
          </a:p>
          <a:p>
            <a:pPr marL="1200150" lvl="2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0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36382" y="1340768"/>
            <a:ext cx="288435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2663173"/>
          </a:xfrm>
          <a:prstGeom prst="rect">
            <a:avLst/>
          </a:prstGeom>
          <a:blipFill dpi="0" rotWithShape="1">
            <a:blip r:embed="rId2" cstate="print">
              <a:alphaModFix amt="4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184" y="815306"/>
            <a:ext cx="5148064" cy="1911384"/>
          </a:xfrm>
          <a:prstGeom prst="rect">
            <a:avLst/>
          </a:prstGeom>
        </p:spPr>
      </p:pic>
      <p:sp>
        <p:nvSpPr>
          <p:cNvPr id="4" name="3 Cheurón"/>
          <p:cNvSpPr/>
          <p:nvPr/>
        </p:nvSpPr>
        <p:spPr>
          <a:xfrm rot="16200000">
            <a:off x="2865553" y="2285152"/>
            <a:ext cx="3026012" cy="2721420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46092" y="2998693"/>
            <a:ext cx="2859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EL PAPEL DE LOS AGENTES SOCIALES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5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956286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2204864"/>
            <a:ext cx="25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EL PAPEL DE LOS AGENTES SOCIALES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8" name="7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>
              <a:endCxn id="8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>
              <a:stCxn id="8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3223057" y="1708110"/>
            <a:ext cx="570380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MODERNIZAR LAS RR.LL. ES NUESTRA RESPONSABILIDAD.</a:t>
            </a:r>
          </a:p>
          <a:p>
            <a:pPr marL="742950" lvl="1" indent="-285750">
              <a:spcAft>
                <a:spcPts val="6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" sz="1400" b="1" dirty="0" smtClean="0">
                <a:ea typeface="Malgun Gothic" pitchFamily="34" charset="-127"/>
                <a:cs typeface="Arial" pitchFamily="34" charset="0"/>
              </a:rPr>
              <a:t>UNAS RELACIONES LABORALES MODERNAS </a:t>
            </a:r>
            <a:r>
              <a:rPr lang="es-ES" sz="1400" dirty="0" smtClean="0">
                <a:ea typeface="Malgun Gothic" pitchFamily="34" charset="-127"/>
                <a:cs typeface="Arial" pitchFamily="34" charset="0"/>
              </a:rPr>
              <a:t>necesitan </a:t>
            </a:r>
            <a:r>
              <a:rPr lang="es-ES" sz="1400" dirty="0">
                <a:ea typeface="Malgun Gothic" pitchFamily="34" charset="-127"/>
                <a:cs typeface="Arial" pitchFamily="34" charset="0"/>
              </a:rPr>
              <a:t>consensos </a:t>
            </a:r>
            <a:r>
              <a:rPr lang="es-ES" sz="1400" dirty="0" smtClean="0">
                <a:ea typeface="Malgun Gothic" pitchFamily="34" charset="-127"/>
                <a:cs typeface="Arial" pitchFamily="34" charset="0"/>
              </a:rPr>
              <a:t>nuevos y buscarlos </a:t>
            </a:r>
            <a:r>
              <a:rPr lang="es-ES" sz="1400" b="1" dirty="0" smtClean="0">
                <a:ea typeface="Malgun Gothic" pitchFamily="34" charset="-127"/>
                <a:cs typeface="Arial" pitchFamily="34" charset="0"/>
              </a:rPr>
              <a:t>ES NUESTRA PROPIA RESPONSABILIDAD, </a:t>
            </a:r>
            <a:r>
              <a:rPr lang="es-ES" sz="1400" dirty="0" smtClean="0">
                <a:ea typeface="Malgun Gothic" pitchFamily="34" charset="-127"/>
                <a:cs typeface="Arial" pitchFamily="34" charset="0"/>
              </a:rPr>
              <a:t>de empresarias y empresarios, de trabajadoras y trabajadores, de sindicatos </a:t>
            </a:r>
            <a:r>
              <a:rPr lang="es-ES" sz="1400" dirty="0">
                <a:ea typeface="Malgun Gothic" pitchFamily="34" charset="-127"/>
                <a:cs typeface="Arial" pitchFamily="34" charset="0"/>
              </a:rPr>
              <a:t>y organizaciones </a:t>
            </a:r>
            <a:r>
              <a:rPr lang="es-ES" sz="1400" dirty="0" smtClean="0">
                <a:ea typeface="Malgun Gothic" pitchFamily="34" charset="-127"/>
                <a:cs typeface="Arial" pitchFamily="34" charset="0"/>
              </a:rPr>
              <a:t>empresariales. </a:t>
            </a:r>
            <a:r>
              <a:rPr lang="es-ES" sz="1400" dirty="0">
                <a:ea typeface="Malgun Gothic" pitchFamily="34" charset="-127"/>
                <a:cs typeface="Arial" pitchFamily="34" charset="0"/>
              </a:rPr>
              <a:t>Necesitamos, </a:t>
            </a:r>
            <a:r>
              <a:rPr lang="es-ES" sz="1400" b="1" dirty="0">
                <a:ea typeface="Malgun Gothic" pitchFamily="34" charset="-127"/>
                <a:cs typeface="Arial" pitchFamily="34" charset="0"/>
              </a:rPr>
              <a:t>NO </a:t>
            </a:r>
            <a:r>
              <a:rPr lang="es-ES" sz="1400" b="1" dirty="0" smtClean="0">
                <a:ea typeface="Malgun Gothic" pitchFamily="34" charset="-127"/>
                <a:cs typeface="Arial" pitchFamily="34" charset="0"/>
              </a:rPr>
              <a:t>SÓLO </a:t>
            </a:r>
            <a:r>
              <a:rPr lang="es-ES" sz="1400" b="1" dirty="0">
                <a:ea typeface="Malgun Gothic" pitchFamily="34" charset="-127"/>
                <a:cs typeface="Arial" pitchFamily="34" charset="0"/>
              </a:rPr>
              <a:t>LEYES</a:t>
            </a:r>
            <a:r>
              <a:rPr lang="es-ES" sz="1400" dirty="0">
                <a:ea typeface="Malgun Gothic" pitchFamily="34" charset="-127"/>
                <a:cs typeface="Arial" pitchFamily="34" charset="0"/>
              </a:rPr>
              <a:t>, sino consensos nuevos.</a:t>
            </a:r>
            <a:endParaRPr lang="es-ES" sz="1400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b="1" dirty="0" smtClean="0">
              <a:ea typeface="Malgun Gothic" pitchFamily="34" charset="-127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LOS AGENTES SOCIALES TENEMOS QUE ASUMIR NUEVOS PAPELES.</a:t>
            </a: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Anticipar los cambios del entorno.</a:t>
            </a: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Ofrecer un apoyo y asesoramiento laboral a la empresa, más intenso y variado .</a:t>
            </a:r>
          </a:p>
          <a:p>
            <a:pPr marL="742950" lvl="1" indent="-285750"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Información  y sensibilización tanto de empresarios como de trabajadores en el nuevo Modelo.</a:t>
            </a:r>
          </a:p>
        </p:txBody>
      </p:sp>
    </p:spTree>
    <p:extLst>
      <p:ext uri="{BB962C8B-B14F-4D97-AF65-F5344CB8AC3E}">
        <p14:creationId xmlns:p14="http://schemas.microsoft.com/office/powerpoint/2010/main" xmlns="" val="42548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956286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2204864"/>
            <a:ext cx="25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EL PAPEL DE LOS AGENTES SOCIALES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8" name="7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>
              <a:endCxn id="8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>
              <a:stCxn id="8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3275856" y="1697176"/>
            <a:ext cx="54492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b="1" dirty="0" smtClean="0">
                <a:ea typeface="Malgun Gothic" pitchFamily="34" charset="-127"/>
                <a:cs typeface="Arial" pitchFamily="34" charset="0"/>
              </a:rPr>
              <a:t>RETOS DE LAS ORGANIZACIONES EMPRESARIALES Y SINDICALES: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b="1" dirty="0" smtClean="0">
                <a:ea typeface="Malgun Gothic" pitchFamily="34" charset="-127"/>
                <a:cs typeface="Arial" pitchFamily="34" charset="0"/>
              </a:rPr>
              <a:t>CUALIFICACIÓN CONSTANTE </a:t>
            </a:r>
            <a:r>
              <a:rPr lang="es-ES_tradnl" dirty="0" smtClean="0">
                <a:ea typeface="Malgun Gothic" pitchFamily="34" charset="-127"/>
                <a:cs typeface="Arial" pitchFamily="34" charset="0"/>
              </a:rPr>
              <a:t>para responder a la creciente complejidad empresarial y laboral.</a:t>
            </a: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endParaRPr lang="es-ES_tradnl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Malgun Gothic" pitchFamily="34" charset="-127"/>
              <a:buChar char="│"/>
            </a:pPr>
            <a:r>
              <a:rPr lang="es-ES_tradnl" b="1" dirty="0" smtClean="0">
                <a:ea typeface="Malgun Gothic" pitchFamily="34" charset="-127"/>
                <a:cs typeface="Arial" pitchFamily="34" charset="0"/>
              </a:rPr>
              <a:t>RESPETO Y RECONOCIMIENTO </a:t>
            </a:r>
            <a:r>
              <a:rPr lang="es-ES_tradnl" dirty="0" smtClean="0">
                <a:ea typeface="Malgun Gothic" pitchFamily="34" charset="-127"/>
                <a:cs typeface="Arial" pitchFamily="34" charset="0"/>
              </a:rPr>
              <a:t>entre los Agentes Sociales.</a:t>
            </a:r>
            <a:endParaRPr lang="es-ES_tradnl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0"/>
            <a:ext cx="9144000" cy="2663173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936382" y="1340768"/>
            <a:ext cx="288435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023681" y="4355858"/>
            <a:ext cx="2721420" cy="12057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_tradnl" sz="2800" cap="none" spc="0" dirty="0" smtClean="0">
                <a:ln w="1905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Punto de Partida</a:t>
            </a:r>
            <a:endParaRPr lang="es-ES" sz="2800" cap="none" spc="0" dirty="0">
              <a:ln w="1905">
                <a:solidFill>
                  <a:srgbClr val="FF6600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23680" cy="2663173"/>
          </a:xfrm>
          <a:prstGeom prst="rect">
            <a:avLst/>
          </a:prstGeom>
        </p:spPr>
      </p:pic>
      <p:sp>
        <p:nvSpPr>
          <p:cNvPr id="7" name="3 Cheurón"/>
          <p:cNvSpPr/>
          <p:nvPr/>
        </p:nvSpPr>
        <p:spPr>
          <a:xfrm rot="16200000">
            <a:off x="3871384" y="1781097"/>
            <a:ext cx="3026012" cy="2721420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95688" y="227687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UN MODELO LABORAL NUEVO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PARA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UN MUNDO NUEVO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611560" y="476672"/>
            <a:ext cx="7776864" cy="5832648"/>
            <a:chOff x="611560" y="476672"/>
            <a:chExt cx="7776864" cy="58326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6672"/>
              <a:ext cx="7776864" cy="5832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7668344" y="5877272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25463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67544" y="332656"/>
            <a:ext cx="8136904" cy="6102678"/>
            <a:chOff x="467544" y="332656"/>
            <a:chExt cx="8136904" cy="61026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2656"/>
              <a:ext cx="8136904" cy="6102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7812360" y="594928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10066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187624" y="0"/>
            <a:ext cx="6984776" cy="6228660"/>
            <a:chOff x="1187624" y="0"/>
            <a:chExt cx="6984776" cy="622866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0"/>
              <a:ext cx="6984776" cy="6228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7596336" y="580526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15750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827584" y="404664"/>
            <a:ext cx="7560840" cy="5903670"/>
            <a:chOff x="827584" y="476672"/>
            <a:chExt cx="7560840" cy="59036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7560840" cy="5903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1043608" y="5877272"/>
              <a:ext cx="7056784" cy="503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6269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718" y="332656"/>
            <a:ext cx="9029236" cy="6048672"/>
            <a:chOff x="5718" y="332656"/>
            <a:chExt cx="9029236" cy="60486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" y="332656"/>
              <a:ext cx="9029236" cy="604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395536" y="5877272"/>
              <a:ext cx="83529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9449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679"/>
            <a:ext cx="9144000" cy="64657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59732" y="1844824"/>
            <a:ext cx="482453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err="1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Eskerrik</a:t>
            </a:r>
            <a:r>
              <a:rPr lang="es-ES_tradnl" sz="5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_tradnl" sz="5400" b="1" spc="50" dirty="0" err="1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asko</a:t>
            </a:r>
            <a:endParaRPr lang="es-ES" sz="54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956286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9779" y="1772816"/>
            <a:ext cx="2671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UN MUNDO </a:t>
            </a:r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EN </a:t>
            </a:r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PERMANTE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Century Gothic" pitchFamily="34" charset="0"/>
              </a:rPr>
              <a:t>Y </a:t>
            </a:r>
            <a:endParaRPr lang="es-ES_tradnl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PROFUNDA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TRANSFORMACIÓN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EN APENAS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3 DÉCADAS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92811" y="1556206"/>
            <a:ext cx="467167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La caída del Muro de Berlín: de un mundo de bloques a uno global.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De 400 millones de trabajadores en Occidente a 2000 millones en el mundo.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El centro de la economía mundial se desplaza de Occidente al Este y al Sur.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La interacción de las tecnologías: digitalización, IA, Robótica, </a:t>
            </a:r>
            <a:r>
              <a:rPr lang="es-ES_tradnl" sz="1400" dirty="0" err="1" smtClean="0">
                <a:ea typeface="Malgun Gothic" pitchFamily="34" charset="-127"/>
                <a:cs typeface="Arial" pitchFamily="34" charset="0"/>
              </a:rPr>
              <a:t>BigData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, </a:t>
            </a:r>
            <a:r>
              <a:rPr lang="es-ES_tradnl" sz="1400" dirty="0" err="1" smtClean="0">
                <a:ea typeface="Malgun Gothic" pitchFamily="34" charset="-127"/>
                <a:cs typeface="Arial" pitchFamily="34" charset="0"/>
              </a:rPr>
              <a:t>Samartphone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La 4ª Revolución industrial: sustitución mente/máquina.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Cambio de paradigma al negocio mismo: Empresas / Profesionales.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De entornos estables y predecibles</a:t>
            </a:r>
          </a:p>
          <a:p>
            <a:pPr marL="285750" indent="-285750">
              <a:spcAft>
                <a:spcPts val="600"/>
              </a:spcAft>
              <a:buClr>
                <a:srgbClr val="FF6600"/>
              </a:buClr>
              <a:buSzPct val="130000"/>
              <a:buFont typeface="Arial" panose="020B0604020202020204" pitchFamily="34" charset="0"/>
              <a:buChar char="•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A entornos en permanente cambio.</a:t>
            </a:r>
            <a:endParaRPr lang="es-ES" sz="1400" dirty="0"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7884368" y="116632"/>
            <a:ext cx="1158759" cy="936104"/>
            <a:chOff x="5724128" y="5148577"/>
            <a:chExt cx="432048" cy="368656"/>
          </a:xfrm>
        </p:grpSpPr>
        <p:sp>
          <p:nvSpPr>
            <p:cNvPr id="14" name="13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14 Conector recto"/>
            <p:cNvCxnSpPr>
              <a:endCxn id="14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Rectángulo"/>
          <p:cNvSpPr/>
          <p:nvPr/>
        </p:nvSpPr>
        <p:spPr>
          <a:xfrm>
            <a:off x="3295364" y="425222"/>
            <a:ext cx="4300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sz="2000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sz="2000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EL PUNTO DE PARTIDA</a:t>
            </a:r>
            <a:r>
              <a:rPr lang="es-ES" sz="2000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sz="2000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15816" y="1916832"/>
            <a:ext cx="141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FF6600"/>
                </a:solidFill>
              </a:rPr>
              <a:t>Transformación Planetaria</a:t>
            </a:r>
            <a:endParaRPr lang="es-ES" sz="1400" b="1" dirty="0">
              <a:solidFill>
                <a:srgbClr val="FF66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15816" y="3645024"/>
            <a:ext cx="141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FF6600"/>
                </a:solidFill>
              </a:rPr>
              <a:t>Transformación Tecnológica</a:t>
            </a:r>
            <a:endParaRPr lang="es-ES" sz="1400" b="1" dirty="0">
              <a:solidFill>
                <a:srgbClr val="FF66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15816" y="5049470"/>
            <a:ext cx="141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FF6600"/>
                </a:solidFill>
              </a:rPr>
              <a:t>Consecuencias</a:t>
            </a:r>
            <a:endParaRPr lang="es-ES" sz="1400" b="1" dirty="0">
              <a:solidFill>
                <a:srgbClr val="FF6600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292811" y="1556206"/>
            <a:ext cx="0" cy="15127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292811" y="3356992"/>
            <a:ext cx="0" cy="12241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292811" y="4941168"/>
            <a:ext cx="0" cy="6315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2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119539" y="1845018"/>
            <a:ext cx="3026012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2657" y="1844824"/>
            <a:ext cx="2599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LA NECESARIA ACTUALIZACIÓN DE LOS PARÁMETROS LABORALES TRADICIONALES AL MUNDO NUEVO 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99252" y="1556792"/>
            <a:ext cx="54492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dirty="0" smtClean="0">
                <a:ea typeface="Malgun Gothic" pitchFamily="34" charset="-127"/>
                <a:cs typeface="Arial" pitchFamily="34" charset="0"/>
              </a:rPr>
              <a:t>De la confrontación laboral a la colaboración .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dirty="0" smtClean="0">
                <a:ea typeface="Malgun Gothic" pitchFamily="34" charset="-127"/>
                <a:cs typeface="Arial" pitchFamily="34" charset="0"/>
              </a:rPr>
              <a:t>De la preponderancia de lo sectorial a la empresa como sujeto principal.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dirty="0" smtClean="0">
                <a:ea typeface="Malgun Gothic" pitchFamily="34" charset="-127"/>
                <a:cs typeface="Arial" pitchFamily="34" charset="0"/>
              </a:rPr>
              <a:t>De la disolución de los elementos básicos de la relación laboral ( tiempo y espacio; jornada y  centro de trabajo ) a su restructuración.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dirty="0" smtClean="0">
                <a:ea typeface="Malgun Gothic" pitchFamily="34" charset="-127"/>
                <a:cs typeface="Arial" pitchFamily="34" charset="0"/>
              </a:rPr>
              <a:t>De una relaciones laborales estables a otras en permanente adaptación.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dirty="0" smtClean="0">
                <a:ea typeface="Malgun Gothic" pitchFamily="34" charset="-127"/>
                <a:cs typeface="Arial" pitchFamily="34" charset="0"/>
              </a:rPr>
              <a:t>Una regulación laboral que no solo persiga la protección del trabajador sino también la competitividad de la empresa.</a:t>
            </a:r>
          </a:p>
          <a:p>
            <a:pPr marL="285750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endParaRPr lang="es-ES" dirty="0"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7884368" y="116632"/>
            <a:ext cx="1158759" cy="936104"/>
            <a:chOff x="5724128" y="5148577"/>
            <a:chExt cx="432048" cy="368656"/>
          </a:xfrm>
        </p:grpSpPr>
        <p:sp>
          <p:nvSpPr>
            <p:cNvPr id="8" name="7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>
              <a:endCxn id="8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>
              <a:stCxn id="8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Rectángulo"/>
          <p:cNvSpPr/>
          <p:nvPr/>
        </p:nvSpPr>
        <p:spPr>
          <a:xfrm>
            <a:off x="3295364" y="425222"/>
            <a:ext cx="4300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sz="2000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</a:t>
            </a:r>
            <a:r>
              <a:rPr lang="es-ES" sz="2000" dirty="0">
                <a:solidFill>
                  <a:srgbClr val="FF6600"/>
                </a:solidFill>
                <a:latin typeface="Century Gothic" pitchFamily="34" charset="0"/>
                <a:ea typeface="Calibri"/>
              </a:rPr>
              <a:t> </a:t>
            </a:r>
            <a:r>
              <a:rPr lang="es-ES" sz="2000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EL PUNTO DE PARTIDA</a:t>
            </a:r>
            <a:r>
              <a:rPr lang="es-ES" sz="2000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sz="2000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0"/>
            <a:ext cx="9144000" cy="2663173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936382" y="1340768"/>
            <a:ext cx="288435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023681" y="4365104"/>
            <a:ext cx="2721420" cy="9251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2800" cap="none" spc="0" dirty="0" smtClean="0">
                <a:ln w="1905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Bases</a:t>
            </a:r>
            <a:endParaRPr lang="es-ES" sz="2800" cap="none" spc="0" dirty="0">
              <a:ln w="1905">
                <a:solidFill>
                  <a:srgbClr val="FF6600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23680" cy="2663173"/>
          </a:xfrm>
          <a:prstGeom prst="rect">
            <a:avLst/>
          </a:prstGeom>
        </p:spPr>
      </p:pic>
      <p:sp>
        <p:nvSpPr>
          <p:cNvPr id="7" name="3 Cheurón"/>
          <p:cNvSpPr/>
          <p:nvPr/>
        </p:nvSpPr>
        <p:spPr>
          <a:xfrm rot="16200000">
            <a:off x="3871384" y="1709089"/>
            <a:ext cx="3026012" cy="2721420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95688" y="232929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UN MODELO LABORAL NUEVO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PARA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UN MUNDO NUEVO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2" name="11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12 Conector recto"/>
            <p:cNvCxnSpPr>
              <a:endCxn id="12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>
              <a:stCxn id="12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Cheurón"/>
          <p:cNvSpPr/>
          <p:nvPr/>
        </p:nvSpPr>
        <p:spPr>
          <a:xfrm rot="16200000">
            <a:off x="398149" y="1677675"/>
            <a:ext cx="2468791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FF1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9414" y="2000878"/>
            <a:ext cx="2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COLABORACIÓN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47864" y="50472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99792" y="1708934"/>
            <a:ext cx="58017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SUPERAR LA VISIÓN TRADICIONAL DE LA EMPRESA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como ámbito de confrontación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POR OTRA, COMO UN PROYECTO COMPARTIDO Y ÁMBITO DE COLABORACIÓN.  </a:t>
            </a:r>
          </a:p>
          <a:p>
            <a:pPr marL="742950" lvl="1" indent="-285750">
              <a:spcAft>
                <a:spcPts val="1200"/>
              </a:spcAft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Una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VISION IMPRESCINDIBLE PARA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Asegurar su supervivencia y crecimiento.</a:t>
            </a:r>
          </a:p>
          <a:p>
            <a:pPr marL="1200150" lvl="2" indent="-285750"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Dirigir a personas crecientemente cualificadas.</a:t>
            </a:r>
          </a:p>
          <a:p>
            <a:pPr marL="1200150" lvl="2" indent="-285750">
              <a:buClr>
                <a:srgbClr val="FF198C"/>
              </a:buClr>
              <a:buSzPct val="130000"/>
              <a:buFont typeface="Calibri" pitchFamily="34" charset="0"/>
              <a:buChar char="│"/>
            </a:pPr>
            <a:endParaRPr lang="es-ES" sz="1600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2" name="11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12 Conector recto"/>
            <p:cNvCxnSpPr>
              <a:endCxn id="12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>
              <a:stCxn id="12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Cheurón"/>
          <p:cNvSpPr/>
          <p:nvPr/>
        </p:nvSpPr>
        <p:spPr>
          <a:xfrm rot="16200000">
            <a:off x="336401" y="1750996"/>
            <a:ext cx="2592289" cy="2491915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2013917"/>
            <a:ext cx="259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IMPLICACIÓN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47864" y="50472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43808" y="1700808"/>
            <a:ext cx="573384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UN PROYECTO EMPRESARIAL COMPARTIDO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y alejado de la confrontación ,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REQUIERE DE IMPLICACIÓN, COMPROMISO Y CONFIANZA MUTUA.</a:t>
            </a:r>
          </a:p>
          <a:p>
            <a:pPr marL="742950" lvl="1" indent="-285750">
              <a:spcAft>
                <a:spcPts val="600"/>
              </a:spcAft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spcAft>
                <a:spcPts val="600"/>
              </a:spcAft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VALORES Y ACTITUDES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los empresarios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DEBEREMOS CREAR A TRAVÉS DE:</a:t>
            </a:r>
          </a:p>
          <a:p>
            <a:pPr marL="1200150" lvl="2" indent="-285750">
              <a:spcAft>
                <a:spcPts val="600"/>
              </a:spcAft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1657350" lvl="3" indent="-285750">
              <a:spcAft>
                <a:spcPts val="600"/>
              </a:spcAft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LA TRANSPARENCIA EN LA GESTIÓN</a:t>
            </a:r>
          </a:p>
          <a:p>
            <a:pPr marL="1657350" lvl="3" indent="-285750">
              <a:spcAft>
                <a:spcPts val="600"/>
              </a:spcAft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UNA INFORMACIÓN SUFICIENTE Y VERAZ</a:t>
            </a:r>
          </a:p>
          <a:p>
            <a:pPr marL="1657350" lvl="3" indent="-285750">
              <a:buClr>
                <a:srgbClr val="92D05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LA PARTICIPACIÓN DE LAS PERSONAS EN LA GESTIÓN Y LOS RESULTADOS.</a:t>
            </a:r>
            <a:endParaRPr lang="es-ES" sz="1600" b="1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7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398148" y="1677676"/>
            <a:ext cx="2468793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1918573"/>
            <a:ext cx="25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ADAPTABILIDAD</a:t>
            </a:r>
          </a:p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4" name="13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14 Conector recto"/>
            <p:cNvCxnSpPr>
              <a:endCxn id="14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Rectángulo"/>
          <p:cNvSpPr/>
          <p:nvPr/>
        </p:nvSpPr>
        <p:spPr>
          <a:xfrm>
            <a:off x="3347864" y="504729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1719967"/>
            <a:ext cx="64320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ADAPTABILIDAD / FLEXIBILIDAD  ante entornos cambiantes.</a:t>
            </a: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La 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CLAVE DE LOS NUEVOS CONSENSOS LABORALES:</a:t>
            </a:r>
          </a:p>
          <a:p>
            <a:pPr marL="742950" lvl="1" indent="-285750">
              <a:spcAft>
                <a:spcPts val="1200"/>
              </a:spcAft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Una flexibilidad </a:t>
            </a:r>
            <a:r>
              <a:rPr lang="es-ES_tradnl" sz="1600" b="1" dirty="0">
                <a:ea typeface="Malgun Gothic" pitchFamily="34" charset="-127"/>
                <a:cs typeface="Arial" pitchFamily="34" charset="0"/>
              </a:rPr>
              <a:t>n</a:t>
            </a: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egociada y pactada.</a:t>
            </a:r>
          </a:p>
          <a:p>
            <a:pPr marL="1200150" lvl="2" indent="-285750"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endParaRPr lang="es-ES_tradnl" sz="1600" b="1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Compatible con las necesidades personales de flexibilidad 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: conciliación personal y profesional.</a:t>
            </a:r>
          </a:p>
          <a:p>
            <a:pPr marL="1200150" lvl="2" indent="-285750"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endParaRPr lang="es-ES_tradnl" sz="1600" dirty="0" smtClean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FF6600"/>
              </a:buClr>
              <a:buSzPct val="130000"/>
              <a:buFont typeface="Calibri" pitchFamily="34" charset="0"/>
              <a:buChar char="│"/>
            </a:pPr>
            <a:r>
              <a:rPr lang="es-ES_tradnl" sz="1600" b="1" dirty="0" smtClean="0">
                <a:ea typeface="Malgun Gothic" pitchFamily="34" charset="-127"/>
                <a:cs typeface="Arial" pitchFamily="34" charset="0"/>
              </a:rPr>
              <a:t>Garantizada:</a:t>
            </a:r>
            <a:r>
              <a:rPr lang="es-ES_tradnl" sz="1600" dirty="0" smtClean="0">
                <a:ea typeface="Malgun Gothic" pitchFamily="34" charset="-127"/>
                <a:cs typeface="Arial" pitchFamily="34" charset="0"/>
              </a:rPr>
              <a:t> Existencia de mecanismos para evitar bloqueos</a:t>
            </a:r>
            <a:endParaRPr lang="es-ES" sz="1600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0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 rot="16200000">
            <a:off x="-537956" y="2613780"/>
            <a:ext cx="4341001" cy="2474018"/>
          </a:xfrm>
          <a:custGeom>
            <a:avLst/>
            <a:gdLst>
              <a:gd name="connsiteX0" fmla="*/ 0 w 1944216"/>
              <a:gd name="connsiteY0" fmla="*/ 0 h 1152128"/>
              <a:gd name="connsiteX1" fmla="*/ 1368152 w 1944216"/>
              <a:gd name="connsiteY1" fmla="*/ 0 h 1152128"/>
              <a:gd name="connsiteX2" fmla="*/ 1944216 w 1944216"/>
              <a:gd name="connsiteY2" fmla="*/ 576064 h 1152128"/>
              <a:gd name="connsiteX3" fmla="*/ 1368152 w 1944216"/>
              <a:gd name="connsiteY3" fmla="*/ 1152128 h 1152128"/>
              <a:gd name="connsiteX4" fmla="*/ 0 w 1944216"/>
              <a:gd name="connsiteY4" fmla="*/ 1152128 h 1152128"/>
              <a:gd name="connsiteX5" fmla="*/ 576064 w 1944216"/>
              <a:gd name="connsiteY5" fmla="*/ 576064 h 1152128"/>
              <a:gd name="connsiteX6" fmla="*/ 0 w 1944216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576064 w 1368152"/>
              <a:gd name="connsiteY5" fmla="*/ 576064 h 1152128"/>
              <a:gd name="connsiteX6" fmla="*/ 0 w 1368152"/>
              <a:gd name="connsiteY6" fmla="*/ 0 h 1152128"/>
              <a:gd name="connsiteX0" fmla="*/ 0 w 1368152"/>
              <a:gd name="connsiteY0" fmla="*/ 0 h 1152128"/>
              <a:gd name="connsiteX1" fmla="*/ 1368152 w 1368152"/>
              <a:gd name="connsiteY1" fmla="*/ 0 h 1152128"/>
              <a:gd name="connsiteX2" fmla="*/ 1358428 w 1368152"/>
              <a:gd name="connsiteY2" fmla="*/ 547489 h 1152128"/>
              <a:gd name="connsiteX3" fmla="*/ 1368152 w 1368152"/>
              <a:gd name="connsiteY3" fmla="*/ 1152128 h 1152128"/>
              <a:gd name="connsiteX4" fmla="*/ 0 w 1368152"/>
              <a:gd name="connsiteY4" fmla="*/ 1152128 h 1152128"/>
              <a:gd name="connsiteX5" fmla="*/ 353958 w 1368152"/>
              <a:gd name="connsiteY5" fmla="*/ 587493 h 1152128"/>
              <a:gd name="connsiteX6" fmla="*/ 0 w 1368152"/>
              <a:gd name="connsiteY6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152128">
                <a:moveTo>
                  <a:pt x="0" y="0"/>
                </a:moveTo>
                <a:lnTo>
                  <a:pt x="1368152" y="0"/>
                </a:lnTo>
                <a:lnTo>
                  <a:pt x="1358428" y="547489"/>
                </a:lnTo>
                <a:lnTo>
                  <a:pt x="1368152" y="1152128"/>
                </a:lnTo>
                <a:lnTo>
                  <a:pt x="0" y="1152128"/>
                </a:lnTo>
                <a:lnTo>
                  <a:pt x="353958" y="587493"/>
                </a:lnTo>
                <a:lnTo>
                  <a:pt x="0" y="0"/>
                </a:lnTo>
                <a:close/>
              </a:path>
            </a:pathLst>
          </a:cu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40" y="1990581"/>
            <a:ext cx="259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CUALIFICACIÓN PERMANENTE</a:t>
            </a:r>
            <a:endParaRPr lang="es-ES_tradnl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14"/>
            <a:ext cx="2474019" cy="16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7829103" y="148531"/>
            <a:ext cx="1158759" cy="936104"/>
            <a:chOff x="5724128" y="5148577"/>
            <a:chExt cx="432048" cy="368656"/>
          </a:xfrm>
        </p:grpSpPr>
        <p:sp>
          <p:nvSpPr>
            <p:cNvPr id="12" name="11 Rectángulo"/>
            <p:cNvSpPr/>
            <p:nvPr/>
          </p:nvSpPr>
          <p:spPr>
            <a:xfrm>
              <a:off x="5724128" y="5148577"/>
              <a:ext cx="432048" cy="36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12 Conector recto"/>
            <p:cNvCxnSpPr>
              <a:endCxn id="12" idx="0"/>
            </p:cNvCxnSpPr>
            <p:nvPr/>
          </p:nvCxnSpPr>
          <p:spPr>
            <a:xfrm flipV="1">
              <a:off x="5733256" y="5148577"/>
              <a:ext cx="206896" cy="189981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5733256" y="5148577"/>
              <a:ext cx="412617" cy="368656"/>
            </a:xfrm>
            <a:prstGeom prst="line">
              <a:avLst/>
            </a:prstGeom>
            <a:ln w="19050">
              <a:solidFill>
                <a:srgbClr val="96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>
              <a:stCxn id="12" idx="2"/>
            </p:cNvCxnSpPr>
            <p:nvPr/>
          </p:nvCxnSpPr>
          <p:spPr>
            <a:xfrm flipV="1">
              <a:off x="5940152" y="5338558"/>
              <a:ext cx="205721" cy="178674"/>
            </a:xfrm>
            <a:prstGeom prst="line">
              <a:avLst/>
            </a:prstGeom>
            <a:ln w="19050">
              <a:solidFill>
                <a:srgbClr val="FF19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Rectángulo"/>
          <p:cNvSpPr/>
          <p:nvPr/>
        </p:nvSpPr>
        <p:spPr>
          <a:xfrm>
            <a:off x="3347864" y="504729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198C"/>
                </a:solidFill>
                <a:latin typeface="Century Gothic" pitchFamily="34" charset="0"/>
                <a:ea typeface="Calibri"/>
              </a:rPr>
              <a:t>|</a:t>
            </a:r>
            <a:r>
              <a:rPr lang="es-ES" dirty="0">
                <a:solidFill>
                  <a:schemeClr val="accent1"/>
                </a:solidFill>
                <a:latin typeface="Century Gothic" pitchFamily="34" charset="0"/>
                <a:ea typeface="Calibri"/>
              </a:rPr>
              <a:t>  </a:t>
            </a: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BASES PARA UN </a:t>
            </a:r>
          </a:p>
          <a:p>
            <a:pPr>
              <a:spcAft>
                <a:spcPts val="0"/>
              </a:spcAft>
            </a:pPr>
            <a:r>
              <a:rPr lang="es-ES" b="1" dirty="0" smtClean="0">
                <a:solidFill>
                  <a:srgbClr val="FF6600"/>
                </a:solidFill>
                <a:latin typeface="Century Gothic" pitchFamily="34" charset="0"/>
                <a:ea typeface="Calibri"/>
              </a:rPr>
              <a:t>NUEVO MODELO LABORAL</a:t>
            </a:r>
            <a:r>
              <a:rPr lang="es-ES" b="1" dirty="0" smtClean="0">
                <a:solidFill>
                  <a:srgbClr val="FF198C"/>
                </a:solidFill>
                <a:latin typeface="Century Gothic" pitchFamily="34" charset="0"/>
                <a:ea typeface="Calibri"/>
              </a:rPr>
              <a:t>| </a:t>
            </a:r>
            <a:endParaRPr lang="es-ES" b="1" dirty="0">
              <a:solidFill>
                <a:srgbClr val="FF198C"/>
              </a:solidFill>
              <a:latin typeface="Century Gothic" pitchFamily="34" charset="0"/>
              <a:ea typeface="Calibri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99793" y="1708110"/>
            <a:ext cx="62604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REQUISITO BÁSICO</a:t>
            </a:r>
            <a:r>
              <a:rPr lang="es-ES_tradnl" sz="1400" b="1" dirty="0">
                <a:ea typeface="Malgun Gothic" pitchFamily="34" charset="-127"/>
                <a:cs typeface="Arial" pitchFamily="34" charset="0"/>
              </a:rPr>
              <a:t>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 EN LA ECONOMIA DEL CONOCIMIENTO</a:t>
            </a:r>
          </a:p>
          <a:p>
            <a:pPr marL="1200150" lvl="2" indent="-285750">
              <a:spcAft>
                <a:spcPts val="6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PARA</a:t>
            </a:r>
          </a:p>
          <a:p>
            <a:pPr marL="1657350" lvl="3" indent="-285750">
              <a:spcAft>
                <a:spcPts val="6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Generar bienes y servicios de alto valor añadido.</a:t>
            </a:r>
          </a:p>
          <a:p>
            <a:pPr marL="1657350" lvl="3" indent="-285750">
              <a:spcAft>
                <a:spcPts val="6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Garantizar unas altas retribuciones .</a:t>
            </a:r>
          </a:p>
          <a:p>
            <a:pPr marL="742950" lvl="1" indent="-285750">
              <a:spcAft>
                <a:spcPts val="6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ELEMENTO CADA VEZ MAS RELEVANTE EN LAS RELACIONES LABORALES</a:t>
            </a:r>
          </a:p>
          <a:p>
            <a:pPr marL="1200150" lvl="2" indent="-285750">
              <a:spcAft>
                <a:spcPts val="12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Creciente importancia para la estabilidad en el empleo y </a:t>
            </a:r>
            <a:r>
              <a:rPr lang="es-ES_tradnl" sz="1400" dirty="0">
                <a:ea typeface="Malgun Gothic" pitchFamily="34" charset="-127"/>
                <a:cs typeface="Arial" pitchFamily="34" charset="0"/>
              </a:rPr>
              <a:t>la empleabilidad</a:t>
            </a:r>
            <a:endParaRPr lang="es-ES_tradnl" sz="1400" dirty="0" smtClean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REFORMULÁNDOLA EN PROFUNDIDAD.</a:t>
            </a:r>
            <a:endParaRPr lang="es-ES_tradnl" sz="1400" b="1" dirty="0">
              <a:ea typeface="Malgun Gothic" pitchFamily="34" charset="-127"/>
              <a:cs typeface="Arial" pitchFamily="34" charset="0"/>
            </a:endParaRPr>
          </a:p>
          <a:p>
            <a:pPr marL="1200150" lvl="2" indent="-285750"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Un derecho 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de las trabajadoras y trabajadores para reforzar su empleabilidad  y estabilidad en el empleo , </a:t>
            </a:r>
            <a:r>
              <a:rPr lang="es-ES_tradnl" sz="1400" b="1" dirty="0" smtClean="0">
                <a:ea typeface="Malgun Gothic" pitchFamily="34" charset="-127"/>
                <a:cs typeface="Arial" pitchFamily="34" charset="0"/>
              </a:rPr>
              <a:t>pero  también como una obligación </a:t>
            </a:r>
            <a:r>
              <a:rPr lang="es-ES_tradnl" sz="1400" dirty="0" smtClean="0">
                <a:ea typeface="Malgun Gothic" pitchFamily="34" charset="-127"/>
                <a:cs typeface="Arial" pitchFamily="34" charset="0"/>
              </a:rPr>
              <a:t>para mejorar la competitividad de la empresa.</a:t>
            </a:r>
            <a:endParaRPr lang="es-ES_tradnl" sz="1400" dirty="0">
              <a:ea typeface="Malgun Gothic" pitchFamily="34" charset="-127"/>
              <a:cs typeface="Arial" pitchFamily="34" charset="0"/>
            </a:endParaRPr>
          </a:p>
          <a:p>
            <a:pPr marL="742950" lvl="1" indent="-285750">
              <a:buClr>
                <a:srgbClr val="96004B"/>
              </a:buClr>
              <a:buSzPct val="130000"/>
              <a:buFont typeface="Calibri" pitchFamily="34" charset="0"/>
              <a:buChar char="│"/>
            </a:pPr>
            <a:endParaRPr lang="es-ES" sz="1400" dirty="0">
              <a:ea typeface="Malgun Gothic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8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924</Words>
  <Application>Microsoft Office PowerPoint</Application>
  <PresentationFormat>Presentación en pantalla (4:3)</PresentationFormat>
  <Paragraphs>169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Inmaculada González Arkaute</dc:creator>
  <cp:lastModifiedBy>dmpelora</cp:lastModifiedBy>
  <cp:revision>107</cp:revision>
  <cp:lastPrinted>2016-04-08T11:20:14Z</cp:lastPrinted>
  <dcterms:created xsi:type="dcterms:W3CDTF">2016-04-04T16:11:29Z</dcterms:created>
  <dcterms:modified xsi:type="dcterms:W3CDTF">2018-04-20T14:00:06Z</dcterms:modified>
</cp:coreProperties>
</file>