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58" r:id="rId5"/>
    <p:sldId id="262" r:id="rId6"/>
    <p:sldId id="259" r:id="rId7"/>
    <p:sldId id="263" r:id="rId8"/>
    <p:sldId id="266" r:id="rId9"/>
    <p:sldId id="267" r:id="rId10"/>
    <p:sldId id="260" r:id="rId11"/>
    <p:sldId id="264" r:id="rId12"/>
    <p:sldId id="26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E2BCE-CB15-A641-9A46-B0C1F1238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2B6E2-BD8D-0641-BE0E-4012A931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77E28-AE7E-A143-9BEA-3EE89570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D0E3E-F9B1-C641-B7F6-84DA3DC7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868AC-9B0D-C54E-BBA8-57E2946E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A5008-2624-C34D-B056-ED6C55E3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4C06B4-6C64-EE41-817D-F9C371554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BBF1A4-D987-FB4E-97CF-34BF1EF8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B223C-2249-D041-B928-CF6C13EC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C4600-2FB7-C54F-B3FC-F52A98E9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9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B5377E-48F7-4747-AFA7-0D364EA1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9F15C1-0C69-834E-BBD7-69ED95EE9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2D8BA-2C08-684D-84A5-1954DB02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6EA7B-700E-E842-BD7A-195FB575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D5EFE-39DA-7D4C-A532-9EFD785B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0FE68-DB77-EE45-8A1F-0E0B353C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6B847-2B1F-994F-800E-73C1930E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8D8BEF-48A2-9F4F-9A31-285C95C2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57E922-20D7-DF45-9428-9E029821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13150-EF00-354E-BBBB-126EABEB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47BC-FB23-B54F-8C0D-3EEFEBD1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F2BEB-493A-8E41-B45E-CEEA4EA4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4FD87-09E4-3847-AF67-DDFB7095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C38D3-093B-3F4D-A952-0A8FB5A1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E74CB-84B1-1449-AB88-69D38F13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1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9C674-EF7B-8F47-B4D9-DBCA0F66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8A4DB3-8F3D-254A-B8F6-C4DB455C7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AC5C3D-862E-A343-8542-2307B7AF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A45FF4-B5C6-7746-9283-9890432E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1911D-B745-164B-BA97-038CC38D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7DC81-65AA-7340-8C86-86695863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5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A5C2-1FCA-084E-A417-52501A54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89846-A567-9F42-ACE7-79AD54E46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47EBA-608F-A346-BC90-D26B3198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1BD7B9-79F7-FB46-A874-D4D818EFB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015F78-8277-3642-9B79-F05B64A94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A5D9C-3E04-D442-8470-4C75EE59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6F522-2857-ED4D-B566-AEDE5763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590FF2-652C-784D-8F20-C8DA756F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7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B704-51D8-A343-8861-D7ACAEE7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A6CCA2-A15F-ED43-9D64-8A9F32FA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307BDD-4878-7E4D-B7FC-D04F9FAD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9067EA-96DE-F548-86AE-58BCD8D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17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981CC-1FFC-A142-9B4E-FB17E0ED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2B0A69-8798-1F49-A6CB-32A4E72A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E7FB8-394F-F746-B6C7-79267ACA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07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1C5DE-CD79-DA46-A8BD-42587E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B9203-A913-C04D-9C8D-D3C881A7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30BFD9-82F5-084D-83EF-974259EA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2356D3-B530-254D-B4C0-F8A45CED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7A29-50C5-B34E-BDE7-E59F1723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0DC353-0240-604E-819B-4F3FF526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4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05A93-033F-FB43-9EC5-EE02D742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0CEBED-94E8-E949-936E-E3F8DAA96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EA62B-D415-504A-A3B4-B64D7094E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24175-7728-194E-A629-0A860F07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3DE6C-C8FD-304B-B401-38FDB01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4ABD0D-C185-8F45-A649-A4E5965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4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F72EE-955E-F741-85B7-43CA34D0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039A97-43F1-1A4F-A0FE-219AC436B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BE402-EE7B-804C-9F76-5562181C5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AF40-1701-E84C-A924-834E002B6543}" type="datetimeFigureOut">
              <a:rPr lang="es-ES" smtClean="0"/>
              <a:t>3/11/23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EBADB-A2DA-EC4F-B32B-26E9F20C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2F244-0B40-544B-ACA9-0FAFBC27A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24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E26F3-0E00-1A46-AD6F-503AB60C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17C350F-EAC0-264C-8DB9-4A5CD052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0281" y="2451016"/>
            <a:ext cx="1336085" cy="128283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7A3CAE-DD68-4940-B41C-F642859F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204" y="5704862"/>
            <a:ext cx="3804570" cy="9485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3D2F60-D3D7-AA4F-B879-37041070A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0" y="5677004"/>
            <a:ext cx="1901792" cy="94850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407990-A4CA-B342-9956-3BA5C3CDA076}"/>
              </a:ext>
            </a:extLst>
          </p:cNvPr>
          <p:cNvSpPr txBox="1"/>
          <p:nvPr/>
        </p:nvSpPr>
        <p:spPr>
          <a:xfrm>
            <a:off x="448175" y="5276335"/>
            <a:ext cx="239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Antolatzailea</a:t>
            </a:r>
            <a:r>
              <a:rPr lang="es-ES" dirty="0"/>
              <a:t>/Organiza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3B8D24-7A18-3E49-9BC8-A2DB46DA9DE9}"/>
              </a:ext>
            </a:extLst>
          </p:cNvPr>
          <p:cNvSpPr txBox="1"/>
          <p:nvPr/>
        </p:nvSpPr>
        <p:spPr>
          <a:xfrm>
            <a:off x="3945493" y="5276335"/>
            <a:ext cx="28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Babesleak</a:t>
            </a:r>
            <a:r>
              <a:rPr lang="es-ES" dirty="0"/>
              <a:t>/Colaboran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E51D67-BD02-9542-8B9A-1D014F39E2B3}"/>
              </a:ext>
            </a:extLst>
          </p:cNvPr>
          <p:cNvSpPr txBox="1"/>
          <p:nvPr/>
        </p:nvSpPr>
        <p:spPr>
          <a:xfrm>
            <a:off x="308226" y="1952090"/>
            <a:ext cx="2745864" cy="296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AZAROAK 9, 11:00etan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NOVIEMBRE, 11:00 horas AULA 1.1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FACULTAD RELACIONES LABORALES Y TRABAJO SOCIAL UPV-EHU (CAMPUS LEIOA)</a:t>
            </a:r>
            <a:endParaRPr lang="es-ES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9793FD-7DAB-5949-A6E9-1C231D8C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871" y="1706168"/>
            <a:ext cx="5323758" cy="32383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BD7A38-2FA7-6340-ABAC-BB7C6017C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033" y="5903926"/>
            <a:ext cx="2714171" cy="557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DC47347-22FE-CC4E-8B49-89A1F5FAA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28" y="5545286"/>
            <a:ext cx="1063172" cy="10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0E150-164A-B944-9EE3-339808C9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75861-8B37-3848-B7B8-020609B5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Agenga</a:t>
            </a:r>
            <a:r>
              <a:rPr lang="es-ES" dirty="0"/>
              <a:t> Euskadi </a:t>
            </a:r>
            <a:r>
              <a:rPr lang="es-ES" dirty="0" err="1"/>
              <a:t>Basque</a:t>
            </a:r>
            <a:r>
              <a:rPr lang="es-ES" dirty="0"/>
              <a:t> Country 2030-junio 2018</a:t>
            </a:r>
          </a:p>
          <a:p>
            <a:pPr lvl="1"/>
            <a:r>
              <a:rPr lang="es-ES" dirty="0"/>
              <a:t>Desde Gobierno Vasco ya se están dando pasos para la apropiación e implementación de los ODS (Objetivos de Desarrollo Sostenible) en Euskadi. Estos son algunos de ellos:</a:t>
            </a:r>
          </a:p>
          <a:p>
            <a:pPr lvl="2"/>
            <a:r>
              <a:rPr lang="es-ES" dirty="0"/>
              <a:t>Sensibilización y difusión: campañas de comunicación, sesiones de formación a personal de Gobierno Vasco, elaboración de material divulgativo o traducción al euskera de documentos de referencia.</a:t>
            </a:r>
          </a:p>
          <a:p>
            <a:pPr lvl="2"/>
            <a:r>
              <a:rPr lang="es-ES" dirty="0"/>
              <a:t>Inclusión en el debate de los ODS de representantes de distintos sectores de la sociedad vasca (empresas, educación, ONG, academia…) y fortalecimiento de alianzas con organizaciones internacionales, otras instituciones, agentes y redes que operan tanto a nivel estatal como europeo o internacional.</a:t>
            </a:r>
          </a:p>
          <a:p>
            <a:pPr lvl="2"/>
            <a:r>
              <a:rPr lang="es-ES" dirty="0"/>
              <a:t>Alineamiento de las políticas públicas con la Agenda 2030.</a:t>
            </a:r>
          </a:p>
        </p:txBody>
      </p:sp>
    </p:spTree>
    <p:extLst>
      <p:ext uri="{BB962C8B-B14F-4D97-AF65-F5344CB8AC3E}">
        <p14:creationId xmlns:p14="http://schemas.microsoft.com/office/powerpoint/2010/main" val="160794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61F5C-E185-8E46-8B3B-1F141E69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4F3FA-8B64-F348-8CAB-4A2D3418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effectLst/>
              </a:rPr>
              <a:t>Agenga</a:t>
            </a:r>
            <a:r>
              <a:rPr lang="es-ES" dirty="0">
                <a:effectLst/>
              </a:rPr>
              <a:t> Euskadi </a:t>
            </a:r>
            <a:r>
              <a:rPr lang="es-ES" dirty="0" err="1">
                <a:effectLst/>
              </a:rPr>
              <a:t>Basque</a:t>
            </a:r>
            <a:r>
              <a:rPr lang="es-ES" dirty="0">
                <a:effectLst/>
              </a:rPr>
              <a:t> Country 2030-2018ko </a:t>
            </a:r>
            <a:r>
              <a:rPr lang="es-ES" dirty="0" err="1">
                <a:effectLst/>
              </a:rPr>
              <a:t>ekaina</a:t>
            </a:r>
            <a:endParaRPr lang="es-ES" dirty="0"/>
          </a:p>
          <a:p>
            <a:pPr lvl="1"/>
            <a:r>
              <a:rPr lang="es-ES" dirty="0" err="1">
                <a:effectLst/>
              </a:rPr>
              <a:t>Eusko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Jaurlaritza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urratsak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ematen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ari</a:t>
            </a:r>
            <a:r>
              <a:rPr lang="es-ES" dirty="0">
                <a:effectLst/>
              </a:rPr>
              <a:t> da </a:t>
            </a:r>
            <a:r>
              <a:rPr lang="es-ES" dirty="0" err="1">
                <a:effectLst/>
              </a:rPr>
              <a:t>Euskadin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GJHak</a:t>
            </a:r>
            <a:r>
              <a:rPr lang="es-ES" dirty="0">
                <a:effectLst/>
              </a:rPr>
              <a:t> (</a:t>
            </a:r>
            <a:r>
              <a:rPr lang="es-ES" dirty="0" err="1">
                <a:effectLst/>
              </a:rPr>
              <a:t>Garapen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Iraunkorreko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Helburuak</a:t>
            </a:r>
            <a:r>
              <a:rPr lang="es-ES" dirty="0">
                <a:effectLst/>
              </a:rPr>
              <a:t>) </a:t>
            </a:r>
            <a:r>
              <a:rPr lang="es-ES" dirty="0" err="1">
                <a:effectLst/>
              </a:rPr>
              <a:t>bereganatzeko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ezartzeko</a:t>
            </a:r>
            <a:r>
              <a:rPr lang="es-ES" dirty="0">
                <a:effectLst/>
              </a:rPr>
              <a:t>. </a:t>
            </a:r>
            <a:r>
              <a:rPr lang="es-ES" dirty="0" err="1">
                <a:effectLst/>
              </a:rPr>
              <a:t>Hona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hemen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horietako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batzuk</a:t>
            </a:r>
            <a:r>
              <a:rPr lang="es-ES" dirty="0">
                <a:effectLst/>
              </a:rPr>
              <a:t>:</a:t>
            </a:r>
          </a:p>
          <a:p>
            <a:pPr lvl="2"/>
            <a:r>
              <a:rPr lang="es-ES" dirty="0" err="1">
                <a:effectLst/>
              </a:rPr>
              <a:t>Sentsibilizazioa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zabalkundea</a:t>
            </a:r>
            <a:r>
              <a:rPr lang="es-ES" dirty="0">
                <a:effectLst/>
              </a:rPr>
              <a:t>: </a:t>
            </a:r>
            <a:r>
              <a:rPr lang="es-ES" dirty="0" err="1">
                <a:effectLst/>
              </a:rPr>
              <a:t>komunikazio-kanpainak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Eusko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Jaurlaritzako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langileentzako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prestakuntza-saioak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dibulgazio-materiala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egitea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edo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erreferentziako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dokumentuak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euskaratzea</a:t>
            </a:r>
            <a:r>
              <a:rPr lang="es-ES" dirty="0">
                <a:effectLst/>
              </a:rPr>
              <a:t>.</a:t>
            </a:r>
          </a:p>
          <a:p>
            <a:pPr lvl="2"/>
            <a:r>
              <a:rPr lang="es-ES" dirty="0" err="1">
                <a:effectLst/>
              </a:rPr>
              <a:t>GJHen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eztabaidan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euskal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gizarteko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hainbat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sektoretako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ordezkariak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sartzea</a:t>
            </a:r>
            <a:r>
              <a:rPr lang="es-ES" dirty="0">
                <a:effectLst/>
              </a:rPr>
              <a:t> (</a:t>
            </a:r>
            <a:r>
              <a:rPr lang="es-ES" dirty="0" err="1">
                <a:effectLst/>
              </a:rPr>
              <a:t>enpresak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hezkuntza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GKEak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akademia</a:t>
            </a:r>
            <a:r>
              <a:rPr lang="es-ES" dirty="0">
                <a:effectLst/>
              </a:rPr>
              <a:t>), eta </a:t>
            </a:r>
            <a:r>
              <a:rPr lang="es-ES" dirty="0" err="1">
                <a:effectLst/>
              </a:rPr>
              <a:t>nazioarteko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erakundeekin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beste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erakunde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batzuekin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eragileekin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Estatuan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Europan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edo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nazioartean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jarduten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sareekin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aliantzak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indartzea</a:t>
            </a:r>
            <a:r>
              <a:rPr lang="es-ES" dirty="0">
                <a:effectLst/>
              </a:rPr>
              <a:t>.</a:t>
            </a:r>
          </a:p>
          <a:p>
            <a:pPr lvl="2"/>
            <a:r>
              <a:rPr lang="es-ES" dirty="0" err="1">
                <a:effectLst/>
              </a:rPr>
              <a:t>Politika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publikoak</a:t>
            </a:r>
            <a:r>
              <a:rPr lang="es-ES" dirty="0">
                <a:effectLst/>
              </a:rPr>
              <a:t> 2030 </a:t>
            </a:r>
            <a:r>
              <a:rPr lang="es-ES" dirty="0" err="1">
                <a:effectLst/>
              </a:rPr>
              <a:t>Agendarekin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lerrokatzea</a:t>
            </a:r>
            <a:r>
              <a:rPr lang="es-ES" dirty="0">
                <a:effectLst/>
              </a:rPr>
              <a:t>.</a:t>
            </a:r>
            <a:br>
              <a:rPr lang="es-ES" dirty="0">
                <a:effectLst/>
              </a:rPr>
            </a:br>
            <a:endParaRPr lang="es-ES" dirty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036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DFD48-921C-984D-A42E-85C2A7CC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8DF57-E04A-8643-8D1F-349D9E8EC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r>
              <a:rPr lang="es-ES" sz="5200" dirty="0" err="1"/>
              <a:t>Eskerrik</a:t>
            </a:r>
            <a:r>
              <a:rPr lang="es-ES" sz="5200" dirty="0"/>
              <a:t> </a:t>
            </a:r>
            <a:r>
              <a:rPr lang="es-ES" sz="5200" dirty="0" err="1"/>
              <a:t>asko</a:t>
            </a:r>
            <a:r>
              <a:rPr lang="es-ES" sz="52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3569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54E23-08F9-2743-AF1B-9E00B8A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142"/>
            <a:ext cx="9685106" cy="1140432"/>
          </a:xfrm>
        </p:spPr>
        <p:txBody>
          <a:bodyPr>
            <a:noAutofit/>
          </a:bodyPr>
          <a:lstStyle/>
          <a:p>
            <a:r>
              <a:rPr lang="es-ES" sz="3500" dirty="0">
                <a:effectLst/>
              </a:rPr>
              <a:t>BAKEA ETA BIZIKIDETZARI BURUZKO JARDUNALDIA</a:t>
            </a:r>
            <a:br>
              <a:rPr lang="es-ES" sz="3500" dirty="0">
                <a:effectLst/>
              </a:rPr>
            </a:br>
            <a:r>
              <a:rPr lang="es-ES" sz="3500" dirty="0"/>
              <a:t>JORNADA SOBRE PAZ Y CONVIVENCIA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1E73F-70D7-F54A-A50D-3B3247DD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107" y="2763747"/>
            <a:ext cx="9144000" cy="3785333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s-ES" sz="28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JUEVES 9 DE NOVIEMBRE </a:t>
            </a:r>
            <a:endParaRPr lang="es-E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E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:00 PONENCIA: </a:t>
            </a: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28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 PERSONAS JÓVENES Y EL OBJETIVO 16: PAZ Y CONVIVENCIA”</a:t>
            </a:r>
            <a:endParaRPr lang="es-E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PONENTE:</a:t>
            </a:r>
            <a:r>
              <a:rPr lang="es-E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EVA QUIROGA, TÉCNICA DE EDUCACIÓN EN </a:t>
            </a:r>
          </a:p>
          <a:p>
            <a:pPr algn="l">
              <a:lnSpc>
                <a:spcPct val="170000"/>
              </a:lnSpc>
            </a:pPr>
            <a:r>
              <a:rPr lang="es-E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ETXEA-ASOCIACIÓN DEL PAÍS VASCO PARA LA UNESCO</a:t>
            </a:r>
            <a:r>
              <a:rPr lang="es-E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endParaRPr lang="es-E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03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54E23-08F9-2743-AF1B-9E00B8A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20719" cy="1045484"/>
          </a:xfrm>
        </p:spPr>
        <p:txBody>
          <a:bodyPr>
            <a:noAutofit/>
          </a:bodyPr>
          <a:lstStyle/>
          <a:p>
            <a:r>
              <a:rPr lang="es-ES" sz="3400" dirty="0">
                <a:effectLst/>
              </a:rPr>
              <a:t>BAKEA ETA BIZIKIDETZARI BURUZKO JARDUNALDIA</a:t>
            </a:r>
            <a:br>
              <a:rPr lang="es-ES" sz="3400" dirty="0">
                <a:effectLst/>
              </a:rPr>
            </a:br>
            <a:r>
              <a:rPr lang="es-ES" sz="3400" dirty="0"/>
              <a:t>JORNADA SOBRE PAZ Y CONVIVENCIA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1E73F-70D7-F54A-A50D-3B3247DD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807" y="2743199"/>
            <a:ext cx="9520719" cy="357540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s-ES" sz="11200" b="1" dirty="0">
                <a:solidFill>
                  <a:srgbClr val="FF2600"/>
                </a:solidFill>
                <a:cs typeface="Times New Roman" panose="02020603050405020304" pitchFamily="18" charset="0"/>
              </a:rPr>
              <a:t>AZAROAK</a:t>
            </a:r>
            <a:r>
              <a:rPr lang="es-ES" sz="11200" b="1" dirty="0">
                <a:solidFill>
                  <a:srgbClr val="FF2600"/>
                </a:solidFill>
                <a:effectLst/>
                <a:cs typeface="Times New Roman" panose="02020603050405020304" pitchFamily="18" charset="0"/>
              </a:rPr>
              <a:t> 9, OSTEGUNA </a:t>
            </a:r>
            <a:endParaRPr lang="es-ES" sz="11200" b="1" dirty="0">
              <a:effectLst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sz="11200" b="1" dirty="0">
                <a:cs typeface="Times New Roman" panose="02020603050405020304" pitchFamily="18" charset="0"/>
              </a:rPr>
              <a:t>11</a:t>
            </a:r>
            <a:r>
              <a:rPr lang="es-ES" sz="11200" b="1" dirty="0">
                <a:effectLst/>
                <a:cs typeface="Times New Roman" panose="02020603050405020304" pitchFamily="18" charset="0"/>
              </a:rPr>
              <a:t>:00 HITZALDIA: </a:t>
            </a:r>
            <a:r>
              <a:rPr lang="es-ES" sz="112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"GAZTEAK ETA 16. HELBURUA: BAKEA ETA BIZIKIDETZA"</a:t>
            </a:r>
          </a:p>
          <a:p>
            <a:pPr algn="l">
              <a:lnSpc>
                <a:spcPct val="170000"/>
              </a:lnSpc>
            </a:pPr>
            <a:r>
              <a:rPr lang="es-ES" sz="112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HIZLARIA</a:t>
            </a:r>
            <a:r>
              <a:rPr lang="es-ES" sz="11200" b="1" dirty="0">
                <a:effectLst/>
                <a:cs typeface="Times New Roman" panose="02020603050405020304" pitchFamily="18" charset="0"/>
              </a:rPr>
              <a:t>:  EVA QUIROGA, HEZKUNTZA-TEKNIKARIA </a:t>
            </a:r>
          </a:p>
          <a:p>
            <a:pPr algn="l">
              <a:lnSpc>
                <a:spcPct val="170000"/>
              </a:lnSpc>
            </a:pPr>
            <a:r>
              <a:rPr lang="es-ES" sz="11200" b="1" dirty="0">
                <a:cs typeface="Times New Roman" panose="02020603050405020304" pitchFamily="18" charset="0"/>
              </a:rPr>
              <a:t>UN ETXEAN </a:t>
            </a:r>
            <a:r>
              <a:rPr lang="es-ES" sz="11200" b="1" dirty="0">
                <a:effectLst/>
                <a:cs typeface="Times New Roman" panose="02020603050405020304" pitchFamily="18" charset="0"/>
              </a:rPr>
              <a:t>EUSKADIKO ELKARTEA UNESCORENTZAT</a:t>
            </a:r>
          </a:p>
          <a:p>
            <a:pPr algn="l">
              <a:lnSpc>
                <a:spcPct val="170000"/>
              </a:lnSpc>
            </a:pPr>
            <a:endParaRPr lang="es-ES" sz="11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ES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47012-7A6A-284F-A4E7-84DDB1AC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51" y="402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9586F9-14F6-4245-A8E4-A5BCF272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adoptar con decisión las primeras medidas que nos encaminen hacia un futuro sostenible, con dignidad para todos. Nuestro objetivo es la transformación.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transformar nuestras economías, el medio ambiente y nuestras sociedades. Debemos cambiar nuestra forma de pensar, nuestra conducta y nuestros hábitos destructivos.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apoyar la integración de ciertos elementos esenciales: la dignidad, las personas, la prosperidad, el planeta, la justicia y las alianzas.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camino hacia la dignidad para 2030.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síntesis del Secretariado General sobre la agenda de desarrollo sostenible después de 2015.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Naciones Unidas, A/69/700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88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98618-5C01-D148-8402-236D4A09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C465EA-0FAE-A64B-B387-3A6D289A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Erabakitasunez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 </a:t>
            </a:r>
            <a:r>
              <a:rPr lang="es-ES" dirty="0" err="1"/>
              <a:t>etorkizun</a:t>
            </a:r>
            <a:r>
              <a:rPr lang="es-ES" dirty="0"/>
              <a:t> </a:t>
            </a:r>
            <a:r>
              <a:rPr lang="es-ES" dirty="0" err="1"/>
              <a:t>jasangarri</a:t>
            </a:r>
            <a:r>
              <a:rPr lang="es-ES" dirty="0"/>
              <a:t> </a:t>
            </a:r>
            <a:r>
              <a:rPr lang="es-ES" dirty="0" err="1"/>
              <a:t>baterantz</a:t>
            </a:r>
            <a:r>
              <a:rPr lang="es-ES" dirty="0"/>
              <a:t> </a:t>
            </a:r>
            <a:r>
              <a:rPr lang="es-ES" dirty="0" err="1"/>
              <a:t>bideratuko</a:t>
            </a:r>
            <a:r>
              <a:rPr lang="es-ES" dirty="0"/>
              <a:t> </a:t>
            </a:r>
            <a:r>
              <a:rPr lang="es-ES" dirty="0" err="1"/>
              <a:t>gaituzten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neurriak</a:t>
            </a:r>
            <a:r>
              <a:rPr lang="es-ES" dirty="0"/>
              <a:t>, </a:t>
            </a:r>
            <a:r>
              <a:rPr lang="es-ES" dirty="0" err="1"/>
              <a:t>guztiontzako</a:t>
            </a:r>
            <a:r>
              <a:rPr lang="es-ES" dirty="0"/>
              <a:t> </a:t>
            </a:r>
            <a:r>
              <a:rPr lang="es-ES" dirty="0" err="1"/>
              <a:t>duintasunarekin</a:t>
            </a:r>
            <a:r>
              <a:rPr lang="es-ES" dirty="0"/>
              <a:t>.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helburua</a:t>
            </a:r>
            <a:r>
              <a:rPr lang="es-ES" dirty="0"/>
              <a:t> </a:t>
            </a:r>
            <a:r>
              <a:rPr lang="es-ES" dirty="0" err="1"/>
              <a:t>eraldaketa</a:t>
            </a:r>
            <a:r>
              <a:rPr lang="es-ES" dirty="0"/>
              <a:t> da. </a:t>
            </a:r>
          </a:p>
          <a:p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ekonomiak</a:t>
            </a:r>
            <a:r>
              <a:rPr lang="es-ES" dirty="0"/>
              <a:t>, </a:t>
            </a:r>
            <a:r>
              <a:rPr lang="es-ES" dirty="0" err="1"/>
              <a:t>ingurumena</a:t>
            </a:r>
            <a:r>
              <a:rPr lang="es-ES" dirty="0"/>
              <a:t> eta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gizarteak</a:t>
            </a:r>
            <a:r>
              <a:rPr lang="es-ES" dirty="0"/>
              <a:t> </a:t>
            </a:r>
            <a:r>
              <a:rPr lang="es-ES" dirty="0" err="1"/>
              <a:t>eraldatu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. </a:t>
            </a:r>
            <a:r>
              <a:rPr lang="es-ES" dirty="0" err="1"/>
              <a:t>Gure</a:t>
            </a:r>
            <a:r>
              <a:rPr lang="es-ES" dirty="0"/>
              <a:t> forma </a:t>
            </a:r>
            <a:r>
              <a:rPr lang="es-ES" dirty="0" err="1"/>
              <a:t>aldatu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dugu</a:t>
            </a:r>
            <a:r>
              <a:rPr lang="es-ES" dirty="0"/>
              <a:t> </a:t>
            </a:r>
            <a:r>
              <a:rPr lang="es-ES" dirty="0" err="1"/>
              <a:t>pentsatzeko</a:t>
            </a:r>
            <a:r>
              <a:rPr lang="es-ES" dirty="0"/>
              <a:t>,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jokabidea</a:t>
            </a:r>
            <a:r>
              <a:rPr lang="es-ES" dirty="0"/>
              <a:t> eta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eremu</a:t>
            </a:r>
            <a:r>
              <a:rPr lang="es-ES" dirty="0"/>
              <a:t> </a:t>
            </a:r>
            <a:r>
              <a:rPr lang="es-ES" dirty="0" err="1"/>
              <a:t>suntsitzaileak</a:t>
            </a:r>
            <a:r>
              <a:rPr lang="es-ES" dirty="0"/>
              <a:t>. </a:t>
            </a:r>
          </a:p>
          <a:p>
            <a:r>
              <a:rPr lang="es-ES" dirty="0" err="1"/>
              <a:t>Funtsezko</a:t>
            </a:r>
            <a:r>
              <a:rPr lang="es-ES" dirty="0"/>
              <a:t> </a:t>
            </a:r>
            <a:r>
              <a:rPr lang="es-ES" dirty="0" err="1"/>
              <a:t>elementu</a:t>
            </a:r>
            <a:r>
              <a:rPr lang="es-ES" dirty="0"/>
              <a:t> </a:t>
            </a:r>
            <a:r>
              <a:rPr lang="es-ES" dirty="0" err="1"/>
              <a:t>batzuen</a:t>
            </a:r>
            <a:r>
              <a:rPr lang="es-ES" dirty="0"/>
              <a:t> </a:t>
            </a:r>
            <a:r>
              <a:rPr lang="es-ES" dirty="0" err="1"/>
              <a:t>integrazioa</a:t>
            </a:r>
            <a:r>
              <a:rPr lang="es-ES" dirty="0"/>
              <a:t> </a:t>
            </a:r>
            <a:r>
              <a:rPr lang="es-ES" dirty="0" err="1"/>
              <a:t>babestu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dugu</a:t>
            </a:r>
            <a:r>
              <a:rPr lang="es-ES" dirty="0"/>
              <a:t>: </a:t>
            </a:r>
            <a:r>
              <a:rPr lang="es-ES" dirty="0" err="1"/>
              <a:t>duintasuna</a:t>
            </a:r>
            <a:r>
              <a:rPr lang="es-ES" dirty="0"/>
              <a:t>, </a:t>
            </a:r>
            <a:r>
              <a:rPr lang="es-ES" dirty="0" err="1"/>
              <a:t>pertsonak</a:t>
            </a:r>
            <a:r>
              <a:rPr lang="es-ES" dirty="0"/>
              <a:t>, </a:t>
            </a:r>
            <a:r>
              <a:rPr lang="es-ES" dirty="0" err="1"/>
              <a:t>oparotasuna</a:t>
            </a:r>
            <a:r>
              <a:rPr lang="es-ES" dirty="0"/>
              <a:t>, planeta, </a:t>
            </a:r>
            <a:r>
              <a:rPr lang="es-ES" dirty="0" err="1"/>
              <a:t>justizia</a:t>
            </a:r>
            <a:r>
              <a:rPr lang="es-ES" dirty="0"/>
              <a:t> eta </a:t>
            </a:r>
            <a:r>
              <a:rPr lang="es-ES" dirty="0" err="1"/>
              <a:t>aliantzak</a:t>
            </a:r>
            <a:r>
              <a:rPr lang="es-ES" dirty="0"/>
              <a:t>.</a:t>
            </a:r>
          </a:p>
          <a:p>
            <a:r>
              <a:rPr lang="es-ES" dirty="0" err="1"/>
              <a:t>Duintasunerako</a:t>
            </a:r>
            <a:r>
              <a:rPr lang="es-ES" dirty="0"/>
              <a:t> </a:t>
            </a:r>
            <a:r>
              <a:rPr lang="es-ES" dirty="0" err="1"/>
              <a:t>bidea</a:t>
            </a:r>
            <a:r>
              <a:rPr lang="es-ES" dirty="0"/>
              <a:t> 2030erako.</a:t>
            </a:r>
          </a:p>
          <a:p>
            <a:r>
              <a:rPr lang="es-ES" dirty="0" err="1"/>
              <a:t>Idazkari</a:t>
            </a:r>
            <a:r>
              <a:rPr lang="es-ES" dirty="0"/>
              <a:t> </a:t>
            </a:r>
            <a:r>
              <a:rPr lang="es-ES" dirty="0" err="1"/>
              <a:t>Nagusiaren</a:t>
            </a:r>
            <a:r>
              <a:rPr lang="es-ES" dirty="0"/>
              <a:t> </a:t>
            </a:r>
            <a:r>
              <a:rPr lang="es-ES" dirty="0" err="1"/>
              <a:t>azterketa-txostena</a:t>
            </a:r>
            <a:r>
              <a:rPr lang="es-ES" dirty="0"/>
              <a:t>, </a:t>
            </a:r>
            <a:r>
              <a:rPr lang="es-ES" dirty="0" err="1"/>
              <a:t>Garapen</a:t>
            </a:r>
            <a:r>
              <a:rPr lang="es-ES" dirty="0"/>
              <a:t> </a:t>
            </a:r>
            <a:r>
              <a:rPr lang="es-ES" dirty="0" err="1"/>
              <a:t>jasangarriaren</a:t>
            </a:r>
            <a:r>
              <a:rPr lang="es-ES" dirty="0"/>
              <a:t> agenda, 2015aren </a:t>
            </a:r>
            <a:r>
              <a:rPr lang="es-ES" dirty="0" err="1"/>
              <a:t>ondoren</a:t>
            </a:r>
            <a:r>
              <a:rPr lang="es-ES" dirty="0"/>
              <a:t>. </a:t>
            </a:r>
          </a:p>
          <a:p>
            <a:r>
              <a:rPr lang="es-ES" dirty="0" err="1"/>
              <a:t>Nazio</a:t>
            </a:r>
            <a:r>
              <a:rPr lang="es-ES" dirty="0"/>
              <a:t> </a:t>
            </a:r>
            <a:r>
              <a:rPr lang="es-ES" dirty="0" err="1"/>
              <a:t>Batuak</a:t>
            </a:r>
            <a:r>
              <a:rPr lang="es-ES" dirty="0"/>
              <a:t>, A/69/700.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EA4AC-FE9E-734D-9AB3-ABFED5B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08721-4B37-2A49-9FC8-BA215EE4F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/>
              <a:t>Objetivo:</a:t>
            </a:r>
            <a:br>
              <a:rPr lang="es-ES" dirty="0"/>
            </a:br>
            <a:endParaRPr lang="es-ES" dirty="0"/>
          </a:p>
          <a:p>
            <a:pPr lvl="1"/>
            <a:r>
              <a:rPr lang="es-ES" sz="2800" dirty="0"/>
              <a:t>Promover sociedades pacíficas e inclusivas para el desarrollo sostenible, facilitar el acceso a la justicia para todos y construir a todos los niveles instituciones eficaces e inclusivas que rindan cuentas.</a:t>
            </a:r>
          </a:p>
        </p:txBody>
      </p:sp>
    </p:spTree>
    <p:extLst>
      <p:ext uri="{BB962C8B-B14F-4D97-AF65-F5344CB8AC3E}">
        <p14:creationId xmlns:p14="http://schemas.microsoft.com/office/powerpoint/2010/main" val="354092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80161-CBEB-9645-9503-068EFD4F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effectLst/>
              </a:rPr>
              <a:t>BAKEA ETA BIZIKIDETZARI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PAZ Y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F264F-2AF6-2547-B3E0-33E2DA395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 err="1">
                <a:effectLst/>
              </a:rPr>
              <a:t>Helburua</a:t>
            </a:r>
            <a:r>
              <a:rPr lang="es-ES" dirty="0">
                <a:effectLst/>
              </a:rPr>
              <a:t>:</a:t>
            </a:r>
            <a:br>
              <a:rPr lang="es-ES" dirty="0">
                <a:effectLst/>
              </a:rPr>
            </a:br>
            <a:endParaRPr lang="es-ES" dirty="0">
              <a:effectLst/>
            </a:endParaRPr>
          </a:p>
          <a:p>
            <a:pPr lvl="1"/>
            <a:r>
              <a:rPr lang="es-ES" sz="2800" dirty="0" err="1">
                <a:effectLst/>
              </a:rPr>
              <a:t>Garapen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jasangarrirako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gizarte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baketsuak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inklusiboak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sustatzea</a:t>
            </a:r>
            <a:r>
              <a:rPr lang="es-ES" sz="2800" dirty="0">
                <a:effectLst/>
              </a:rPr>
              <a:t>, </a:t>
            </a:r>
            <a:r>
              <a:rPr lang="es-ES" sz="2800" dirty="0" err="1">
                <a:effectLst/>
              </a:rPr>
              <a:t>guztiei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justiziarako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sarbidea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erraztea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maila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guztietan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erakunde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eraginkorrak</a:t>
            </a:r>
            <a:r>
              <a:rPr lang="es-ES" sz="2800" dirty="0">
                <a:effectLst/>
              </a:rPr>
              <a:t> eta </a:t>
            </a:r>
            <a:r>
              <a:rPr lang="es-ES" sz="2800" dirty="0" err="1">
                <a:effectLst/>
              </a:rPr>
              <a:t>inklusiboak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eraikitzea</a:t>
            </a:r>
            <a:r>
              <a:rPr lang="es-ES" sz="2800" dirty="0">
                <a:effectLst/>
              </a:rPr>
              <a:t>, </a:t>
            </a:r>
            <a:r>
              <a:rPr lang="es-ES" sz="2800" dirty="0" err="1">
                <a:effectLst/>
              </a:rPr>
              <a:t>kontuak</a:t>
            </a:r>
            <a:r>
              <a:rPr lang="es-ES" sz="2800" dirty="0">
                <a:effectLst/>
              </a:rPr>
              <a:t> </a:t>
            </a:r>
            <a:r>
              <a:rPr lang="es-ES" sz="2800" dirty="0" err="1">
                <a:effectLst/>
              </a:rPr>
              <a:t>emateko</a:t>
            </a:r>
            <a:r>
              <a:rPr lang="es-ES" sz="2800" dirty="0">
                <a:effectLst/>
              </a:rPr>
              <a:t>.</a:t>
            </a:r>
            <a:r>
              <a:rPr lang="es-ES" sz="2800" dirty="0">
                <a:effectLst/>
                <a:cs typeface="Calibri" panose="020F0502020204030204" pitchFamily="34" charset="0"/>
              </a:rPr>
              <a:t>.</a:t>
            </a:r>
            <a:endParaRPr lang="es-ES" sz="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5C0C9-026F-AB4E-8000-DC8FBB8C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+mn-lt"/>
              </a:rPr>
              <a:t>Metas a conseguir con el ODS 16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4E393-3B0D-744C-A49A-CF0476859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479"/>
            <a:ext cx="10515600" cy="469748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16.1 REDUCIR TODAS LAS FORMAS DE VIOLENCIA</a:t>
            </a:r>
            <a:r>
              <a:rPr lang="es-ES" sz="5600" dirty="0">
                <a:solidFill>
                  <a:srgbClr val="2D2C28"/>
                </a:solidFill>
                <a:cs typeface="Calibri" panose="020F0502020204030204" pitchFamily="34" charset="0"/>
              </a:rPr>
              <a:t>: Y </a:t>
            </a:r>
            <a:r>
              <a:rPr lang="es-ES" sz="5600" b="0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las correspondientes tasas de mortalidad en todo el mundo.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16.2 MALTRATO, TRATA Y EXPLOTACIÓN INFANTIL</a:t>
            </a:r>
            <a:r>
              <a:rPr lang="es-ES" sz="5600" dirty="0">
                <a:solidFill>
                  <a:srgbClr val="2D2C28"/>
                </a:solidFill>
                <a:cs typeface="Calibri" panose="020F0502020204030204" pitchFamily="34" charset="0"/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Poner fin a todas las formas de violencia y tortura contra los niños.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16.3 ESTADO DE DERECHO Y ACCESO A LA JUSTICIA</a:t>
            </a:r>
            <a:r>
              <a:rPr lang="es-ES" sz="5600" dirty="0">
                <a:solidFill>
                  <a:srgbClr val="2D2C28"/>
                </a:solidFill>
                <a:cs typeface="Calibri" panose="020F0502020204030204" pitchFamily="34" charset="0"/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Promover el estado de derecho en los planos nacional e internacional y garantizar la igualdad de acceso a la justicia para todos.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  <a:cs typeface="Calibri" panose="020F0502020204030204" pitchFamily="34" charset="0"/>
              </a:rPr>
              <a:t>16.4 CORRIENTES FINANCIERAS Y DE ARMAS ILÍCITAS: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De aquí a 2030, reducir significativamente las corrientes financieras y de armas ilícitas, fortalecer la recuperación y devolución de los activos robados y luchar contra todas las formas de delincuencia.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16.5 CORRUPCIÓN Y SOBORNOS</a:t>
            </a:r>
            <a:r>
              <a:rPr lang="es-ES" sz="5600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Reducir considerablemente la corrupción y el soborno en todas sus formas.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16.6 INSTITUCIONES EFICACES Y TRANSPARENTES</a:t>
            </a:r>
            <a:r>
              <a:rPr lang="es-ES" sz="5600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Crear a todos los niveles instituciones eficaces y transparentes que rindan cuentas.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16.7 PARTICIPACIÓN CIUDADANA</a:t>
            </a:r>
            <a:r>
              <a:rPr lang="es-ES" sz="5600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Garantizar la adopción en todos los niveles de decisiones inclusivas, participativas y representativas que respondan a las necesidades.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16.8 PARTICIPACIÓN PAÍSES EN DESARROLLO EN ORGANISMOS INTERNACIONALES</a:t>
            </a:r>
            <a:r>
              <a:rPr lang="es-ES" sz="5600" b="1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Ampliar y fortalecer la participación de los países en desarrollo en las instituciones de gobernanza mundial.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16.9 IDENTIDAD JURÍDICA Y REGISTRO DE NACIMIENTOS: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De aquí a 2030, proporcionar acceso a una identidad jurídica para todos, en particular mediante el registro de nacimientos.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16.10 ACCESO A LA INFORMACIÓN Y LIBERTADES FUNDAMENTALES</a:t>
            </a:r>
            <a:r>
              <a:rPr lang="es-ES" sz="5600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Garantizar el acceso público a la información y proteger las libertades fundamentales, de conformidad con las leyes nacionales y los acuerdos internacionales.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16.A FORTALECER INSTITUCIONES EN FAVOR  DE LA PAZ</a:t>
            </a:r>
            <a:r>
              <a:rPr lang="es-ES" sz="5600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Fortalecer las instituciones nacionales pertinentes, incluso mediante la cooperación internacional, para crear a todos los niveles, particularmente en los países en desarrollo, la capacidad de prevenir la violencia y combatir el terrorismo y la delincuencia.</a:t>
            </a:r>
          </a:p>
          <a:p>
            <a:pPr algn="l"/>
            <a:r>
              <a:rPr lang="es-ES" sz="5600" b="1" i="0" dirty="0">
                <a:solidFill>
                  <a:srgbClr val="2D2C28"/>
                </a:solidFill>
                <a:effectLst/>
              </a:rPr>
              <a:t>16.B LEYES Y POLÍTICAS (DERECHOS HUMANOS)</a:t>
            </a:r>
            <a:r>
              <a:rPr lang="es-ES" sz="5600" dirty="0">
                <a:solidFill>
                  <a:srgbClr val="2D2C28"/>
                </a:solidFill>
              </a:rPr>
              <a:t>: </a:t>
            </a:r>
            <a:r>
              <a:rPr lang="es-ES" sz="5600" b="0" i="0" dirty="0">
                <a:solidFill>
                  <a:srgbClr val="2D2C28"/>
                </a:solidFill>
                <a:effectLst/>
              </a:rPr>
              <a:t>Promover y aplicar leyes y políticas no discriminatorias en favor del desarrollo sostenible.</a:t>
            </a:r>
          </a:p>
          <a:p>
            <a:pPr algn="l"/>
            <a:endParaRPr lang="es-ES" sz="5600" b="0" i="0" dirty="0">
              <a:solidFill>
                <a:srgbClr val="2D2C28"/>
              </a:solidFill>
              <a:effectLst/>
            </a:endParaRPr>
          </a:p>
          <a:p>
            <a:br>
              <a:rPr lang="es-ES" sz="1100" dirty="0"/>
            </a:br>
            <a:endParaRPr lang="es-ES" sz="1500" b="0" i="0" dirty="0">
              <a:solidFill>
                <a:srgbClr val="2D2C2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544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FA510-0245-464A-9D25-686C3426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160"/>
          </a:xfrm>
        </p:spPr>
        <p:txBody>
          <a:bodyPr>
            <a:normAutofit fontScale="90000"/>
          </a:bodyPr>
          <a:lstStyle/>
          <a:p>
            <a:br>
              <a:rPr lang="es-ES" dirty="0">
                <a:effectLst/>
              </a:rPr>
            </a:br>
            <a:r>
              <a:rPr lang="es-ES" b="1" dirty="0">
                <a:effectLst/>
                <a:latin typeface="+mn-lt"/>
              </a:rPr>
              <a:t>16. </a:t>
            </a:r>
            <a:r>
              <a:rPr lang="es-ES" b="1" dirty="0" err="1">
                <a:effectLst/>
                <a:latin typeface="+mn-lt"/>
              </a:rPr>
              <a:t>GJHarekin</a:t>
            </a:r>
            <a:r>
              <a:rPr lang="es-ES" b="1" dirty="0">
                <a:effectLst/>
                <a:latin typeface="+mn-lt"/>
              </a:rPr>
              <a:t> </a:t>
            </a:r>
            <a:r>
              <a:rPr lang="es-ES" b="1" dirty="0" err="1">
                <a:effectLst/>
                <a:latin typeface="+mn-lt"/>
              </a:rPr>
              <a:t>lortu</a:t>
            </a:r>
            <a:r>
              <a:rPr lang="es-ES" b="1" dirty="0">
                <a:effectLst/>
                <a:latin typeface="+mn-lt"/>
              </a:rPr>
              <a:t> </a:t>
            </a:r>
            <a:r>
              <a:rPr lang="es-ES" b="1" dirty="0" err="1">
                <a:effectLst/>
                <a:latin typeface="+mn-lt"/>
              </a:rPr>
              <a:t>beharreko</a:t>
            </a:r>
            <a:r>
              <a:rPr lang="es-ES" b="1" dirty="0">
                <a:effectLst/>
                <a:latin typeface="+mn-lt"/>
              </a:rPr>
              <a:t> </a:t>
            </a:r>
            <a:r>
              <a:rPr lang="es-ES" b="1" dirty="0" err="1">
                <a:effectLst/>
                <a:latin typeface="+mn-lt"/>
              </a:rPr>
              <a:t>xedeak</a:t>
            </a:r>
            <a:br>
              <a:rPr lang="es-ES" dirty="0">
                <a:effectLst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DFF46D-5B10-5641-9F82-D00156B3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286"/>
            <a:ext cx="10515600" cy="4779677"/>
          </a:xfrm>
        </p:spPr>
        <p:txBody>
          <a:bodyPr>
            <a:normAutofit fontScale="25000" lnSpcReduction="20000"/>
          </a:bodyPr>
          <a:lstStyle/>
          <a:p>
            <a:r>
              <a:rPr lang="es-ES" sz="5600" b="1" dirty="0">
                <a:effectLst/>
              </a:rPr>
              <a:t>16.1 INDARKERIA-MOTA GUZTIAK MURRIZTEA</a:t>
            </a:r>
            <a:r>
              <a:rPr lang="es-ES" sz="5600" dirty="0">
                <a:effectLst/>
              </a:rPr>
              <a:t>: Eta </a:t>
            </a:r>
            <a:r>
              <a:rPr lang="es-ES" sz="5600" dirty="0" err="1">
                <a:effectLst/>
              </a:rPr>
              <a:t>dagozkien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heriotza-tasak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mundu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osoan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16.2 HAURREN TRATU TXARRAK, SALEROSKETA ETA ESPLOTAZIOA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Haurren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aurkako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indarkeria</a:t>
            </a:r>
            <a:r>
              <a:rPr lang="es-ES" sz="5600" dirty="0">
                <a:effectLst/>
              </a:rPr>
              <a:t> eta tortura mota </a:t>
            </a:r>
            <a:r>
              <a:rPr lang="es-ES" sz="5600" dirty="0" err="1">
                <a:effectLst/>
              </a:rPr>
              <a:t>guztiak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amaitzea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16.3 ZUZENBIDE-ESTATUA ETA JUSTIZIARAKO SARBIDEA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Zuzenbide</a:t>
            </a:r>
            <a:r>
              <a:rPr lang="es-ES" sz="5600" dirty="0">
                <a:effectLst/>
              </a:rPr>
              <a:t>-estatua </a:t>
            </a:r>
            <a:r>
              <a:rPr lang="es-ES" sz="5600" dirty="0" err="1">
                <a:effectLst/>
              </a:rPr>
              <a:t>sustatzea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nazioan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nazioartean</a:t>
            </a:r>
            <a:r>
              <a:rPr lang="es-ES" sz="5600" dirty="0">
                <a:effectLst/>
              </a:rPr>
              <a:t>, eta </a:t>
            </a:r>
            <a:r>
              <a:rPr lang="es-ES" sz="5600" dirty="0" err="1">
                <a:effectLst/>
              </a:rPr>
              <a:t>justiziarako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sarbide-berdintasuna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bermatzea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guztientzat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16.4 FINANTZA KORRONTEAK ETA LEGEZ KONTRAKO ARMEN KORRONTEAK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Hemendik</a:t>
            </a:r>
            <a:r>
              <a:rPr lang="es-ES" sz="5600" dirty="0">
                <a:effectLst/>
              </a:rPr>
              <a:t> 2030era, </a:t>
            </a:r>
            <a:r>
              <a:rPr lang="es-ES" sz="5600" dirty="0" err="1">
                <a:effectLst/>
              </a:rPr>
              <a:t>finantza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korronteak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legez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kontrako</a:t>
            </a:r>
            <a:r>
              <a:rPr lang="es-ES" sz="5600" dirty="0">
                <a:effectLst/>
              </a:rPr>
              <a:t> armen </a:t>
            </a:r>
            <a:r>
              <a:rPr lang="es-ES" sz="5600" dirty="0" err="1">
                <a:effectLst/>
              </a:rPr>
              <a:t>korronteak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nabarmen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murriztea</a:t>
            </a:r>
            <a:r>
              <a:rPr lang="es-ES" sz="5600" dirty="0">
                <a:effectLst/>
              </a:rPr>
              <a:t>, </a:t>
            </a:r>
            <a:r>
              <a:rPr lang="es-ES" sz="5600" dirty="0" err="1">
                <a:effectLst/>
              </a:rPr>
              <a:t>lapurtutako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aktiboen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berreskurapena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itzulketa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indartzea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delinkuentzia</a:t>
            </a:r>
            <a:r>
              <a:rPr lang="es-ES" sz="5600" dirty="0">
                <a:effectLst/>
              </a:rPr>
              <a:t> mota </a:t>
            </a:r>
            <a:r>
              <a:rPr lang="es-ES" sz="5600" dirty="0" err="1">
                <a:effectLst/>
              </a:rPr>
              <a:t>guztien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aurka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borrokatzea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16.5 USTELKERIA ETA EROSKERIA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Ustelkeria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eroskeria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modu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guztietan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nabarmen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murriztea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16.6 ERAKUNDE ERAGINKORRAK ETA GARDENAK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Maila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guztietan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kontuak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ematen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dituzten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erakunde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eraginkor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gardenak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sortzea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16.7 HERRITARREN PARTE-HARTZEA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Beharrei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erantzuten</a:t>
            </a:r>
            <a:r>
              <a:rPr lang="es-ES" sz="5600" dirty="0">
                <a:effectLst/>
              </a:rPr>
              <a:t> dieten </a:t>
            </a:r>
            <a:r>
              <a:rPr lang="es-ES" sz="5600" dirty="0" err="1">
                <a:effectLst/>
              </a:rPr>
              <a:t>erabaki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inklusibo</a:t>
            </a:r>
            <a:r>
              <a:rPr lang="es-ES" sz="5600" dirty="0">
                <a:effectLst/>
              </a:rPr>
              <a:t>, parte-</a:t>
            </a:r>
            <a:r>
              <a:rPr lang="es-ES" sz="5600" dirty="0" err="1">
                <a:effectLst/>
              </a:rPr>
              <a:t>hartzaile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ordezkagarriak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maila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guztietan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hartzen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direla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bermatzea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16.8 GARAPEN BIDEAN DAUDEN HERRIALDEEK NAZIOARTEKO ERAKUNDEETAN PARTE HARTZEA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Garapen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bidean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dauden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herrialdeek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munduko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gobernantza-erakundeetan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duten</a:t>
            </a:r>
            <a:r>
              <a:rPr lang="es-ES" sz="5600" dirty="0">
                <a:effectLst/>
              </a:rPr>
              <a:t> parte-</a:t>
            </a:r>
            <a:r>
              <a:rPr lang="es-ES" sz="5600" dirty="0" err="1">
                <a:effectLst/>
              </a:rPr>
              <a:t>hartzea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zabaltzea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indartzea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16.9 NORTASUN JURIDIKOA ETA JAIOTZEN ERREGISTROA</a:t>
            </a:r>
            <a:r>
              <a:rPr lang="es-ES" sz="5600" b="1" dirty="0"/>
              <a:t>: </a:t>
            </a:r>
            <a:r>
              <a:rPr lang="es-ES" sz="5600" dirty="0" err="1">
                <a:effectLst/>
              </a:rPr>
              <a:t>Hemendik</a:t>
            </a:r>
            <a:r>
              <a:rPr lang="es-ES" sz="5600" dirty="0">
                <a:effectLst/>
              </a:rPr>
              <a:t> 2030era, </a:t>
            </a:r>
            <a:r>
              <a:rPr lang="es-ES" sz="5600" dirty="0" err="1">
                <a:effectLst/>
              </a:rPr>
              <a:t>guztiontzako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nortasun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juridikoa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eskuratzea</a:t>
            </a:r>
            <a:r>
              <a:rPr lang="es-ES" sz="5600" dirty="0">
                <a:effectLst/>
              </a:rPr>
              <a:t>, </a:t>
            </a:r>
            <a:r>
              <a:rPr lang="es-ES" sz="5600" dirty="0" err="1">
                <a:effectLst/>
              </a:rPr>
              <a:t>bereziki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jaiotzen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erregistroaren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bidez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16.10 INFORMAZIOA ESKURATZEA ETA OINARRIZKO ASKATASUNAK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Informaziorako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sarbide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publikoa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bermatzea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oinarrizko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askatasunak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babestea</a:t>
            </a:r>
            <a:r>
              <a:rPr lang="es-ES" sz="5600" dirty="0">
                <a:effectLst/>
              </a:rPr>
              <a:t>, </a:t>
            </a:r>
            <a:r>
              <a:rPr lang="es-ES" sz="5600" dirty="0" err="1">
                <a:effectLst/>
              </a:rPr>
              <a:t>lege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nazionalekin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nazioarteko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akordioekin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bat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etorriz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 A BAKEAREN ALDEKO ERAKUNDEAK INDARTZEA</a:t>
            </a:r>
            <a:r>
              <a:rPr lang="es-ES" sz="5600" dirty="0">
                <a:effectLst/>
              </a:rPr>
              <a:t>: </a:t>
            </a:r>
            <a:r>
              <a:rPr lang="es-ES" sz="5600" dirty="0" err="1">
                <a:effectLst/>
              </a:rPr>
              <a:t>Erakunde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nazional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egokiak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indartzea</a:t>
            </a:r>
            <a:r>
              <a:rPr lang="es-ES" sz="5600" dirty="0">
                <a:effectLst/>
              </a:rPr>
              <a:t>, </a:t>
            </a:r>
            <a:r>
              <a:rPr lang="es-ES" sz="5600" dirty="0" err="1">
                <a:effectLst/>
              </a:rPr>
              <a:t>baita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nazioarteko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lankidetzaren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bidez</a:t>
            </a:r>
            <a:r>
              <a:rPr lang="es-ES" sz="5600" dirty="0">
                <a:effectLst/>
              </a:rPr>
              <a:t> ere, </a:t>
            </a:r>
            <a:r>
              <a:rPr lang="es-ES" sz="5600" dirty="0" err="1">
                <a:effectLst/>
              </a:rPr>
              <a:t>maila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guztietan</a:t>
            </a:r>
            <a:r>
              <a:rPr lang="es-ES" sz="5600" dirty="0">
                <a:effectLst/>
              </a:rPr>
              <a:t>, </a:t>
            </a:r>
            <a:r>
              <a:rPr lang="es-ES" sz="5600" dirty="0" err="1">
                <a:effectLst/>
              </a:rPr>
              <a:t>bereziki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garapen-bidean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dauden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herrialdeetan</a:t>
            </a:r>
            <a:r>
              <a:rPr lang="es-ES" sz="5600" dirty="0">
                <a:effectLst/>
              </a:rPr>
              <a:t>, </a:t>
            </a:r>
            <a:r>
              <a:rPr lang="es-ES" sz="5600" dirty="0" err="1">
                <a:effectLst/>
              </a:rPr>
              <a:t>indarkeriari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aurrea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hartzeko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terrorismoari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delinkuentziari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aurre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egiteko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gaitasuna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sortzeko</a:t>
            </a:r>
            <a:r>
              <a:rPr lang="es-ES" sz="5600" dirty="0">
                <a:effectLst/>
              </a:rPr>
              <a:t>.</a:t>
            </a:r>
          </a:p>
          <a:p>
            <a:r>
              <a:rPr lang="es-ES" sz="5600" b="1" dirty="0">
                <a:effectLst/>
              </a:rPr>
              <a:t>16.B LEGEAK ETA POLITIKAK (GIZA ESKUBIDEAK</a:t>
            </a:r>
            <a:r>
              <a:rPr lang="es-ES" sz="5600" dirty="0">
                <a:effectLst/>
              </a:rPr>
              <a:t>): </a:t>
            </a:r>
            <a:r>
              <a:rPr lang="es-ES" sz="5600" dirty="0" err="1">
                <a:effectLst/>
              </a:rPr>
              <a:t>Diskriminaziorik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gabeko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lege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politikak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sustatzea</a:t>
            </a:r>
            <a:r>
              <a:rPr lang="es-ES" sz="5600" dirty="0">
                <a:effectLst/>
              </a:rPr>
              <a:t> eta </a:t>
            </a:r>
            <a:r>
              <a:rPr lang="es-ES" sz="5600" dirty="0" err="1">
                <a:effectLst/>
              </a:rPr>
              <a:t>aplikatzea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garapen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iraunkorraren</a:t>
            </a:r>
            <a:r>
              <a:rPr lang="es-ES" sz="5600" dirty="0">
                <a:effectLst/>
              </a:rPr>
              <a:t> </a:t>
            </a:r>
            <a:r>
              <a:rPr lang="es-ES" sz="5600" dirty="0" err="1">
                <a:effectLst/>
              </a:rPr>
              <a:t>alde</a:t>
            </a:r>
            <a:r>
              <a:rPr lang="es-ES" sz="5600" dirty="0">
                <a:effectLst/>
              </a:rPr>
              <a:t>.</a:t>
            </a:r>
            <a:br>
              <a:rPr lang="es-ES" sz="5600" dirty="0">
                <a:effectLst/>
              </a:rPr>
            </a:br>
            <a:endParaRPr lang="es-ES" sz="5600" dirty="0">
              <a:effectLst/>
            </a:endParaRPr>
          </a:p>
          <a:p>
            <a:pPr marL="0" indent="0">
              <a:buNone/>
            </a:pPr>
            <a:br>
              <a:rPr lang="es-ES" sz="5600" dirty="0">
                <a:effectLst/>
              </a:rPr>
            </a:br>
            <a:endParaRPr lang="es-ES" sz="5600" dirty="0">
              <a:effectLst/>
            </a:endParaRPr>
          </a:p>
          <a:p>
            <a:pPr marL="0" indent="0">
              <a:buNone/>
            </a:pPr>
            <a:br>
              <a:rPr lang="es-ES" sz="4900" dirty="0">
                <a:effectLst/>
              </a:rPr>
            </a:br>
            <a:endParaRPr lang="es-ES" sz="4900" dirty="0">
              <a:effectLst/>
            </a:endParaRPr>
          </a:p>
          <a:p>
            <a:endParaRPr lang="es-ES" sz="4900" dirty="0">
              <a:effectLst/>
            </a:endParaRPr>
          </a:p>
          <a:p>
            <a:pPr marL="0" indent="0">
              <a:buNone/>
            </a:pPr>
            <a:br>
              <a:rPr lang="es-ES" sz="4900" dirty="0">
                <a:effectLst/>
              </a:rPr>
            </a:br>
            <a:endParaRPr lang="es-ES" sz="4900" dirty="0">
              <a:effectLst/>
            </a:endParaRPr>
          </a:p>
          <a:p>
            <a:pPr marL="0" indent="0">
              <a:buNone/>
            </a:pPr>
            <a:br>
              <a:rPr lang="es-ES" sz="4900" dirty="0">
                <a:effectLst/>
              </a:rPr>
            </a:br>
            <a:endParaRPr lang="es-ES" sz="4900" dirty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657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1302</Words>
  <Application>Microsoft Macintosh PowerPoint</Application>
  <PresentationFormat>Panorámica</PresentationFormat>
  <Paragraphs>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Tema de Office</vt:lpstr>
      <vt:lpstr>BAKEA ETA BIZIKIDETZARI BURUZKO JARDUNALDIA JORNADA SOBRE PAZ Y CONVIVENCIA</vt:lpstr>
      <vt:lpstr>BAKEA ETA BIZIKIDETZARI BURUZKO JARDUNALDIA JORNADA SOBRE PAZ Y CONVIVENCIA</vt:lpstr>
      <vt:lpstr>BAKEA ETA BIZIKIDETZARI BURUZKO JARDUNALDIA JORNADA SOBRE PAZ Y CONVIVENCIA</vt:lpstr>
      <vt:lpstr>BAKEA ETA BIZIKIDETZARI BURUZKO JARDUNALDIA JORNADA SOBRE PAZ Y CONVIVENCIA</vt:lpstr>
      <vt:lpstr>BAKEA ETA BIZIKIDETZARI BURUZKO JARDUNALDIA JORNADA SOBRE PAZ Y CONVIVENCIA</vt:lpstr>
      <vt:lpstr>BAKEA ETA BIZIKIDETZARI BURUZKO JARDUNALDIA JORNADA SOBRE PAZ Y CONVIVENCIA</vt:lpstr>
      <vt:lpstr>BAKEA ETA BIZIKIDETZARI BURUZKO JARDUNALDIA JORNADA SOBRE PAZ Y CONVIVENCIA</vt:lpstr>
      <vt:lpstr>Metas a conseguir con el ODS 16</vt:lpstr>
      <vt:lpstr> 16. GJHarekin lortu beharreko xedeak </vt:lpstr>
      <vt:lpstr>BAKEA ETA BIZIKIDETZARI BURUZKO JARDUNALDIA JORNADA SOBRE PAZ Y CONVIVENCIA</vt:lpstr>
      <vt:lpstr>BAKEA ETA BIZIKIDETZARI BURUZKO JARDUNALDIA JORNADA SOBRE PAZ Y CONVIVENCIA</vt:lpstr>
      <vt:lpstr>BAKEA ETA BIZIKIDETZARI BURUZKO JARDUNALDIA JORNADA SOBRE PAZ Y CONVIVENCIA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GIZA ESKUBIDEEN TAILERRA TALLER DERECHOS HUMANOS</dc:title>
  <dc:creator>Microsoft Office User</dc:creator>
  <cp:lastModifiedBy>patxi@leizaola.eus</cp:lastModifiedBy>
  <cp:revision>79</cp:revision>
  <cp:lastPrinted>2023-10-19T11:54:41Z</cp:lastPrinted>
  <dcterms:created xsi:type="dcterms:W3CDTF">2023-04-21T09:24:24Z</dcterms:created>
  <dcterms:modified xsi:type="dcterms:W3CDTF">2023-11-03T13:45:16Z</dcterms:modified>
</cp:coreProperties>
</file>