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8" r:id="rId5"/>
    <p:sldId id="262" r:id="rId6"/>
    <p:sldId id="259" r:id="rId7"/>
    <p:sldId id="263" r:id="rId8"/>
    <p:sldId id="266" r:id="rId9"/>
    <p:sldId id="267" r:id="rId10"/>
    <p:sldId id="260" r:id="rId11"/>
    <p:sldId id="264" r:id="rId12"/>
    <p:sldId id="26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E2BCE-CB15-A641-9A46-B0C1F123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2B6E2-BD8D-0641-BE0E-4012A931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77E28-AE7E-A143-9BEA-3EE89570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D0E3E-F9B1-C641-B7F6-84DA3DC7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868AC-9B0D-C54E-BBA8-57E2946E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A5008-2624-C34D-B056-ED6C55E3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4C06B4-6C64-EE41-817D-F9C371554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BBF1A4-D987-FB4E-97CF-34BF1EF8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B223C-2249-D041-B928-CF6C13E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C4600-2FB7-C54F-B3FC-F52A98E9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B5377E-48F7-4747-AFA7-0D364EA1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9F15C1-0C69-834E-BBD7-69ED95EE9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2D8BA-2C08-684D-84A5-1954DB02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6EA7B-700E-E842-BD7A-195FB575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D5EFE-39DA-7D4C-A532-9EFD785B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0FE68-DB77-EE45-8A1F-0E0B353C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6B847-2B1F-994F-800E-73C1930E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D8BEF-48A2-9F4F-9A31-285C95C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57E922-20D7-DF45-9428-9E029821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13150-EF00-354E-BBBB-126EABEB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47BC-FB23-B54F-8C0D-3EEFEBD1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F2BEB-493A-8E41-B45E-CEEA4EA4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4FD87-09E4-3847-AF67-DDFB7095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C38D3-093B-3F4D-A952-0A8FB5A1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E74CB-84B1-1449-AB88-69D38F13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1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9C674-EF7B-8F47-B4D9-DBCA0F66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8A4DB3-8F3D-254A-B8F6-C4DB455C7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AC5C3D-862E-A343-8542-2307B7AF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A45FF4-B5C6-7746-9283-9890432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1911D-B745-164B-BA97-038CC38D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7DC81-65AA-7340-8C86-8669586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AA5C2-1FCA-084E-A417-52501A54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89846-A567-9F42-ACE7-79AD54E46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47EBA-608F-A346-BC90-D26B3198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1BD7B9-79F7-FB46-A874-D4D818EFB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015F78-8277-3642-9B79-F05B64A9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A5D9C-3E04-D442-8470-4C75EE59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36F522-2857-ED4D-B566-AEDE5763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590FF2-652C-784D-8F20-C8DA756F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B704-51D8-A343-8861-D7ACAEE7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A6CCA2-A15F-ED43-9D64-8A9F32F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307BDD-4878-7E4D-B7FC-D04F9FAD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9067EA-96DE-F548-86AE-58BCD8D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17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981CC-1FFC-A142-9B4E-FB17E0ED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2B0A69-8798-1F49-A6CB-32A4E72A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E7FB8-394F-F746-B6C7-79267ACA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07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1C5DE-CD79-DA46-A8BD-42587E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B9203-A913-C04D-9C8D-D3C881A7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30BFD9-82F5-084D-83EF-974259EA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2356D3-B530-254D-B4C0-F8A45CED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7A29-50C5-B34E-BDE7-E59F1723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DC353-0240-604E-819B-4F3FF526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05A93-033F-FB43-9EC5-EE02D742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0CEBED-94E8-E949-936E-E3F8DAA96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EA62B-D415-504A-A3B4-B64D7094E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E24175-7728-194E-A629-0A860F07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3DE6C-C8FD-304B-B401-38FDB01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4ABD0D-C185-8F45-A649-A4E5965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4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F72EE-955E-F741-85B7-43CA34D0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039A97-43F1-1A4F-A0FE-219AC436B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BE402-EE7B-804C-9F76-5562181C5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AF40-1701-E84C-A924-834E002B6543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EBADB-A2DA-EC4F-B32B-26E9F20C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2F244-0B40-544B-ACA9-0FAFBC27A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F65D-4B1E-C547-A701-CA40BE48AB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2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v.org/es/el-voluntariado-y-los-objetivos-mundia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ustainabledevelopment/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E26F3-0E00-1A46-AD6F-503AB60C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17C350F-EAC0-264C-8DB9-4A5CD052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715" y="2749517"/>
            <a:ext cx="1336085" cy="128283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7A3CAE-DD68-4940-B41C-F642859F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58" y="5686867"/>
            <a:ext cx="4135695" cy="9485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3D2F60-D3D7-AA4F-B879-37041070A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0" y="5677004"/>
            <a:ext cx="1901792" cy="94850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407990-A4CA-B342-9956-3BA5C3CDA076}"/>
              </a:ext>
            </a:extLst>
          </p:cNvPr>
          <p:cNvSpPr txBox="1"/>
          <p:nvPr/>
        </p:nvSpPr>
        <p:spPr>
          <a:xfrm>
            <a:off x="448175" y="5276335"/>
            <a:ext cx="23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Antolatzailea</a:t>
            </a:r>
            <a:r>
              <a:rPr lang="es-ES" dirty="0"/>
              <a:t>/Organiza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3B8D24-7A18-3E49-9BC8-A2DB46DA9DE9}"/>
              </a:ext>
            </a:extLst>
          </p:cNvPr>
          <p:cNvSpPr txBox="1"/>
          <p:nvPr/>
        </p:nvSpPr>
        <p:spPr>
          <a:xfrm>
            <a:off x="3860771" y="5276335"/>
            <a:ext cx="293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Babesleak</a:t>
            </a:r>
            <a:r>
              <a:rPr lang="es-ES" dirty="0"/>
              <a:t>/Colaboran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E51D67-BD02-9542-8B9A-1D014F39E2B3}"/>
              </a:ext>
            </a:extLst>
          </p:cNvPr>
          <p:cNvSpPr txBox="1"/>
          <p:nvPr/>
        </p:nvSpPr>
        <p:spPr>
          <a:xfrm>
            <a:off x="297952" y="1952090"/>
            <a:ext cx="2856214" cy="296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AZAROAK 17, 10:00etan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NOVIEMBRE, 10:00 horas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2.1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FACULTAD RELACIONES LABORALES Y TRABAJO SOCIAL UPV-EHU</a:t>
            </a:r>
          </a:p>
          <a:p>
            <a:pPr algn="l">
              <a:lnSpc>
                <a:spcPct val="170000"/>
              </a:lnSpc>
            </a:pPr>
            <a:r>
              <a:rPr lang="es-ES" sz="1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(CAMPUS LEIOA)</a:t>
            </a:r>
            <a:endParaRPr lang="es-ES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93E1FAC-B9F9-C14D-B480-F7A20EDD8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72" y="1568214"/>
            <a:ext cx="5468163" cy="36454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6E1584-E6E6-5449-AB6A-68AC526C9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772" y="5815173"/>
            <a:ext cx="3361961" cy="7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0E150-164A-B944-9EE3-339808C9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75861-8B37-3848-B7B8-020609B5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Agenga</a:t>
            </a:r>
            <a:r>
              <a:rPr lang="es-ES" dirty="0"/>
              <a:t> Euskadi </a:t>
            </a:r>
            <a:r>
              <a:rPr lang="es-ES" dirty="0" err="1"/>
              <a:t>Basque</a:t>
            </a:r>
            <a:r>
              <a:rPr lang="es-ES" dirty="0"/>
              <a:t> Country 2030-junio 2018</a:t>
            </a:r>
          </a:p>
          <a:p>
            <a:pPr lvl="1"/>
            <a:r>
              <a:rPr lang="es-ES" dirty="0"/>
              <a:t>Desde Gobierno Vasco ya se están dando pasos para la apropiación e implementación de los ODS (Objetivos de Desarrollo Sostenible) en Euskadi. Estos son algunos de ellos:</a:t>
            </a:r>
          </a:p>
          <a:p>
            <a:pPr lvl="2"/>
            <a:r>
              <a:rPr lang="es-ES" dirty="0"/>
              <a:t>Sensibilización y difusión: campañas de comunicación, sesiones de formación a personal de Gobierno Vasco, elaboración de material divulgativo o traducción al euskera de documentos de referencia.</a:t>
            </a:r>
          </a:p>
          <a:p>
            <a:pPr lvl="2"/>
            <a:r>
              <a:rPr lang="es-ES" dirty="0"/>
              <a:t>Inclusión en el debate de los ODS de representantes de distintos sectores de la sociedad vasca (empresas, educación, ONG, academia…) y fortalecimiento de alianzas con organizaciones internacionales, otras instituciones, agentes y redes que operan tanto a nivel estatal como europeo o internacional.</a:t>
            </a:r>
          </a:p>
          <a:p>
            <a:pPr lvl="2"/>
            <a:r>
              <a:rPr lang="es-ES" dirty="0"/>
              <a:t>Alineamiento de las políticas públicas con la Agenda 2030.</a:t>
            </a:r>
          </a:p>
        </p:txBody>
      </p:sp>
    </p:spTree>
    <p:extLst>
      <p:ext uri="{BB962C8B-B14F-4D97-AF65-F5344CB8AC3E}">
        <p14:creationId xmlns:p14="http://schemas.microsoft.com/office/powerpoint/2010/main" val="160794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61F5C-E185-8E46-8B3B-1F141E6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4F3FA-8B64-F348-8CAB-4A2D3418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effectLst/>
              </a:rPr>
              <a:t>Agenga</a:t>
            </a:r>
            <a:r>
              <a:rPr lang="es-ES" dirty="0">
                <a:effectLst/>
              </a:rPr>
              <a:t> Euskadi </a:t>
            </a:r>
            <a:r>
              <a:rPr lang="es-ES" dirty="0" err="1">
                <a:effectLst/>
              </a:rPr>
              <a:t>Basque</a:t>
            </a:r>
            <a:r>
              <a:rPr lang="es-ES" dirty="0">
                <a:effectLst/>
              </a:rPr>
              <a:t> Country 2030-2018ko </a:t>
            </a:r>
            <a:r>
              <a:rPr lang="es-ES" dirty="0" err="1">
                <a:effectLst/>
              </a:rPr>
              <a:t>ekaina</a:t>
            </a:r>
            <a:endParaRPr lang="es-ES" dirty="0"/>
          </a:p>
          <a:p>
            <a:pPr lvl="1"/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urratsak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ematen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ari</a:t>
            </a:r>
            <a:r>
              <a:rPr lang="es-ES" dirty="0">
                <a:effectLst/>
              </a:rPr>
              <a:t> da </a:t>
            </a:r>
            <a:r>
              <a:rPr lang="es-ES" dirty="0" err="1">
                <a:effectLst/>
              </a:rPr>
              <a:t>Euskadin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GJHak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Garapen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Iraunkorreko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Helburuak</a:t>
            </a:r>
            <a:r>
              <a:rPr lang="es-ES" dirty="0">
                <a:effectLst/>
              </a:rPr>
              <a:t>) </a:t>
            </a:r>
            <a:r>
              <a:rPr lang="es-ES" dirty="0" err="1">
                <a:effectLst/>
              </a:rPr>
              <a:t>bereganatzeko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ezartzeko</a:t>
            </a:r>
            <a:r>
              <a:rPr lang="es-ES" dirty="0">
                <a:effectLst/>
              </a:rPr>
              <a:t>. </a:t>
            </a:r>
            <a:r>
              <a:rPr lang="es-ES" dirty="0" err="1">
                <a:effectLst/>
              </a:rPr>
              <a:t>Hona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hemen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horietako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batzuk</a:t>
            </a:r>
            <a:r>
              <a:rPr lang="es-ES" dirty="0">
                <a:effectLst/>
              </a:rPr>
              <a:t>:</a:t>
            </a:r>
          </a:p>
          <a:p>
            <a:pPr lvl="2"/>
            <a:r>
              <a:rPr lang="es-ES" dirty="0" err="1">
                <a:effectLst/>
              </a:rPr>
              <a:t>Sentsibilizazioa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zabalkundea</a:t>
            </a:r>
            <a:r>
              <a:rPr lang="es-ES" dirty="0">
                <a:effectLst/>
              </a:rPr>
              <a:t>: </a:t>
            </a:r>
            <a:r>
              <a:rPr lang="es-ES" dirty="0" err="1">
                <a:effectLst/>
              </a:rPr>
              <a:t>komunikazio-kanpainak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Eusko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Jaurlaritzako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langileentzako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prestakuntza-saioak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dibulgazio-materiala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egitea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erreferentziako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dokumentuak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euskaratzea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GJHen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eztabaidan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euskal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gizarteko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hainbat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sektoretako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ordezkariak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sartzea</a:t>
            </a:r>
            <a:r>
              <a:rPr lang="es-ES" dirty="0">
                <a:effectLst/>
              </a:rPr>
              <a:t> (</a:t>
            </a:r>
            <a:r>
              <a:rPr lang="es-ES" dirty="0" err="1">
                <a:effectLst/>
              </a:rPr>
              <a:t>enpresak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hezkuntza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GKEak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akademia</a:t>
            </a:r>
            <a:r>
              <a:rPr lang="es-ES" dirty="0">
                <a:effectLst/>
              </a:rPr>
              <a:t>), eta </a:t>
            </a:r>
            <a:r>
              <a:rPr lang="es-ES" dirty="0" err="1">
                <a:effectLst/>
              </a:rPr>
              <a:t>nazioarteko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beste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erakunde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batzuekin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eragileekin</a:t>
            </a:r>
            <a:r>
              <a:rPr lang="es-ES" dirty="0">
                <a:effectLst/>
              </a:rPr>
              <a:t> eta </a:t>
            </a:r>
            <a:r>
              <a:rPr lang="es-ES" dirty="0" err="1">
                <a:effectLst/>
              </a:rPr>
              <a:t>Estatuan</a:t>
            </a:r>
            <a:r>
              <a:rPr lang="es-ES" dirty="0">
                <a:effectLst/>
              </a:rPr>
              <a:t>, </a:t>
            </a:r>
            <a:r>
              <a:rPr lang="es-ES" dirty="0" err="1">
                <a:effectLst/>
              </a:rPr>
              <a:t>Europan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edo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nazioartean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jarduten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duten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sareekin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aliantzak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indartzea</a:t>
            </a:r>
            <a:r>
              <a:rPr lang="es-ES" dirty="0">
                <a:effectLst/>
              </a:rPr>
              <a:t>.</a:t>
            </a:r>
          </a:p>
          <a:p>
            <a:pPr lvl="2"/>
            <a:r>
              <a:rPr lang="es-ES" dirty="0" err="1">
                <a:effectLst/>
              </a:rPr>
              <a:t>Politika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publikoak</a:t>
            </a:r>
            <a:r>
              <a:rPr lang="es-ES" dirty="0">
                <a:effectLst/>
              </a:rPr>
              <a:t> 2030 </a:t>
            </a:r>
            <a:r>
              <a:rPr lang="es-ES" dirty="0" err="1">
                <a:effectLst/>
              </a:rPr>
              <a:t>Agendarekin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lerrokatzea</a:t>
            </a:r>
            <a:r>
              <a:rPr lang="es-ES" dirty="0">
                <a:effectLst/>
              </a:rPr>
              <a:t>.</a:t>
            </a: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036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DFD48-921C-984D-A42E-85C2A7CC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>
                <a:effectLst/>
              </a:rPr>
              <a:t>GAZTE LANKIDEEI ETA BOLUNTARIOEI BURUZKO JARDUNALDIA</a:t>
            </a:r>
            <a:br>
              <a:rPr lang="es-ES" sz="3600">
                <a:effectLst/>
              </a:rPr>
            </a:br>
            <a:r>
              <a:rPr lang="es-ES" sz="3600"/>
              <a:t>JORNADA SOBRE JOVENES COOPERANTES Y VOLUNTARIADO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8DF57-E04A-8643-8D1F-349D9E8E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endParaRPr lang="es-ES" sz="4000" dirty="0"/>
          </a:p>
          <a:p>
            <a:pPr marL="0" indent="0" algn="ctr">
              <a:buNone/>
            </a:pPr>
            <a:r>
              <a:rPr lang="es-ES" sz="5200" dirty="0" err="1"/>
              <a:t>Eskerrik</a:t>
            </a:r>
            <a:r>
              <a:rPr lang="es-ES" sz="5200" dirty="0"/>
              <a:t> </a:t>
            </a:r>
            <a:r>
              <a:rPr lang="es-ES" sz="5200" dirty="0" err="1"/>
              <a:t>asko</a:t>
            </a:r>
            <a:r>
              <a:rPr lang="es-ES" sz="52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3569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674" y="667821"/>
            <a:ext cx="10342652" cy="1140432"/>
          </a:xfrm>
        </p:spPr>
        <p:txBody>
          <a:bodyPr>
            <a:noAutofit/>
          </a:bodyPr>
          <a:lstStyle/>
          <a:p>
            <a:r>
              <a:rPr lang="es-ES" sz="3200" dirty="0">
                <a:effectLst/>
              </a:rPr>
              <a:t>GAZTE LANKIDEEI ETA BOLUNTARIOEI BURUZKO JARDUNALDIA</a:t>
            </a:r>
            <a:br>
              <a:rPr lang="es-ES" sz="3200" dirty="0">
                <a:effectLst/>
              </a:rPr>
            </a:br>
            <a:r>
              <a:rPr lang="es-ES" sz="3200" dirty="0"/>
              <a:t>JORNADA SOBRE JOVENES COOPERANTES Y VOLUNTARIADO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833" y="2095926"/>
            <a:ext cx="9144000" cy="3785333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s-ES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VIERNES 17 DE NOVIEMBRE </a:t>
            </a:r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10:00 PONENCIA: </a:t>
            </a:r>
            <a:r>
              <a:rPr lang="es-E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JÓVENES Y EL OBJETIVO 10: JOVENES COOPERANTES Y VOLUNTARIADO”</a:t>
            </a:r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PONENTE: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MIREN SARATXAGA DE ISLA, DIRECTORA DE JUVENTUD. GOBIERNO VASCO.</a:t>
            </a:r>
            <a:r>
              <a:rPr lang="es-E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s-E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0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54E23-08F9-2743-AF1B-9E00B8A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959" y="629203"/>
            <a:ext cx="10808413" cy="1045484"/>
          </a:xfrm>
        </p:spPr>
        <p:txBody>
          <a:bodyPr>
            <a:noAutofit/>
          </a:bodyPr>
          <a:lstStyle/>
          <a:p>
            <a:r>
              <a:rPr lang="es-ES" sz="3200" dirty="0">
                <a:effectLst/>
              </a:rPr>
              <a:t>GAZTE LANKIDEEI ETA BOLUNTARIOEI BURUZKO JARDUNALDIA</a:t>
            </a:r>
            <a:br>
              <a:rPr lang="es-ES" sz="3200" dirty="0">
                <a:effectLst/>
              </a:rPr>
            </a:br>
            <a:r>
              <a:rPr lang="es-ES" sz="3200" dirty="0"/>
              <a:t>JORNADA SOBRE JOVENES COOPERANTES Y VOLUNTARIADO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1E73F-70D7-F54A-A50D-3B3247DD0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640" y="1941816"/>
            <a:ext cx="9520719" cy="336992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s-ES" sz="9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AZAROAK</a:t>
            </a:r>
            <a:r>
              <a:rPr lang="es-ES" sz="9600" b="1" dirty="0">
                <a:solidFill>
                  <a:srgbClr val="FF2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17, OSTIRALA </a:t>
            </a:r>
            <a:endParaRPr lang="es-ES" sz="9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s-E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ES" sz="9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:00 HITZALDIA: </a:t>
            </a:r>
            <a:r>
              <a:rPr lang="es-ES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"GAZTEAK ETA 10. HELBURUA: GAZTE LANKIDEAK ETA BOLUNTARIOAK”</a:t>
            </a:r>
          </a:p>
          <a:p>
            <a:pPr algn="l">
              <a:lnSpc>
                <a:spcPct val="170000"/>
              </a:lnSpc>
            </a:pPr>
            <a:r>
              <a:rPr lang="es-ES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HIZLARIA:</a:t>
            </a:r>
            <a:r>
              <a:rPr lang="es-ES" sz="9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MIREN SARATXAGA DE ISLA, </a:t>
            </a:r>
            <a:r>
              <a:rPr lang="es-ES" sz="9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GAZTERIAKO ZUZENDARIA. EUSKO JAURLARITZA.</a:t>
            </a:r>
          </a:p>
          <a:p>
            <a:pPr algn="l">
              <a:lnSpc>
                <a:spcPct val="170000"/>
              </a:lnSpc>
            </a:pPr>
            <a:endParaRPr lang="es-ES" sz="8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ES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47012-7A6A-284F-A4E7-84DDB1AC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51" y="4021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9586F9-14F6-4245-A8E4-A5BCF272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adoptar con decisión las primeras medidas que nos encaminen hacia un futuro sostenible, con dignidad para todos. Nuestro objetivo es la transformación.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transformar nuestras economías, el medio ambiente y nuestras sociedades. Debemos cambiar nuestra forma de pensar, nuestra conducta y nuestros hábitos destructivos.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apoyar la integración de ciertos elementos esenciales: la dignidad, las personas, la prosperidad, el planeta, la justicia y las alianzas.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camino hacia la dignidad para 2030.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 síntesis del Secretariado General sobre la agenda de desarrollo sostenible después de 2015.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Naciones Unidas, A/69/700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8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98618-5C01-D148-8402-236D4A09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C465EA-0FAE-A64B-B387-3A6D289A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Erabakitasunez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 </a:t>
            </a:r>
            <a:r>
              <a:rPr lang="es-ES" dirty="0" err="1"/>
              <a:t>etorkizun</a:t>
            </a:r>
            <a:r>
              <a:rPr lang="es-ES" dirty="0"/>
              <a:t> </a:t>
            </a:r>
            <a:r>
              <a:rPr lang="es-ES" dirty="0" err="1"/>
              <a:t>jasangarri</a:t>
            </a:r>
            <a:r>
              <a:rPr lang="es-ES" dirty="0"/>
              <a:t> </a:t>
            </a:r>
            <a:r>
              <a:rPr lang="es-ES" dirty="0" err="1"/>
              <a:t>baterantz</a:t>
            </a:r>
            <a:r>
              <a:rPr lang="es-ES" dirty="0"/>
              <a:t> </a:t>
            </a:r>
            <a:r>
              <a:rPr lang="es-ES" dirty="0" err="1"/>
              <a:t>bideratuko</a:t>
            </a:r>
            <a:r>
              <a:rPr lang="es-ES" dirty="0"/>
              <a:t> </a:t>
            </a:r>
            <a:r>
              <a:rPr lang="es-ES" dirty="0" err="1"/>
              <a:t>gaituzten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neurriak</a:t>
            </a:r>
            <a:r>
              <a:rPr lang="es-ES" dirty="0"/>
              <a:t>, </a:t>
            </a:r>
            <a:r>
              <a:rPr lang="es-ES" dirty="0" err="1"/>
              <a:t>guztiontzako</a:t>
            </a:r>
            <a:r>
              <a:rPr lang="es-ES" dirty="0"/>
              <a:t> </a:t>
            </a:r>
            <a:r>
              <a:rPr lang="es-ES" dirty="0" err="1"/>
              <a:t>duintasunarekin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helburua</a:t>
            </a:r>
            <a:r>
              <a:rPr lang="es-ES" dirty="0"/>
              <a:t> </a:t>
            </a:r>
            <a:r>
              <a:rPr lang="es-ES" dirty="0" err="1"/>
              <a:t>eraldaketa</a:t>
            </a:r>
            <a:r>
              <a:rPr lang="es-ES" dirty="0"/>
              <a:t> da. </a:t>
            </a:r>
          </a:p>
          <a:p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ekonomiak</a:t>
            </a:r>
            <a:r>
              <a:rPr lang="es-ES" dirty="0"/>
              <a:t>, </a:t>
            </a:r>
            <a:r>
              <a:rPr lang="es-ES" dirty="0" err="1"/>
              <a:t>ingurumena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gizarteak</a:t>
            </a:r>
            <a:r>
              <a:rPr lang="es-ES" dirty="0"/>
              <a:t> </a:t>
            </a:r>
            <a:r>
              <a:rPr lang="es-ES" dirty="0" err="1"/>
              <a:t>eraldatu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. </a:t>
            </a:r>
            <a:r>
              <a:rPr lang="es-ES" dirty="0" err="1"/>
              <a:t>Gure</a:t>
            </a:r>
            <a:r>
              <a:rPr lang="es-ES" dirty="0"/>
              <a:t> forma </a:t>
            </a:r>
            <a:r>
              <a:rPr lang="es-ES" dirty="0" err="1"/>
              <a:t>aldatu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 </a:t>
            </a:r>
            <a:r>
              <a:rPr lang="es-ES" dirty="0" err="1"/>
              <a:t>pentsatzeko</a:t>
            </a:r>
            <a:r>
              <a:rPr lang="es-ES" dirty="0"/>
              <a:t>,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jokabidea</a:t>
            </a:r>
            <a:r>
              <a:rPr lang="es-ES" dirty="0"/>
              <a:t> eta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eremu</a:t>
            </a:r>
            <a:r>
              <a:rPr lang="es-ES" dirty="0"/>
              <a:t> </a:t>
            </a:r>
            <a:r>
              <a:rPr lang="es-ES" dirty="0" err="1"/>
              <a:t>suntsitzaileak</a:t>
            </a:r>
            <a:r>
              <a:rPr lang="es-ES" dirty="0"/>
              <a:t>. </a:t>
            </a:r>
          </a:p>
          <a:p>
            <a:r>
              <a:rPr lang="es-ES" dirty="0" err="1"/>
              <a:t>Funtsezko</a:t>
            </a:r>
            <a:r>
              <a:rPr lang="es-ES" dirty="0"/>
              <a:t> </a:t>
            </a:r>
            <a:r>
              <a:rPr lang="es-ES" dirty="0" err="1"/>
              <a:t>elementu</a:t>
            </a:r>
            <a:r>
              <a:rPr lang="es-ES" dirty="0"/>
              <a:t> </a:t>
            </a:r>
            <a:r>
              <a:rPr lang="es-ES" dirty="0" err="1"/>
              <a:t>batzuen</a:t>
            </a:r>
            <a:r>
              <a:rPr lang="es-ES" dirty="0"/>
              <a:t> </a:t>
            </a:r>
            <a:r>
              <a:rPr lang="es-ES" dirty="0" err="1"/>
              <a:t>integrazioa</a:t>
            </a:r>
            <a:r>
              <a:rPr lang="es-ES" dirty="0"/>
              <a:t> </a:t>
            </a:r>
            <a:r>
              <a:rPr lang="es-ES" dirty="0" err="1"/>
              <a:t>babestu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dugu</a:t>
            </a:r>
            <a:r>
              <a:rPr lang="es-ES" dirty="0"/>
              <a:t>: </a:t>
            </a:r>
            <a:r>
              <a:rPr lang="es-ES" dirty="0" err="1"/>
              <a:t>duintasuna</a:t>
            </a:r>
            <a:r>
              <a:rPr lang="es-ES" dirty="0"/>
              <a:t>, </a:t>
            </a:r>
            <a:r>
              <a:rPr lang="es-ES" dirty="0" err="1"/>
              <a:t>pertsonak</a:t>
            </a:r>
            <a:r>
              <a:rPr lang="es-ES" dirty="0"/>
              <a:t>, </a:t>
            </a:r>
            <a:r>
              <a:rPr lang="es-ES" dirty="0" err="1"/>
              <a:t>oparotasuna</a:t>
            </a:r>
            <a:r>
              <a:rPr lang="es-ES" dirty="0"/>
              <a:t>, planeta, </a:t>
            </a:r>
            <a:r>
              <a:rPr lang="es-ES" dirty="0" err="1"/>
              <a:t>justizia</a:t>
            </a:r>
            <a:r>
              <a:rPr lang="es-ES" dirty="0"/>
              <a:t> eta </a:t>
            </a:r>
            <a:r>
              <a:rPr lang="es-ES" dirty="0" err="1"/>
              <a:t>aliantzak</a:t>
            </a:r>
            <a:r>
              <a:rPr lang="es-ES" dirty="0"/>
              <a:t>.</a:t>
            </a:r>
          </a:p>
          <a:p>
            <a:r>
              <a:rPr lang="es-ES" dirty="0" err="1"/>
              <a:t>Duintasunerako</a:t>
            </a:r>
            <a:r>
              <a:rPr lang="es-ES" dirty="0"/>
              <a:t> </a:t>
            </a:r>
            <a:r>
              <a:rPr lang="es-ES" dirty="0" err="1"/>
              <a:t>bidea</a:t>
            </a:r>
            <a:r>
              <a:rPr lang="es-ES" dirty="0"/>
              <a:t> 2030erako.</a:t>
            </a:r>
          </a:p>
          <a:p>
            <a:r>
              <a:rPr lang="es-ES" dirty="0" err="1"/>
              <a:t>Idazkari</a:t>
            </a:r>
            <a:r>
              <a:rPr lang="es-ES" dirty="0"/>
              <a:t> </a:t>
            </a:r>
            <a:r>
              <a:rPr lang="es-ES" dirty="0" err="1"/>
              <a:t>Nagusiaren</a:t>
            </a:r>
            <a:r>
              <a:rPr lang="es-ES" dirty="0"/>
              <a:t> </a:t>
            </a:r>
            <a:r>
              <a:rPr lang="es-ES" dirty="0" err="1"/>
              <a:t>azterketa-txostena</a:t>
            </a:r>
            <a:r>
              <a:rPr lang="es-ES" dirty="0"/>
              <a:t>, </a:t>
            </a:r>
            <a:r>
              <a:rPr lang="es-ES" dirty="0" err="1"/>
              <a:t>Garapen</a:t>
            </a:r>
            <a:r>
              <a:rPr lang="es-ES" dirty="0"/>
              <a:t> </a:t>
            </a:r>
            <a:r>
              <a:rPr lang="es-ES" dirty="0" err="1"/>
              <a:t>jasangarriaren</a:t>
            </a:r>
            <a:r>
              <a:rPr lang="es-ES" dirty="0"/>
              <a:t> agenda, 2015aren </a:t>
            </a:r>
            <a:r>
              <a:rPr lang="es-ES" dirty="0" err="1"/>
              <a:t>ondoren</a:t>
            </a:r>
            <a:r>
              <a:rPr lang="es-ES" dirty="0"/>
              <a:t>. </a:t>
            </a:r>
          </a:p>
          <a:p>
            <a:r>
              <a:rPr lang="es-ES" dirty="0" err="1"/>
              <a:t>Nazio</a:t>
            </a:r>
            <a:r>
              <a:rPr lang="es-ES" dirty="0"/>
              <a:t> </a:t>
            </a:r>
            <a:r>
              <a:rPr lang="es-ES" dirty="0" err="1"/>
              <a:t>Batuak</a:t>
            </a:r>
            <a:r>
              <a:rPr lang="es-ES" dirty="0"/>
              <a:t>, A/69/700.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EA4AC-FE9E-734D-9AB3-ABFED5B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08721-4B37-2A49-9FC8-BA215EE4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4635839"/>
          </a:xfrm>
        </p:spPr>
        <p:txBody>
          <a:bodyPr>
            <a:noAutofit/>
          </a:bodyPr>
          <a:lstStyle/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sostenible no se puede alcanzar solamente a partir de la acción de las instituciones. </a:t>
            </a: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Agenda 2030 reconoce que los medios tradicionales de implementación necesitan ser complementados con mecanismos participativos</a:t>
            </a: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faciliten el compromiso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personas</a:t>
            </a: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así como la capacidad de beneficiar a otras y al planeta. 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voluntariado transforma tanto a voluntarios como a las personas que trabajan con ellos.</a:t>
            </a: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la ONU “Integración del voluntariado en la paz y el desarrollo: plan de acción para el próximo decenio y años posteriores”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aprobado por consenso por la Asamblea General de las Naciones Unidas en noviembre de 2015,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reconoce que el voluntariado: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Puede ser un medio vital para poner en práctica los ODS.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universal y consolida el compromiso cívico, la inclusión social y la solidaridad.  </a:t>
            </a:r>
          </a:p>
          <a:p>
            <a:pPr lvl="1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409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80161-CBEB-9645-9503-068EFD4F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/>
              </a:rPr>
              <a:t>GAZTE LANKIDEEI ETA BOLUNTARIOEI BURUZKO JARDUNALDIA</a:t>
            </a:r>
            <a:br>
              <a:rPr lang="es-ES" sz="3600" dirty="0">
                <a:effectLst/>
              </a:rPr>
            </a:br>
            <a:r>
              <a:rPr lang="es-ES" sz="3600" dirty="0"/>
              <a:t>JORNADA SOBRE JOVENES COOPERANTES Y VOLUNTARIADO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F264F-2AF6-2547-B3E0-33E2DA395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Garapen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iraunkorra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ezin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erakundeen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ekintzatik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bakarrik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lortu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aitortzen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inplementatzeko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bitarteko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tradizionalak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pertsonen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konpromisoa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erraztuko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duten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parte-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hartzaileekin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osatu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behar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direla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baita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beste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batzuei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planetari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mesede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egiteko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gaitasunarekin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ere.</a:t>
            </a:r>
          </a:p>
          <a:p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Boluntarioek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haiekin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egiten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duten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pertsonak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eraldatzen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dituzte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Boluntariotza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bakean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garapenean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integratzea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hurrengo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hamarkadarako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hurrengo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urteetarako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ekintza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-plana"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izeneko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NBEren</a:t>
            </a:r>
            <a:r>
              <a:rPr lang="es-ES" sz="23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Ebazpenak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Nazio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Batuen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Batzar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Nagusiak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2015eko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azaroan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adostasunez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onartuak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aitortzen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boluntariotzak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GJHak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praktikan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jartzeko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ezinbesteko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bidea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izan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daiteke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Unibertsala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eta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gizalegezko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konpromisoa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gizarteratzea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elkartasuna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sendotzen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ditu</a:t>
            </a:r>
            <a: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s-ES" dirty="0">
                <a:effectLst/>
              </a:rPr>
            </a:br>
            <a:endParaRPr lang="es-ES" dirty="0">
              <a:effectLst/>
            </a:endParaRPr>
          </a:p>
          <a:p>
            <a:pPr marL="0" indent="0">
              <a:buNone/>
            </a:pPr>
            <a:endParaRPr lang="es-ES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274B0-B888-5B4C-BC4F-AF40CCB3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Voluntariado y Objetivos de Desarrollo Sostenible 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1103F-0486-B747-8873-13940821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560"/>
            <a:ext cx="10515600" cy="5085315"/>
          </a:xfrm>
        </p:spPr>
        <p:txBody>
          <a:bodyPr>
            <a:normAutofit/>
          </a:bodyPr>
          <a:lstStyle/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voluntariado es una vía poderosa</a:t>
            </a:r>
            <a:r>
              <a:rPr lang="es-E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que cada vez más personas se  unan a la causa de los Objetivos de Desarrollo Sostenible (ODS).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voluntariado </a:t>
            </a:r>
            <a:r>
              <a:rPr lang="es-E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 ampliando el espacio en el cual alcanzamos el futuro que queremos al involucrar cada vez a más personas en la planificación local y nacional, y en la acción para cumplir con la Agenda 2030. 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posible lograr los ODS sin una gran diversidad de personas comprometidas</a:t>
            </a:r>
            <a:r>
              <a:rPr lang="es-E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 todas las etapas, en todos los niveles y en todo momento.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 2030 para el Desarrollo Sostenible</a:t>
            </a:r>
            <a:r>
              <a:rPr lang="es-E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reconoce explícitamente a los grupos de personas voluntarias como agentes para alcanzar los diecisiete ODS.</a:t>
            </a:r>
          </a:p>
          <a:p>
            <a:pPr marL="0" indent="0">
              <a:buNone/>
            </a:pPr>
            <a:endParaRPr lang="es-ES" sz="27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7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B403B-6D54-5742-A142-93AB9025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err="1">
                <a:effectLst/>
              </a:rPr>
              <a:t>Boluntariotza</a:t>
            </a:r>
            <a:r>
              <a:rPr lang="es-ES" sz="4000" b="1" dirty="0">
                <a:effectLst/>
              </a:rPr>
              <a:t> eta </a:t>
            </a:r>
            <a:r>
              <a:rPr lang="es-ES" sz="4000" b="1" dirty="0" err="1">
                <a:effectLst/>
              </a:rPr>
              <a:t>Garapen</a:t>
            </a:r>
            <a:r>
              <a:rPr lang="es-ES" sz="4000" b="1" dirty="0">
                <a:effectLst/>
              </a:rPr>
              <a:t> </a:t>
            </a:r>
            <a:r>
              <a:rPr lang="es-ES" sz="4000" b="1" dirty="0" err="1">
                <a:effectLst/>
              </a:rPr>
              <a:t>Iraunkorreko</a:t>
            </a:r>
            <a:r>
              <a:rPr lang="es-ES" sz="4000" b="1" dirty="0">
                <a:effectLst/>
              </a:rPr>
              <a:t> </a:t>
            </a:r>
            <a:r>
              <a:rPr lang="es-ES" sz="4000" b="1" dirty="0" err="1">
                <a:effectLst/>
              </a:rPr>
              <a:t>Helburuak</a:t>
            </a:r>
            <a:endParaRPr lang="es-E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BBFA9-D016-5E4A-933C-5C42D233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946"/>
            <a:ext cx="10515600" cy="4605017"/>
          </a:xfrm>
        </p:spPr>
        <p:txBody>
          <a:bodyPr>
            <a:normAutofit fontScale="25000" lnSpcReduction="20000"/>
          </a:bodyPr>
          <a:lstStyle/>
          <a:p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Boluntariotza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bide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indartsua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pertsona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gehiagok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dezaten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Garapen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Iraunkorreko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Helburuen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(GJH)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kausarekin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Boluntariotza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nahi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dugun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etorkizuna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lortzeko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espazioa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zabaltzen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tokiko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nazioko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plangintzan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2030 Agenda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betetzeko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ekintzan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pertsona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gehiago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inplikatuz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Ezinezkoa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GJHak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lortzea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etapa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guztietan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guztietan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eta une oro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konprometitutako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pertsonen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aniztasun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handirik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gabe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24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Garapen</a:t>
            </a:r>
            <a:r>
              <a:rPr lang="es-ES" sz="1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Iraunkorrerako</a:t>
            </a:r>
            <a:r>
              <a:rPr lang="es-ES" sz="1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2030 </a:t>
            </a:r>
            <a:r>
              <a:rPr lang="es-ES" sz="124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Agendak</a:t>
            </a:r>
            <a:r>
              <a:rPr lang="es-ES" sz="1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esplizituki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aitortzen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ditu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boluntarioen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taldeak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hamazazpi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GJH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lortzeko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eragile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gisa</a:t>
            </a:r>
            <a: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1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1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7155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1095</Words>
  <Application>Microsoft Macintosh PowerPoint</Application>
  <PresentationFormat>Panorámica</PresentationFormat>
  <Paragraphs>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Times New Roman</vt:lpstr>
      <vt:lpstr>Tema de Office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 Voluntariado y Objetivos de Desarrollo Sostenible  </vt:lpstr>
      <vt:lpstr>Boluntariotza eta Garapen Iraunkorreko Helburuak</vt:lpstr>
      <vt:lpstr>GAZTE LANKIDEEI ETA BOLUNTARIOEI BURUZKO JARDUNALDIA JORNADA SOBRE JOVENES COOPERANTES Y VOLUNTARIADO</vt:lpstr>
      <vt:lpstr>GAZTE LANKIDEEI ETA BOLUNTARIOEI BURUZKO JARDUNALDIA JORNADA SOBRE JOVENES COOPERANTES Y VOLUNTARIADO</vt:lpstr>
      <vt:lpstr>GAZTE LANKIDEEI ETA BOLUNTARIOEI BURUZKO JARDUNALDIA JORNADA SOBRE JOVENES COOPERANTES Y VOLUNTARIADO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GIZA ESKUBIDEEN TAILERRA TALLER DERECHOS HUMANOS</dc:title>
  <dc:creator>Microsoft Office User</dc:creator>
  <cp:lastModifiedBy>patxi@leizaola.eus</cp:lastModifiedBy>
  <cp:revision>85</cp:revision>
  <cp:lastPrinted>2023-10-19T11:54:41Z</cp:lastPrinted>
  <dcterms:created xsi:type="dcterms:W3CDTF">2023-04-21T09:24:24Z</dcterms:created>
  <dcterms:modified xsi:type="dcterms:W3CDTF">2023-11-14T09:21:34Z</dcterms:modified>
</cp:coreProperties>
</file>