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7" r:id="rId2"/>
    <p:sldId id="256" r:id="rId3"/>
    <p:sldId id="258" r:id="rId4"/>
    <p:sldId id="259" r:id="rId5"/>
    <p:sldId id="261" r:id="rId6"/>
    <p:sldId id="260" r:id="rId7"/>
    <p:sldId id="262" r:id="rId8"/>
    <p:sldId id="263" r:id="rId9"/>
    <p:sldId id="265" r:id="rId10"/>
    <p:sldId id="264"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AA6E2CB4-7FCF-499E-A0BC-4CDDD23BCB2A}">
          <p14:sldIdLst>
            <p14:sldId id="257"/>
            <p14:sldId id="256"/>
            <p14:sldId id="258"/>
            <p14:sldId id="259"/>
            <p14:sldId id="261"/>
            <p14:sldId id="260"/>
            <p14:sldId id="262"/>
            <p14:sldId id="263"/>
            <p14:sldId id="265"/>
            <p14:sldId id="264"/>
            <p14:sldId id="266"/>
            <p14:sldId id="267"/>
          </p14:sldIdLst>
        </p14:section>
        <p14:section name="Sección sin título" id="{62408A76-362F-462D-9665-C4149C8202AF}">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1" d="100"/>
          <a:sy n="101" d="100"/>
        </p:scale>
        <p:origin x="126" y="7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4/12/2019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4/12/2019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4/12/2019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4/12/2019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4/12/2019</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4/12/2019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4/12/2019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4/12/2019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4/12/2019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DA16AA21-1863-4931-97CB-99D0A168701B}" type="datetimeFigureOut">
              <a:rPr lang="en-US" dirty="0"/>
              <a:t>4/12/2019</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3772C379-9A7C-4C87-A116-CBE9F58B04C5}" type="datetimeFigureOut">
              <a:rPr lang="en-US" dirty="0"/>
              <a:t>4/12/2019</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4/12/2019</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mailto:Patricia.nieto@uc3m.e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Patricia.nieto@uc3m.es"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_Toc4750865"/><Relationship Id="rId2" Type="http://schemas.openxmlformats.org/officeDocument/2006/relationships/hyperlink" Target="#_Toc4750864"/><Relationship Id="rId1" Type="http://schemas.openxmlformats.org/officeDocument/2006/relationships/slideLayout" Target="../slideLayouts/slideLayout2.xml"/><Relationship Id="rId6" Type="http://schemas.openxmlformats.org/officeDocument/2006/relationships/hyperlink" Target="#_Toc4750868"/><Relationship Id="rId5" Type="http://schemas.openxmlformats.org/officeDocument/2006/relationships/hyperlink" Target="#_Toc4750867"/><Relationship Id="rId4" Type="http://schemas.openxmlformats.org/officeDocument/2006/relationships/hyperlink" Target="#_Toc4750866"/></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AC1B51-9302-4347-8AB0-5176568D72E3}"/>
              </a:ext>
            </a:extLst>
          </p:cNvPr>
          <p:cNvSpPr>
            <a:spLocks noGrp="1"/>
          </p:cNvSpPr>
          <p:nvPr>
            <p:ph type="title"/>
          </p:nvPr>
        </p:nvSpPr>
        <p:spPr/>
        <p:txBody>
          <a:bodyPr/>
          <a:lstStyle/>
          <a:p>
            <a:endParaRPr lang="es-ES"/>
          </a:p>
        </p:txBody>
      </p:sp>
      <p:sp>
        <p:nvSpPr>
          <p:cNvPr id="3" name="Marcador de contenido 2">
            <a:extLst>
              <a:ext uri="{FF2B5EF4-FFF2-40B4-BE49-F238E27FC236}">
                <a16:creationId xmlns:a16="http://schemas.microsoft.com/office/drawing/2014/main" id="{E4866F5B-DEE9-451F-9BAF-9788255EFDFA}"/>
              </a:ext>
            </a:extLst>
          </p:cNvPr>
          <p:cNvSpPr>
            <a:spLocks noGrp="1"/>
          </p:cNvSpPr>
          <p:nvPr>
            <p:ph idx="1"/>
          </p:nvPr>
        </p:nvSpPr>
        <p:spPr/>
        <p:txBody>
          <a:bodyPr/>
          <a:lstStyle/>
          <a:p>
            <a:endParaRPr lang="es-ES"/>
          </a:p>
        </p:txBody>
      </p:sp>
      <p:pic>
        <p:nvPicPr>
          <p:cNvPr id="4" name="Imagen 3">
            <a:extLst>
              <a:ext uri="{FF2B5EF4-FFF2-40B4-BE49-F238E27FC236}">
                <a16:creationId xmlns:a16="http://schemas.microsoft.com/office/drawing/2014/main" id="{C6E49844-FE57-4E9E-BC7E-11E944AEEFD2}"/>
              </a:ext>
            </a:extLst>
          </p:cNvPr>
          <p:cNvPicPr>
            <a:picLocks noChangeAspect="1"/>
          </p:cNvPicPr>
          <p:nvPr/>
        </p:nvPicPr>
        <p:blipFill>
          <a:blip r:embed="rId2"/>
          <a:stretch>
            <a:fillRect/>
          </a:stretch>
        </p:blipFill>
        <p:spPr>
          <a:xfrm>
            <a:off x="928933" y="0"/>
            <a:ext cx="10334134" cy="6858000"/>
          </a:xfrm>
          <a:prstGeom prst="rect">
            <a:avLst/>
          </a:prstGeom>
        </p:spPr>
      </p:pic>
    </p:spTree>
    <p:extLst>
      <p:ext uri="{BB962C8B-B14F-4D97-AF65-F5344CB8AC3E}">
        <p14:creationId xmlns:p14="http://schemas.microsoft.com/office/powerpoint/2010/main" val="31560971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67DCECD-562A-4E32-A80C-96DB5F7BA48D}"/>
              </a:ext>
            </a:extLst>
          </p:cNvPr>
          <p:cNvSpPr>
            <a:spLocks noGrp="1"/>
          </p:cNvSpPr>
          <p:nvPr>
            <p:ph type="title"/>
          </p:nvPr>
        </p:nvSpPr>
        <p:spPr>
          <a:xfrm>
            <a:off x="600065" y="43287"/>
            <a:ext cx="10058400" cy="1609344"/>
          </a:xfrm>
        </p:spPr>
        <p:txBody>
          <a:bodyPr/>
          <a:lstStyle/>
          <a:p>
            <a:r>
              <a:rPr lang="es-ES" dirty="0"/>
              <a:t>Juego ley/NC designación delegados</a:t>
            </a:r>
          </a:p>
        </p:txBody>
      </p:sp>
      <p:sp>
        <p:nvSpPr>
          <p:cNvPr id="3" name="Marcador de contenido 2">
            <a:extLst>
              <a:ext uri="{FF2B5EF4-FFF2-40B4-BE49-F238E27FC236}">
                <a16:creationId xmlns:a16="http://schemas.microsoft.com/office/drawing/2014/main" id="{293D1064-99C2-4ACA-92B5-621A7F5BCD62}"/>
              </a:ext>
            </a:extLst>
          </p:cNvPr>
          <p:cNvSpPr>
            <a:spLocks noGrp="1"/>
          </p:cNvSpPr>
          <p:nvPr>
            <p:ph idx="1"/>
          </p:nvPr>
        </p:nvSpPr>
        <p:spPr>
          <a:xfrm>
            <a:off x="388690" y="1434517"/>
            <a:ext cx="11203245" cy="5205369"/>
          </a:xfrm>
        </p:spPr>
        <p:txBody>
          <a:bodyPr>
            <a:normAutofit lnSpcReduction="10000"/>
          </a:bodyPr>
          <a:lstStyle/>
          <a:p>
            <a:pPr algn="just"/>
            <a:r>
              <a:rPr lang="es-ES" dirty="0"/>
              <a:t>Es frecuente que los convenios colectivos alteren tanto el </a:t>
            </a:r>
            <a:r>
              <a:rPr lang="es-ES_tradnl" dirty="0"/>
              <a:t>número de trabajadores exigidos para proceder a la designación del delegado sindical como, en su caso, el propio número de delegados objeto de designación, contemplando cláusulas de mejora a este respecto que normalmente se vinculan al cumplimiento de otros requisitos, a saber: una determinada presencia en los órganos de base electiva, la condición de sindicato más representativo o, a nuestro juicio, el criterio más respetuoso, cual es la acreditación de una cierta implantación en la concreta empresa, medida ésta en la audiencia electoral obtenida o en el número de afiliados. </a:t>
            </a:r>
            <a:r>
              <a:rPr lang="es-ES" dirty="0"/>
              <a:t> </a:t>
            </a:r>
            <a:r>
              <a:rPr lang="es-ES_tradnl" dirty="0"/>
              <a:t>La negociación colectiva deberá, en todo caso, respetar los principios que se prescriben en la propia Ley, a saber:</a:t>
            </a:r>
            <a:endParaRPr lang="es-ES" dirty="0"/>
          </a:p>
          <a:p>
            <a:pPr algn="just"/>
            <a:r>
              <a:rPr lang="es-ES_tradnl" dirty="0"/>
              <a:t> a) La utilización de la dimensión de la plantilla para determinar el número de delegados.</a:t>
            </a:r>
            <a:endParaRPr lang="es-ES" dirty="0"/>
          </a:p>
          <a:p>
            <a:pPr algn="just"/>
            <a:r>
              <a:rPr lang="es-ES_tradnl" dirty="0"/>
              <a:t>b) Que todas las secciones sindicales que hayan alcanzado el 10% de los votos en la elección al comité de empresa tengan el mismo número de delegados sindicales siempre que en su constitución se haya utilizado la misma unidad de referencia.</a:t>
            </a:r>
            <a:endParaRPr lang="es-ES" dirty="0"/>
          </a:p>
          <a:p>
            <a:r>
              <a:rPr lang="es-ES_tradnl" dirty="0"/>
              <a:t>Si los criterios convencionales no impiden la acción de los sindicatos que cuenten con presencia o implantación en la empresa, no habrá obstáculo en admitirlos como ajustados a Derecho y respetuosos con el contenido adicional del derecho y sólo, a falta de acuerdos específicos, habrá que observar las reglas previstas en el precepto legal</a:t>
            </a:r>
            <a:endParaRPr lang="es-ES" dirty="0"/>
          </a:p>
        </p:txBody>
      </p:sp>
    </p:spTree>
    <p:extLst>
      <p:ext uri="{BB962C8B-B14F-4D97-AF65-F5344CB8AC3E}">
        <p14:creationId xmlns:p14="http://schemas.microsoft.com/office/powerpoint/2010/main" val="1447582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210089-1B91-4A65-8B3F-C7DA922F67BD}"/>
              </a:ext>
            </a:extLst>
          </p:cNvPr>
          <p:cNvSpPr>
            <a:spLocks noGrp="1"/>
          </p:cNvSpPr>
          <p:nvPr>
            <p:ph type="title"/>
          </p:nvPr>
        </p:nvSpPr>
        <p:spPr/>
        <p:txBody>
          <a:bodyPr/>
          <a:lstStyle/>
          <a:p>
            <a:pPr algn="ctr"/>
            <a:r>
              <a:rPr lang="es-ES" dirty="0"/>
              <a:t>Propuestas reforma</a:t>
            </a:r>
          </a:p>
        </p:txBody>
      </p:sp>
      <p:sp>
        <p:nvSpPr>
          <p:cNvPr id="3" name="Marcador de contenido 2">
            <a:extLst>
              <a:ext uri="{FF2B5EF4-FFF2-40B4-BE49-F238E27FC236}">
                <a16:creationId xmlns:a16="http://schemas.microsoft.com/office/drawing/2014/main" id="{E0CDDECF-B178-425F-807E-9D7F93B8EBF2}"/>
              </a:ext>
            </a:extLst>
          </p:cNvPr>
          <p:cNvSpPr>
            <a:spLocks noGrp="1"/>
          </p:cNvSpPr>
          <p:nvPr>
            <p:ph idx="1"/>
          </p:nvPr>
        </p:nvSpPr>
        <p:spPr>
          <a:xfrm>
            <a:off x="1069848" y="1803633"/>
            <a:ext cx="10058400" cy="4368567"/>
          </a:xfrm>
        </p:spPr>
        <p:txBody>
          <a:bodyPr>
            <a:normAutofit fontScale="85000" lnSpcReduction="10000"/>
          </a:bodyPr>
          <a:lstStyle/>
          <a:p>
            <a:pPr algn="just"/>
            <a:r>
              <a:rPr lang="es-ES" sz="2800" dirty="0"/>
              <a:t>Ante la necesidad de “garantizar que la existencia de representantes electos no se utilice en menoscabo de la posición de los sindicatos interesados o de sus representantes”–</a:t>
            </a:r>
            <a:r>
              <a:rPr lang="es-ES" sz="2800" dirty="0" err="1"/>
              <a:t>arts</a:t>
            </a:r>
            <a:r>
              <a:rPr lang="es-ES" sz="2800" dirty="0"/>
              <a:t> 5 Convenio núm. 135 OIT y 2.4 Recomendación núm. 143-, y la diferente naturaleza de estas instancias podría justificar la atribución en exclusiva de determinadas funciones a los sindicatos. </a:t>
            </a:r>
          </a:p>
          <a:p>
            <a:pPr algn="just"/>
            <a:r>
              <a:rPr lang="es-ES" sz="2800" dirty="0"/>
              <a:t>No está de más recordar que la única conexión constitucional de las representaciones de base electiva se ha vinculado a la genérica previsión contenida en el art. 129.2 CE sobre las diversas formas de participación en la empresa siendo, por tanto, de estricta configuración legal su alcance funcional. O, dicho de otro modo, la representación reconocida a las instancias unitarias dimana directamente de la Ley,, pudiendo ser objeto de limitación en esta sede.</a:t>
            </a:r>
          </a:p>
          <a:p>
            <a:endParaRPr lang="es-ES" dirty="0"/>
          </a:p>
        </p:txBody>
      </p:sp>
    </p:spTree>
    <p:extLst>
      <p:ext uri="{BB962C8B-B14F-4D97-AF65-F5344CB8AC3E}">
        <p14:creationId xmlns:p14="http://schemas.microsoft.com/office/powerpoint/2010/main" val="508566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C22B7C-F3C0-4F9F-B284-021FC936F230}"/>
              </a:ext>
            </a:extLst>
          </p:cNvPr>
          <p:cNvSpPr>
            <a:spLocks noGrp="1"/>
          </p:cNvSpPr>
          <p:nvPr>
            <p:ph type="title"/>
          </p:nvPr>
        </p:nvSpPr>
        <p:spPr/>
        <p:txBody>
          <a:bodyPr/>
          <a:lstStyle/>
          <a:p>
            <a:endParaRPr lang="es-ES"/>
          </a:p>
        </p:txBody>
      </p:sp>
      <p:sp>
        <p:nvSpPr>
          <p:cNvPr id="3" name="Marcador de contenido 2">
            <a:extLst>
              <a:ext uri="{FF2B5EF4-FFF2-40B4-BE49-F238E27FC236}">
                <a16:creationId xmlns:a16="http://schemas.microsoft.com/office/drawing/2014/main" id="{8170B1AA-C0AE-4B5A-A9C9-AE40536D8B53}"/>
              </a:ext>
            </a:extLst>
          </p:cNvPr>
          <p:cNvSpPr>
            <a:spLocks noGrp="1"/>
          </p:cNvSpPr>
          <p:nvPr>
            <p:ph idx="1"/>
          </p:nvPr>
        </p:nvSpPr>
        <p:spPr/>
        <p:txBody>
          <a:bodyPr/>
          <a:lstStyle/>
          <a:p>
            <a:pPr marL="0" indent="0" algn="ctr">
              <a:buNone/>
            </a:pPr>
            <a:endParaRPr lang="es-ES" sz="3800" dirty="0"/>
          </a:p>
          <a:p>
            <a:pPr marL="0" indent="0" algn="ctr">
              <a:buNone/>
            </a:pPr>
            <a:endParaRPr lang="es-ES" sz="3800" dirty="0"/>
          </a:p>
          <a:p>
            <a:pPr marL="0" indent="0" algn="ctr">
              <a:buNone/>
            </a:pPr>
            <a:r>
              <a:rPr lang="es-ES" sz="3800" dirty="0"/>
              <a:t>Muchísimas gracias</a:t>
            </a:r>
          </a:p>
          <a:p>
            <a:pPr marL="0" indent="0" algn="r">
              <a:buNone/>
            </a:pPr>
            <a:endParaRPr lang="es-ES" sz="3800" dirty="0"/>
          </a:p>
          <a:p>
            <a:pPr marL="0" indent="0" algn="r">
              <a:buNone/>
            </a:pPr>
            <a:r>
              <a:rPr lang="es-ES" sz="3800" dirty="0">
                <a:hlinkClick r:id="rId2"/>
              </a:rPr>
              <a:t>Patricia.nieto@uc3m.es</a:t>
            </a:r>
            <a:r>
              <a:rPr lang="es-ES" sz="3800" dirty="0"/>
              <a:t> </a:t>
            </a:r>
          </a:p>
          <a:p>
            <a:pPr marL="0" indent="0" algn="r">
              <a:buNone/>
            </a:pPr>
            <a:r>
              <a:rPr lang="es-ES" sz="3800" dirty="0" err="1"/>
              <a:t>nietopatri</a:t>
            </a:r>
            <a:endParaRPr lang="es-ES" sz="3800" dirty="0"/>
          </a:p>
          <a:p>
            <a:pPr marL="0" indent="0">
              <a:buNone/>
            </a:pPr>
            <a:endParaRPr lang="es-ES" sz="3800" dirty="0"/>
          </a:p>
          <a:p>
            <a:pPr marL="0" indent="0">
              <a:buNone/>
            </a:pPr>
            <a:endParaRPr lang="es-ES" sz="3800" dirty="0"/>
          </a:p>
          <a:p>
            <a:endParaRPr lang="es-ES" dirty="0"/>
          </a:p>
          <a:p>
            <a:endParaRPr lang="es-ES" dirty="0"/>
          </a:p>
        </p:txBody>
      </p:sp>
      <p:pic>
        <p:nvPicPr>
          <p:cNvPr id="4" name="Imagen 3">
            <a:extLst>
              <a:ext uri="{FF2B5EF4-FFF2-40B4-BE49-F238E27FC236}">
                <a16:creationId xmlns:a16="http://schemas.microsoft.com/office/drawing/2014/main" id="{3E4057E8-0BF6-4582-9572-81F0796FDAE4}"/>
              </a:ext>
            </a:extLst>
          </p:cNvPr>
          <p:cNvPicPr>
            <a:picLocks noChangeAspect="1"/>
          </p:cNvPicPr>
          <p:nvPr/>
        </p:nvPicPr>
        <p:blipFill>
          <a:blip r:embed="rId3"/>
          <a:stretch>
            <a:fillRect/>
          </a:stretch>
        </p:blipFill>
        <p:spPr>
          <a:xfrm>
            <a:off x="8053431" y="5618789"/>
            <a:ext cx="737882" cy="553411"/>
          </a:xfrm>
          <a:prstGeom prst="rect">
            <a:avLst/>
          </a:prstGeom>
        </p:spPr>
      </p:pic>
    </p:spTree>
    <p:extLst>
      <p:ext uri="{BB962C8B-B14F-4D97-AF65-F5344CB8AC3E}">
        <p14:creationId xmlns:p14="http://schemas.microsoft.com/office/powerpoint/2010/main" val="3818212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115D69-4C40-41E1-BC60-EFD3231A1C5C}"/>
              </a:ext>
            </a:extLst>
          </p:cNvPr>
          <p:cNvSpPr>
            <a:spLocks noGrp="1"/>
          </p:cNvSpPr>
          <p:nvPr>
            <p:ph type="ctrTitle"/>
          </p:nvPr>
        </p:nvSpPr>
        <p:spPr/>
        <p:txBody>
          <a:bodyPr/>
          <a:lstStyle/>
          <a:p>
            <a:r>
              <a:rPr lang="es-ES" sz="4800" dirty="0"/>
              <a:t>Representación sindical en la empresa</a:t>
            </a:r>
          </a:p>
        </p:txBody>
      </p:sp>
      <p:sp>
        <p:nvSpPr>
          <p:cNvPr id="3" name="Subtítulo 2">
            <a:extLst>
              <a:ext uri="{FF2B5EF4-FFF2-40B4-BE49-F238E27FC236}">
                <a16:creationId xmlns:a16="http://schemas.microsoft.com/office/drawing/2014/main" id="{B23110FE-2095-418C-9A72-99CDFCC63DBA}"/>
              </a:ext>
            </a:extLst>
          </p:cNvPr>
          <p:cNvSpPr>
            <a:spLocks noGrp="1"/>
          </p:cNvSpPr>
          <p:nvPr>
            <p:ph type="subTitle" idx="1"/>
          </p:nvPr>
        </p:nvSpPr>
        <p:spPr>
          <a:xfrm>
            <a:off x="1069848" y="4389120"/>
            <a:ext cx="8585880" cy="1860678"/>
          </a:xfrm>
        </p:spPr>
        <p:txBody>
          <a:bodyPr>
            <a:normAutofit/>
          </a:bodyPr>
          <a:lstStyle/>
          <a:p>
            <a:pPr algn="r"/>
            <a:r>
              <a:rPr lang="es-ES" dirty="0"/>
              <a:t>PATRICIA NIETO ROJAS</a:t>
            </a:r>
          </a:p>
          <a:p>
            <a:pPr algn="r"/>
            <a:r>
              <a:rPr lang="es-ES" dirty="0"/>
              <a:t>PROFESORA DERECHO TRABAJO</a:t>
            </a:r>
          </a:p>
          <a:p>
            <a:pPr algn="r"/>
            <a:r>
              <a:rPr lang="es-ES" dirty="0"/>
              <a:t>UNIVERSIDAD CARLOS III DE MADRID</a:t>
            </a:r>
          </a:p>
          <a:p>
            <a:pPr algn="r"/>
            <a:r>
              <a:rPr lang="es-ES" dirty="0">
                <a:hlinkClick r:id="rId2"/>
              </a:rPr>
              <a:t>Patricia.nieto@uc3m.es</a:t>
            </a:r>
            <a:endParaRPr lang="es-ES" dirty="0"/>
          </a:p>
          <a:p>
            <a:pPr algn="r"/>
            <a:endParaRPr lang="es-ES" dirty="0"/>
          </a:p>
          <a:p>
            <a:pPr algn="r"/>
            <a:endParaRPr lang="es-ES" dirty="0"/>
          </a:p>
        </p:txBody>
      </p:sp>
    </p:spTree>
    <p:extLst>
      <p:ext uri="{BB962C8B-B14F-4D97-AF65-F5344CB8AC3E}">
        <p14:creationId xmlns:p14="http://schemas.microsoft.com/office/powerpoint/2010/main" val="4020636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EC171F-383B-4743-A28C-102CB1AD22AF}"/>
              </a:ext>
            </a:extLst>
          </p:cNvPr>
          <p:cNvSpPr>
            <a:spLocks noGrp="1"/>
          </p:cNvSpPr>
          <p:nvPr>
            <p:ph type="title"/>
          </p:nvPr>
        </p:nvSpPr>
        <p:spPr/>
        <p:txBody>
          <a:bodyPr/>
          <a:lstStyle/>
          <a:p>
            <a:r>
              <a:rPr lang="es-ES" dirty="0"/>
              <a:t>Breve presentación </a:t>
            </a:r>
          </a:p>
        </p:txBody>
      </p:sp>
      <p:sp>
        <p:nvSpPr>
          <p:cNvPr id="4" name="Rectangle 1">
            <a:extLst>
              <a:ext uri="{FF2B5EF4-FFF2-40B4-BE49-F238E27FC236}">
                <a16:creationId xmlns:a16="http://schemas.microsoft.com/office/drawing/2014/main" id="{5DE8193F-40DA-4630-B4B0-A8F4C23D130C}"/>
              </a:ext>
            </a:extLst>
          </p:cNvPr>
          <p:cNvSpPr>
            <a:spLocks noGrp="1" noChangeArrowheads="1"/>
          </p:cNvSpPr>
          <p:nvPr>
            <p:ph idx="1"/>
          </p:nvPr>
        </p:nvSpPr>
        <p:spPr bwMode="auto">
          <a:xfrm>
            <a:off x="334596" y="2060094"/>
            <a:ext cx="11372829"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838200" algn="l"/>
                <a:tab pos="5394325" algn="r"/>
              </a:tabLst>
              <a:defRPr>
                <a:solidFill>
                  <a:schemeClr val="tx1"/>
                </a:solidFill>
                <a:latin typeface="Arial" panose="020B0604020202020204" pitchFamily="34" charset="0"/>
              </a:defRPr>
            </a:lvl1pPr>
            <a:lvl2pPr eaLnBrk="0" fontAlgn="base" hangingPunct="0">
              <a:spcBef>
                <a:spcPct val="0"/>
              </a:spcBef>
              <a:spcAft>
                <a:spcPct val="0"/>
              </a:spcAft>
              <a:tabLst>
                <a:tab pos="838200" algn="l"/>
                <a:tab pos="5394325" algn="r"/>
              </a:tabLst>
              <a:defRPr>
                <a:solidFill>
                  <a:schemeClr val="tx1"/>
                </a:solidFill>
                <a:latin typeface="Arial" panose="020B0604020202020204" pitchFamily="34" charset="0"/>
              </a:defRPr>
            </a:lvl2pPr>
            <a:lvl3pPr eaLnBrk="0" fontAlgn="base" hangingPunct="0">
              <a:spcBef>
                <a:spcPct val="0"/>
              </a:spcBef>
              <a:spcAft>
                <a:spcPct val="0"/>
              </a:spcAft>
              <a:tabLst>
                <a:tab pos="838200" algn="l"/>
                <a:tab pos="5394325" algn="r"/>
              </a:tabLst>
              <a:defRPr>
                <a:solidFill>
                  <a:schemeClr val="tx1"/>
                </a:solidFill>
                <a:latin typeface="Arial" panose="020B0604020202020204" pitchFamily="34" charset="0"/>
              </a:defRPr>
            </a:lvl3pPr>
            <a:lvl4pPr eaLnBrk="0" fontAlgn="base" hangingPunct="0">
              <a:spcBef>
                <a:spcPct val="0"/>
              </a:spcBef>
              <a:spcAft>
                <a:spcPct val="0"/>
              </a:spcAft>
              <a:tabLst>
                <a:tab pos="838200" algn="l"/>
                <a:tab pos="5394325" algn="r"/>
              </a:tabLst>
              <a:defRPr>
                <a:solidFill>
                  <a:schemeClr val="tx1"/>
                </a:solidFill>
                <a:latin typeface="Arial" panose="020B0604020202020204" pitchFamily="34" charset="0"/>
              </a:defRPr>
            </a:lvl4pPr>
            <a:lvl5pPr eaLnBrk="0" fontAlgn="base" hangingPunct="0">
              <a:spcBef>
                <a:spcPct val="0"/>
              </a:spcBef>
              <a:spcAft>
                <a:spcPct val="0"/>
              </a:spcAft>
              <a:tabLst>
                <a:tab pos="838200" algn="l"/>
                <a:tab pos="5394325" algn="r"/>
              </a:tabLst>
              <a:defRPr>
                <a:solidFill>
                  <a:schemeClr val="tx1"/>
                </a:solidFill>
                <a:latin typeface="Arial" panose="020B0604020202020204" pitchFamily="34" charset="0"/>
              </a:defRPr>
            </a:lvl5pPr>
            <a:lvl6pPr eaLnBrk="0" fontAlgn="base" hangingPunct="0">
              <a:spcBef>
                <a:spcPct val="0"/>
              </a:spcBef>
              <a:spcAft>
                <a:spcPct val="0"/>
              </a:spcAft>
              <a:tabLst>
                <a:tab pos="838200" algn="l"/>
                <a:tab pos="5394325" algn="r"/>
              </a:tabLst>
              <a:defRPr>
                <a:solidFill>
                  <a:schemeClr val="tx1"/>
                </a:solidFill>
                <a:latin typeface="Arial" panose="020B0604020202020204" pitchFamily="34" charset="0"/>
              </a:defRPr>
            </a:lvl6pPr>
            <a:lvl7pPr eaLnBrk="0" fontAlgn="base" hangingPunct="0">
              <a:spcBef>
                <a:spcPct val="0"/>
              </a:spcBef>
              <a:spcAft>
                <a:spcPct val="0"/>
              </a:spcAft>
              <a:tabLst>
                <a:tab pos="838200" algn="l"/>
                <a:tab pos="5394325" algn="r"/>
              </a:tabLst>
              <a:defRPr>
                <a:solidFill>
                  <a:schemeClr val="tx1"/>
                </a:solidFill>
                <a:latin typeface="Arial" panose="020B0604020202020204" pitchFamily="34" charset="0"/>
              </a:defRPr>
            </a:lvl7pPr>
            <a:lvl8pPr eaLnBrk="0" fontAlgn="base" hangingPunct="0">
              <a:spcBef>
                <a:spcPct val="0"/>
              </a:spcBef>
              <a:spcAft>
                <a:spcPct val="0"/>
              </a:spcAft>
              <a:tabLst>
                <a:tab pos="838200" algn="l"/>
                <a:tab pos="5394325" algn="r"/>
              </a:tabLst>
              <a:defRPr>
                <a:solidFill>
                  <a:schemeClr val="tx1"/>
                </a:solidFill>
                <a:latin typeface="Arial" panose="020B0604020202020204" pitchFamily="34" charset="0"/>
              </a:defRPr>
            </a:lvl8pPr>
            <a:lvl9pPr eaLnBrk="0" fontAlgn="base" hangingPunct="0">
              <a:spcBef>
                <a:spcPct val="0"/>
              </a:spcBef>
              <a:spcAft>
                <a:spcPct val="0"/>
              </a:spcAft>
              <a:tabLst>
                <a:tab pos="838200" algn="l"/>
                <a:tab pos="5394325"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838200" algn="l"/>
                <a:tab pos="5394325" algn="r"/>
              </a:tabLst>
            </a:pPr>
            <a:r>
              <a:rPr kumimoji="0" lang="es-ES" altLang="es-ES" sz="2800" b="0" i="0" u="sng" strike="noStrike" cap="none" normalizeH="0" baseline="0" dirty="0">
                <a:ln>
                  <a:noFill/>
                </a:ln>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1.-</a:t>
            </a:r>
            <a:r>
              <a:rPr kumimoji="0" lang="es-ES" altLang="es-ES" sz="2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hlinkClick r:id="rId2"/>
              </a:rPr>
              <a:t>	U</a:t>
            </a:r>
            <a:r>
              <a:rPr kumimoji="0" lang="es-ES" altLang="es-ES" sz="2800" b="0" i="0" u="sng" strike="noStrike" cap="none" normalizeH="0" baseline="0" dirty="0">
                <a:ln>
                  <a:noFill/>
                </a:ln>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n modelo de representación pluralista en la empresa</a:t>
            </a:r>
            <a:endParaRPr kumimoji="0" lang="es-ES" altLang="es-ES" sz="28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tab pos="838200" algn="l"/>
                <a:tab pos="5394325" algn="r"/>
              </a:tabLst>
            </a:pPr>
            <a:r>
              <a:rPr kumimoji="0" lang="es-ES" altLang="es-ES" sz="2800" b="0" i="0" u="sng" strike="noStrike" cap="none" normalizeH="0" baseline="0" dirty="0">
                <a:ln>
                  <a:noFill/>
                </a:ln>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3"/>
              </a:rPr>
              <a:t>2.-</a:t>
            </a:r>
            <a:r>
              <a:rPr kumimoji="0" lang="es-ES" altLang="es-ES" sz="2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hlinkClick r:id="rId3"/>
              </a:rPr>
              <a:t>	</a:t>
            </a:r>
            <a:r>
              <a:rPr kumimoji="0" lang="es-ES" altLang="es-ES" sz="2800" b="0" i="0" u="sng" strike="noStrike" cap="none" normalizeH="0" baseline="0" dirty="0">
                <a:ln>
                  <a:noFill/>
                </a:ln>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3"/>
              </a:rPr>
              <a:t>La representación ejercida por las instancias descentralizadas del sindicato en el ámbito empresarial</a:t>
            </a:r>
            <a:endParaRPr kumimoji="0" lang="es-ES" altLang="es-ES" sz="28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tab pos="838200" algn="l"/>
                <a:tab pos="5394325" algn="r"/>
              </a:tabLst>
            </a:pPr>
            <a:r>
              <a:rPr kumimoji="0" lang="es-ES" altLang="es-ES" sz="2800" b="0" i="0" u="sng" strike="noStrike" cap="none" normalizeH="0" baseline="0" dirty="0">
                <a:ln>
                  <a:noFill/>
                </a:ln>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4"/>
              </a:rPr>
              <a:t>2.1.-</a:t>
            </a:r>
            <a:r>
              <a:rPr kumimoji="0" lang="es-ES" altLang="es-ES" sz="2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hlinkClick r:id="rId4"/>
              </a:rPr>
              <a:t>	</a:t>
            </a:r>
            <a:r>
              <a:rPr kumimoji="0" lang="es-ES" altLang="es-ES" sz="2800" b="0" i="0" u="sng" strike="noStrike" cap="none" normalizeH="0" baseline="0" dirty="0">
                <a:ln>
                  <a:noFill/>
                </a:ln>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4"/>
              </a:rPr>
              <a:t>El elemento constitutivo: la decisión libremente adoptada por trabajadores vinculados por una común afiliación</a:t>
            </a:r>
            <a:endParaRPr kumimoji="0" lang="es-ES" altLang="es-ES" sz="28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tab pos="838200" algn="l"/>
                <a:tab pos="5394325" algn="r"/>
              </a:tabLst>
            </a:pPr>
            <a:r>
              <a:rPr kumimoji="0" lang="es-ES" altLang="es-ES" sz="2800" b="0" i="0" u="sng" strike="noStrike" cap="none" normalizeH="0" baseline="0" dirty="0">
                <a:ln>
                  <a:noFill/>
                </a:ln>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5"/>
              </a:rPr>
              <a:t>2.2.-</a:t>
            </a:r>
            <a:r>
              <a:rPr kumimoji="0" lang="es-ES" altLang="es-ES" sz="2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hlinkClick r:id="rId5"/>
              </a:rPr>
              <a:t>	</a:t>
            </a:r>
            <a:r>
              <a:rPr kumimoji="0" lang="es-ES" altLang="es-ES" sz="2800" b="0" i="0" u="sng" strike="noStrike" cap="none" normalizeH="0" baseline="0" dirty="0">
                <a:ln>
                  <a:noFill/>
                </a:ln>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5"/>
              </a:rPr>
              <a:t>El establecimiento de criterios selectivos para la asunción de esta función. Una decisión legal</a:t>
            </a:r>
            <a:endParaRPr kumimoji="0" lang="es-ES" altLang="es-ES" sz="2800" b="0" i="0" u="sng" strike="noStrike" cap="none" normalizeH="0" baseline="0" dirty="0">
              <a:ln>
                <a:noFill/>
              </a:ln>
              <a:solidFill>
                <a:srgbClr val="0000FF"/>
              </a:solidFill>
              <a:effectLst/>
              <a:ea typeface="Calibri" panose="020F0502020204030204" pitchFamily="34" charset="0"/>
              <a:cs typeface="Times New Roman" panose="02020603050405020304" pitchFamily="18" charset="0"/>
              <a:hlinkClick r:id="rId6"/>
            </a:endParaRPr>
          </a:p>
          <a:p>
            <a:pPr marL="0" marR="0" lvl="0" indent="0" algn="just" defTabSz="914400" rtl="0" eaLnBrk="0" fontAlgn="base" latinLnBrk="0" hangingPunct="0">
              <a:lnSpc>
                <a:spcPct val="100000"/>
              </a:lnSpc>
              <a:spcBef>
                <a:spcPct val="0"/>
              </a:spcBef>
              <a:spcAft>
                <a:spcPct val="0"/>
              </a:spcAft>
              <a:buClrTx/>
              <a:buSzTx/>
              <a:buFontTx/>
              <a:buNone/>
              <a:tabLst>
                <a:tab pos="838200" algn="l"/>
                <a:tab pos="5394325" algn="r"/>
              </a:tabLst>
            </a:pPr>
            <a:r>
              <a:rPr kumimoji="0" lang="es-ES" altLang="es-ES" sz="2800" b="0" i="0" u="sng" strike="noStrike" cap="none" normalizeH="0" baseline="0" dirty="0">
                <a:ln>
                  <a:noFill/>
                </a:ln>
                <a:solidFill>
                  <a:srgbClr val="0000FF"/>
                </a:solidFill>
                <a:effectLst/>
                <a:latin typeface="Arial" panose="020B0604020202020204" pitchFamily="34" charset="0"/>
                <a:ea typeface="Calibri" panose="020F0502020204030204" pitchFamily="34" charset="0"/>
                <a:cs typeface="Times New Roman" panose="02020603050405020304" pitchFamily="18" charset="0"/>
                <a:hlinkClick r:id="rId6"/>
              </a:rPr>
              <a:t>3.-</a:t>
            </a:r>
            <a:r>
              <a:rPr kumimoji="0" lang="es-ES" altLang="es-ES" sz="2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hlinkClick r:id="rId6"/>
              </a:rPr>
              <a:t>	</a:t>
            </a:r>
            <a:r>
              <a:rPr kumimoji="0" lang="es-ES" altLang="es-ES" sz="2800" b="0" i="0" u="sng" strike="noStrike" cap="none" normalizeH="0" baseline="0" dirty="0">
                <a:ln>
                  <a:noFill/>
                </a:ln>
                <a:solidFill>
                  <a:srgbClr val="0000FF"/>
                </a:solidFill>
                <a:effectLst/>
                <a:latin typeface="Arial" panose="020B0604020202020204" pitchFamily="34" charset="0"/>
                <a:ea typeface="Calibri" panose="020F0502020204030204" pitchFamily="34" charset="0"/>
                <a:cs typeface="Times New Roman" panose="02020603050405020304" pitchFamily="18" charset="0"/>
                <a:hlinkClick r:id="rId6"/>
              </a:rPr>
              <a:t>La prioridad de la interlocución sindical: una opción de política legislativa</a:t>
            </a:r>
            <a:r>
              <a:rPr kumimoji="0" lang="es-ES" altLang="es-ES" sz="2800" b="0" i="0" u="none" strike="noStrike" cap="none" normalizeH="0" baseline="0" dirty="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3416606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652E9E-2395-4FF9-B793-8AC23CE14943}"/>
              </a:ext>
            </a:extLst>
          </p:cNvPr>
          <p:cNvSpPr>
            <a:spLocks noGrp="1"/>
          </p:cNvSpPr>
          <p:nvPr>
            <p:ph type="title"/>
          </p:nvPr>
        </p:nvSpPr>
        <p:spPr>
          <a:xfrm>
            <a:off x="545284" y="484632"/>
            <a:ext cx="10582964" cy="1609344"/>
          </a:xfrm>
        </p:spPr>
        <p:txBody>
          <a:bodyPr/>
          <a:lstStyle/>
          <a:p>
            <a:pPr algn="ctr"/>
            <a:r>
              <a:rPr lang="es-ES" dirty="0"/>
              <a:t>Múltiples instancias no necesariamente coordinadas</a:t>
            </a:r>
          </a:p>
        </p:txBody>
      </p:sp>
      <p:sp>
        <p:nvSpPr>
          <p:cNvPr id="3" name="Marcador de contenido 2">
            <a:extLst>
              <a:ext uri="{FF2B5EF4-FFF2-40B4-BE49-F238E27FC236}">
                <a16:creationId xmlns:a16="http://schemas.microsoft.com/office/drawing/2014/main" id="{72B25E4F-E7BE-41A5-A88D-B03D9FE1804F}"/>
              </a:ext>
            </a:extLst>
          </p:cNvPr>
          <p:cNvSpPr>
            <a:spLocks noGrp="1"/>
          </p:cNvSpPr>
          <p:nvPr>
            <p:ph idx="1"/>
          </p:nvPr>
        </p:nvSpPr>
        <p:spPr/>
        <p:txBody>
          <a:bodyPr>
            <a:normAutofit fontScale="92500" lnSpcReduction="10000"/>
          </a:bodyPr>
          <a:lstStyle/>
          <a:p>
            <a:r>
              <a:rPr lang="es-ES" sz="3200" dirty="0"/>
              <a:t> MODELO DUAL DE REPRESENTACIÓN</a:t>
            </a:r>
          </a:p>
          <a:p>
            <a:r>
              <a:rPr lang="es-ES" sz="3200" dirty="0"/>
              <a:t> TODAS CON HABILITACIÓN LEGAL</a:t>
            </a:r>
          </a:p>
          <a:p>
            <a:pPr lvl="1"/>
            <a:r>
              <a:rPr lang="es-ES" sz="3000" dirty="0"/>
              <a:t>UNITARIA O ELECTIVA</a:t>
            </a:r>
          </a:p>
          <a:p>
            <a:pPr lvl="2"/>
            <a:r>
              <a:rPr lang="es-ES" sz="2800" dirty="0"/>
              <a:t>COMITÉS DE EMPRESA Y DELEGADOS DE PERSONAL</a:t>
            </a:r>
          </a:p>
          <a:p>
            <a:pPr lvl="2"/>
            <a:r>
              <a:rPr lang="es-ES" sz="2800" dirty="0"/>
              <a:t>COMITÉ INTERCENTROS PARA ASUMIR LA INTERLOCUCIÓN EN EMPRESAS PLURICELULARES (ART. 63 ET)</a:t>
            </a:r>
          </a:p>
          <a:p>
            <a:pPr lvl="3"/>
            <a:r>
              <a:rPr lang="es-ES" sz="2800" dirty="0"/>
              <a:t>PREVISIÓN CONVENCIONAL EXPRESA</a:t>
            </a:r>
          </a:p>
          <a:p>
            <a:pPr lvl="3"/>
            <a:r>
              <a:rPr lang="es-ES" sz="2800" dirty="0"/>
              <a:t>DE SU AUSENCIA DERIVAN MUCHOS PROBLEMAS EN LA PRÁCTICA DE REESTRUCTURACIONES EMPRESARIALES</a:t>
            </a:r>
          </a:p>
        </p:txBody>
      </p:sp>
    </p:spTree>
    <p:extLst>
      <p:ext uri="{BB962C8B-B14F-4D97-AF65-F5344CB8AC3E}">
        <p14:creationId xmlns:p14="http://schemas.microsoft.com/office/powerpoint/2010/main" val="1475646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652E9E-2395-4FF9-B793-8AC23CE14943}"/>
              </a:ext>
            </a:extLst>
          </p:cNvPr>
          <p:cNvSpPr>
            <a:spLocks noGrp="1"/>
          </p:cNvSpPr>
          <p:nvPr>
            <p:ph type="title"/>
          </p:nvPr>
        </p:nvSpPr>
        <p:spPr>
          <a:xfrm>
            <a:off x="545284" y="484632"/>
            <a:ext cx="10582964" cy="1609344"/>
          </a:xfrm>
        </p:spPr>
        <p:txBody>
          <a:bodyPr/>
          <a:lstStyle/>
          <a:p>
            <a:pPr algn="ctr"/>
            <a:r>
              <a:rPr lang="es-ES" dirty="0"/>
              <a:t>Múltiples instancias no necesariamente coordinadas</a:t>
            </a:r>
          </a:p>
        </p:txBody>
      </p:sp>
      <p:sp>
        <p:nvSpPr>
          <p:cNvPr id="3" name="Marcador de contenido 2">
            <a:extLst>
              <a:ext uri="{FF2B5EF4-FFF2-40B4-BE49-F238E27FC236}">
                <a16:creationId xmlns:a16="http://schemas.microsoft.com/office/drawing/2014/main" id="{72B25E4F-E7BE-41A5-A88D-B03D9FE1804F}"/>
              </a:ext>
            </a:extLst>
          </p:cNvPr>
          <p:cNvSpPr>
            <a:spLocks noGrp="1"/>
          </p:cNvSpPr>
          <p:nvPr>
            <p:ph idx="1"/>
          </p:nvPr>
        </p:nvSpPr>
        <p:spPr>
          <a:xfrm>
            <a:off x="343949" y="2121407"/>
            <a:ext cx="10784299" cy="4816287"/>
          </a:xfrm>
        </p:spPr>
        <p:txBody>
          <a:bodyPr>
            <a:normAutofit fontScale="77500" lnSpcReduction="20000"/>
          </a:bodyPr>
          <a:lstStyle/>
          <a:p>
            <a:r>
              <a:rPr lang="es-ES" sz="3200" dirty="0"/>
              <a:t> REPRESENTACIÓN SINDICAL (LOLS AÑO 1985)</a:t>
            </a:r>
          </a:p>
          <a:p>
            <a:r>
              <a:rPr lang="es-ES" sz="3200" dirty="0"/>
              <a:t> LIBERTAD PARA CREAR SECCIÓN SINDICAL</a:t>
            </a:r>
          </a:p>
          <a:p>
            <a:r>
              <a:rPr lang="es-ES" sz="3200" dirty="0"/>
              <a:t>ART. 8 LOLS (RESPETO ESTATUTOS SINDICALES)</a:t>
            </a:r>
          </a:p>
          <a:p>
            <a:r>
              <a:rPr lang="es-ES" sz="3200" dirty="0"/>
              <a:t>PERO </a:t>
            </a:r>
            <a:r>
              <a:rPr lang="es-ES" sz="3200" cap="all" dirty="0"/>
              <a:t>funciones con proyección general, o de afectación a la totalidad de la plantilla, siendo la presencia en los órganos unitarios el presupuesto para que la representación exceda el ámbito de los afiliados hasta alcanzar a la totalidad de la plantilla. O, dicho de otro modo, en la medida que las funciones con proyección a la totalidad de la plantilla se reconocen exclusivamente a secciones con presencia probada en la empresa, el legislador exige que las mismas obtengan el crédito de quienes van a ser los destinatarios últimos de esta actuación representada</a:t>
            </a:r>
            <a:endParaRPr lang="es-ES" sz="2800" cap="all" dirty="0"/>
          </a:p>
        </p:txBody>
      </p:sp>
    </p:spTree>
    <p:extLst>
      <p:ext uri="{BB962C8B-B14F-4D97-AF65-F5344CB8AC3E}">
        <p14:creationId xmlns:p14="http://schemas.microsoft.com/office/powerpoint/2010/main" val="4220091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99028F-B41C-4F2F-9828-BB711F52CA74}"/>
              </a:ext>
            </a:extLst>
          </p:cNvPr>
          <p:cNvSpPr>
            <a:spLocks noGrp="1"/>
          </p:cNvSpPr>
          <p:nvPr>
            <p:ph type="title"/>
          </p:nvPr>
        </p:nvSpPr>
        <p:spPr/>
        <p:txBody>
          <a:bodyPr/>
          <a:lstStyle/>
          <a:p>
            <a:r>
              <a:rPr lang="es-ES" dirty="0"/>
              <a:t>PRIORIDAD SECCIÓN SINDICAL</a:t>
            </a:r>
          </a:p>
        </p:txBody>
      </p:sp>
      <p:sp>
        <p:nvSpPr>
          <p:cNvPr id="3" name="Marcador de contenido 2">
            <a:extLst>
              <a:ext uri="{FF2B5EF4-FFF2-40B4-BE49-F238E27FC236}">
                <a16:creationId xmlns:a16="http://schemas.microsoft.com/office/drawing/2014/main" id="{08F421FF-CB0D-42C7-BBC9-0D31444C5F1B}"/>
              </a:ext>
            </a:extLst>
          </p:cNvPr>
          <p:cNvSpPr>
            <a:spLocks noGrp="1"/>
          </p:cNvSpPr>
          <p:nvPr>
            <p:ph idx="1"/>
          </p:nvPr>
        </p:nvSpPr>
        <p:spPr/>
        <p:txBody>
          <a:bodyPr>
            <a:normAutofit fontScale="92500" lnSpcReduction="10000"/>
          </a:bodyPr>
          <a:lstStyle/>
          <a:p>
            <a:r>
              <a:rPr lang="es-ES" dirty="0"/>
              <a:t>REAL DECRETO LEY 7/2011</a:t>
            </a:r>
          </a:p>
          <a:p>
            <a:pPr algn="just"/>
            <a:r>
              <a:rPr lang="es-ES" sz="2800" dirty="0"/>
              <a:t>Aunque el art. 87.1 ET declara que en los convenios de empresa o ámbito inferior están legitimadas para negociar las “secciones sindicales si las hubiere”, también establece que en los convenios que afecten a la totalidad de los trabajadores será necesario que tales representaciones sindicales, en su conjunto, sumen la mayoría de los miembros del comité.</a:t>
            </a:r>
          </a:p>
          <a:p>
            <a:pPr algn="just"/>
            <a:r>
              <a:rPr lang="es-ES" sz="2800" dirty="0"/>
              <a:t>Representatividad probada que también será exigida en los procesos de reorganización productiva (</a:t>
            </a:r>
            <a:r>
              <a:rPr lang="es-ES" sz="2800" dirty="0" err="1"/>
              <a:t>arts</a:t>
            </a:r>
            <a:r>
              <a:rPr lang="es-ES" sz="2800" dirty="0"/>
              <a:t> 40, 41, 47, 51, 82.3 ET) si quien asume la interlocución en nombre e interés de los trabajadores es la representación sindical.</a:t>
            </a:r>
          </a:p>
          <a:p>
            <a:endParaRPr lang="es-ES" dirty="0"/>
          </a:p>
        </p:txBody>
      </p:sp>
    </p:spTree>
    <p:extLst>
      <p:ext uri="{BB962C8B-B14F-4D97-AF65-F5344CB8AC3E}">
        <p14:creationId xmlns:p14="http://schemas.microsoft.com/office/powerpoint/2010/main" val="1647741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99028F-B41C-4F2F-9828-BB711F52CA74}"/>
              </a:ext>
            </a:extLst>
          </p:cNvPr>
          <p:cNvSpPr>
            <a:spLocks noGrp="1"/>
          </p:cNvSpPr>
          <p:nvPr>
            <p:ph type="title"/>
          </p:nvPr>
        </p:nvSpPr>
        <p:spPr/>
        <p:txBody>
          <a:bodyPr/>
          <a:lstStyle/>
          <a:p>
            <a:r>
              <a:rPr lang="es-ES" dirty="0"/>
              <a:t>PRIORIDAD SECCIÓN SINDICAL</a:t>
            </a:r>
          </a:p>
        </p:txBody>
      </p:sp>
      <p:sp>
        <p:nvSpPr>
          <p:cNvPr id="3" name="Marcador de contenido 2">
            <a:extLst>
              <a:ext uri="{FF2B5EF4-FFF2-40B4-BE49-F238E27FC236}">
                <a16:creationId xmlns:a16="http://schemas.microsoft.com/office/drawing/2014/main" id="{08F421FF-CB0D-42C7-BBC9-0D31444C5F1B}"/>
              </a:ext>
            </a:extLst>
          </p:cNvPr>
          <p:cNvSpPr>
            <a:spLocks noGrp="1"/>
          </p:cNvSpPr>
          <p:nvPr>
            <p:ph idx="1"/>
          </p:nvPr>
        </p:nvSpPr>
        <p:spPr>
          <a:xfrm>
            <a:off x="759455" y="1785848"/>
            <a:ext cx="10058400" cy="4050792"/>
          </a:xfrm>
        </p:spPr>
        <p:txBody>
          <a:bodyPr>
            <a:normAutofit/>
          </a:bodyPr>
          <a:lstStyle/>
          <a:p>
            <a:pPr algn="just"/>
            <a:r>
              <a:rPr lang="es-ES" dirty="0"/>
              <a:t>Si la función de los sindicatos no consiste en representar exclusivamente a sus miembros, sino que, por su propia configuración constitucional, son representantes institucionales de los trabajadores como categoría, cobra pleno sentido que esta función pueda ser asumida en relación a los trabajadores no afiliados presentes en un ámbito tan reducido como es el empresarial.</a:t>
            </a:r>
          </a:p>
          <a:p>
            <a:pPr algn="just"/>
            <a:r>
              <a:rPr lang="es-ES" dirty="0"/>
              <a:t>REPRESENTACIÓN DE INTERESES, NO DE VOLUNTADES</a:t>
            </a:r>
          </a:p>
          <a:p>
            <a:pPr algn="just"/>
            <a:r>
              <a:rPr lang="es-ES" dirty="0"/>
              <a:t>MÁXIMA TUTELA CONSTITUCIONAL (ART. 7 CE COMO ART. 28.1CE) FRENTE A LA DÉBIL CONEXIÓN DE LA REPRESENTACIÓN ELECTIVA EN EL ART. 129.2 CE QUE REFIERE QUE LOS PODERES PÚBLICOS PROMOVERÁN LAS DIVERSAS FORMAS DE PARTICIPACIÓN EN LA EMPRESA</a:t>
            </a:r>
          </a:p>
        </p:txBody>
      </p:sp>
    </p:spTree>
    <p:extLst>
      <p:ext uri="{BB962C8B-B14F-4D97-AF65-F5344CB8AC3E}">
        <p14:creationId xmlns:p14="http://schemas.microsoft.com/office/powerpoint/2010/main" val="3713422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A47B3F-73DE-4E13-B9FD-C69B14CFF2D5}"/>
              </a:ext>
            </a:extLst>
          </p:cNvPr>
          <p:cNvSpPr>
            <a:spLocks noGrp="1"/>
          </p:cNvSpPr>
          <p:nvPr>
            <p:ph type="title"/>
          </p:nvPr>
        </p:nvSpPr>
        <p:spPr/>
        <p:txBody>
          <a:bodyPr/>
          <a:lstStyle/>
          <a:p>
            <a:r>
              <a:rPr lang="es-ES" dirty="0"/>
              <a:t>Delegados sindicales art. 10 </a:t>
            </a:r>
            <a:r>
              <a:rPr lang="es-ES" dirty="0" err="1"/>
              <a:t>lols</a:t>
            </a:r>
            <a:endParaRPr lang="es-ES" dirty="0"/>
          </a:p>
        </p:txBody>
      </p:sp>
      <p:sp>
        <p:nvSpPr>
          <p:cNvPr id="3" name="Marcador de contenido 2">
            <a:extLst>
              <a:ext uri="{FF2B5EF4-FFF2-40B4-BE49-F238E27FC236}">
                <a16:creationId xmlns:a16="http://schemas.microsoft.com/office/drawing/2014/main" id="{0BED41CA-4226-44A3-876A-3B10304F2B34}"/>
              </a:ext>
            </a:extLst>
          </p:cNvPr>
          <p:cNvSpPr>
            <a:spLocks noGrp="1"/>
          </p:cNvSpPr>
          <p:nvPr>
            <p:ph idx="1"/>
          </p:nvPr>
        </p:nvSpPr>
        <p:spPr/>
        <p:txBody>
          <a:bodyPr/>
          <a:lstStyle/>
          <a:p>
            <a:pPr algn="just"/>
            <a:r>
              <a:rPr lang="es-ES" dirty="0"/>
              <a:t>En la relación a la designación de un delegado sindical, la opción legal por un sistema basado en la designación por y entre los trabajadores afiliados en detrimento de la elección directa del sindicato-</a:t>
            </a:r>
          </a:p>
          <a:p>
            <a:pPr algn="just"/>
            <a:r>
              <a:rPr lang="es-ES" dirty="0"/>
              <a:t>Esta alternativa sería posible conforme a lo dispuesto en el art. 3.a) CC núm. 135 de la OIT de  23 de junio de 1971, relativo a la protección y facilidades que deben otorgarse a los representantes de los trabajadores en la empresa (Ratificado por Instrumento de 8 de noviembre de 1972, BOE 4.7.1974) y en el que, como es sabido, se admite que los representantes sindicales sean “nombrados o elegidos por los sindicatos o afiliados a ellos”, siendo esta la tesis mantenida por (Collado García, L. 2011, 46).</a:t>
            </a:r>
          </a:p>
          <a:p>
            <a:pPr algn="just"/>
            <a:r>
              <a:rPr lang="es-ES" dirty="0"/>
              <a:t>Esta decisión supone dotar de un amplio margen de autonomía a las secciones que valorarán por criterios de oportunidad la decisión de designar a alguno de sus integrantes como tal</a:t>
            </a:r>
          </a:p>
        </p:txBody>
      </p:sp>
    </p:spTree>
    <p:extLst>
      <p:ext uri="{BB962C8B-B14F-4D97-AF65-F5344CB8AC3E}">
        <p14:creationId xmlns:p14="http://schemas.microsoft.com/office/powerpoint/2010/main" val="297932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F7C37F-2755-4ED7-9BE0-7FE5B432D2CB}"/>
              </a:ext>
            </a:extLst>
          </p:cNvPr>
          <p:cNvSpPr>
            <a:spLocks noGrp="1"/>
          </p:cNvSpPr>
          <p:nvPr>
            <p:ph type="title"/>
          </p:nvPr>
        </p:nvSpPr>
        <p:spPr/>
        <p:txBody>
          <a:bodyPr/>
          <a:lstStyle/>
          <a:p>
            <a:r>
              <a:rPr lang="es-ES" dirty="0"/>
              <a:t>Ámbito designación secciones y delegados: ¿Empresa o centro?</a:t>
            </a:r>
          </a:p>
        </p:txBody>
      </p:sp>
      <p:sp>
        <p:nvSpPr>
          <p:cNvPr id="3" name="Marcador de contenido 2">
            <a:extLst>
              <a:ext uri="{FF2B5EF4-FFF2-40B4-BE49-F238E27FC236}">
                <a16:creationId xmlns:a16="http://schemas.microsoft.com/office/drawing/2014/main" id="{ABFC5BEA-C320-4E09-B976-264712490725}"/>
              </a:ext>
            </a:extLst>
          </p:cNvPr>
          <p:cNvSpPr>
            <a:spLocks noGrp="1"/>
          </p:cNvSpPr>
          <p:nvPr>
            <p:ph idx="1"/>
          </p:nvPr>
        </p:nvSpPr>
        <p:spPr/>
        <p:txBody>
          <a:bodyPr>
            <a:normAutofit fontScale="92500" lnSpcReduction="20000"/>
          </a:bodyPr>
          <a:lstStyle/>
          <a:p>
            <a:pPr algn="just"/>
            <a:r>
              <a:rPr lang="es-ES" dirty="0"/>
              <a:t>Las secciones constituidas a nivel de empresa actúan, en realidad, como una estructura representativa con funciones de coordinación en el tratamiento de las cuestiones de ámbito superior al del centro de trabajo (de forma similar al comité intercentros) pero que, salvo lo que pueda establecer el convenio de aplicación, carecerán de derechos propios sobre la empresa. Es más incluso se ha admitido en base a la libertad de </a:t>
            </a:r>
            <a:r>
              <a:rPr lang="es-ES" dirty="0" err="1"/>
              <a:t>auto-organización</a:t>
            </a:r>
            <a:r>
              <a:rPr lang="es-ES" dirty="0"/>
              <a:t> del sindicato, que una sección se constituya con un ámbito distinto al de la empresa o el centro, optando por un nivel intermedio como se analiza en la STC 137/1992.</a:t>
            </a:r>
          </a:p>
          <a:p>
            <a:pPr algn="just"/>
            <a:r>
              <a:rPr lang="es-ES" dirty="0"/>
              <a:t>En lo que hace a su dinámica de funcionamiento, es relativamente habitual que los estatutos disciplinen los criterios de coordinación entre esta sección y las existentes en cada centro, tanto desde un punto de vista orgánico como funcional (competencias, facilidades o prerrogativas) al tiempo que suelen establecer que la iniciativa para su constitución sea a instancia de la federación sindical y no de los afiliados, aunque generalmente se exige su conformidad. Con esta decisión, el sindicato trata de asegurar su control mediante su vinculación al órgano de dirección de la federación que corresponda según el ámbito geográfico de implantación en la empresa”.</a:t>
            </a:r>
          </a:p>
          <a:p>
            <a:r>
              <a:rPr lang="es-ES" dirty="0"/>
              <a:t>DECISIÓN SINDICATO ÁMBITO CONSTITUCIÓN (STS 18.7.2014 (</a:t>
            </a:r>
            <a:r>
              <a:rPr lang="es-ES" dirty="0" err="1"/>
              <a:t>Rº</a:t>
            </a:r>
            <a:r>
              <a:rPr lang="es-ES" dirty="0"/>
              <a:t> 91/2013)</a:t>
            </a:r>
          </a:p>
        </p:txBody>
      </p:sp>
    </p:spTree>
    <p:extLst>
      <p:ext uri="{BB962C8B-B14F-4D97-AF65-F5344CB8AC3E}">
        <p14:creationId xmlns:p14="http://schemas.microsoft.com/office/powerpoint/2010/main" val="22245572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tras en madera">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TM03090434[[fn=Madera]]</Template>
  <TotalTime>35</TotalTime>
  <Words>1249</Words>
  <Application>Microsoft Office PowerPoint</Application>
  <PresentationFormat>Panorámica</PresentationFormat>
  <Paragraphs>56</Paragraphs>
  <Slides>12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12</vt:i4>
      </vt:variant>
    </vt:vector>
  </HeadingPairs>
  <TitlesOfParts>
    <vt:vector size="19" baseType="lpstr">
      <vt:lpstr>Arial</vt:lpstr>
      <vt:lpstr>Calibri</vt:lpstr>
      <vt:lpstr>Rockwell</vt:lpstr>
      <vt:lpstr>Rockwell Condensed</vt:lpstr>
      <vt:lpstr>Times New Roman</vt:lpstr>
      <vt:lpstr>Wingdings</vt:lpstr>
      <vt:lpstr>Letras en madera</vt:lpstr>
      <vt:lpstr>Presentación de PowerPoint</vt:lpstr>
      <vt:lpstr>Representación sindical en la empresa</vt:lpstr>
      <vt:lpstr>Breve presentación </vt:lpstr>
      <vt:lpstr>Múltiples instancias no necesariamente coordinadas</vt:lpstr>
      <vt:lpstr>Múltiples instancias no necesariamente coordinadas</vt:lpstr>
      <vt:lpstr>PRIORIDAD SECCIÓN SINDICAL</vt:lpstr>
      <vt:lpstr>PRIORIDAD SECCIÓN SINDICAL</vt:lpstr>
      <vt:lpstr>Delegados sindicales art. 10 lols</vt:lpstr>
      <vt:lpstr>Ámbito designación secciones y delegados: ¿Empresa o centro?</vt:lpstr>
      <vt:lpstr>Juego ley/NC designación delegados</vt:lpstr>
      <vt:lpstr>Propuestas reforma</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NIETO ROJAS, PATRICIA</dc:creator>
  <cp:lastModifiedBy>ANGEL ELIAS</cp:lastModifiedBy>
  <cp:revision>4</cp:revision>
  <dcterms:created xsi:type="dcterms:W3CDTF">2019-04-02T11:12:35Z</dcterms:created>
  <dcterms:modified xsi:type="dcterms:W3CDTF">2019-04-12T16:57:20Z</dcterms:modified>
</cp:coreProperties>
</file>