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9" r:id="rId2"/>
    <p:sldId id="258" r:id="rId3"/>
    <p:sldId id="257" r:id="rId4"/>
    <p:sldId id="268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1522" y="-14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1C58-7476-472E-AA1D-98CF05A22007}" type="datetimeFigureOut">
              <a:rPr lang="es-ES" smtClean="0"/>
              <a:pPr/>
              <a:t>23/09/2021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26DD5-2F62-4303-804B-F13092A878D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1C58-7476-472E-AA1D-98CF05A22007}" type="datetimeFigureOut">
              <a:rPr lang="es-ES" smtClean="0"/>
              <a:pPr/>
              <a:t>23/09/2021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26DD5-2F62-4303-804B-F13092A878D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1C58-7476-472E-AA1D-98CF05A22007}" type="datetimeFigureOut">
              <a:rPr lang="es-ES" smtClean="0"/>
              <a:pPr/>
              <a:t>23/09/2021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26DD5-2F62-4303-804B-F13092A878D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1C58-7476-472E-AA1D-98CF05A22007}" type="datetimeFigureOut">
              <a:rPr lang="es-ES" smtClean="0"/>
              <a:pPr/>
              <a:t>23/09/2021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26DD5-2F62-4303-804B-F13092A878D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1C58-7476-472E-AA1D-98CF05A22007}" type="datetimeFigureOut">
              <a:rPr lang="es-ES" smtClean="0"/>
              <a:pPr/>
              <a:t>23/09/2021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26DD5-2F62-4303-804B-F13092A878D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1C58-7476-472E-AA1D-98CF05A22007}" type="datetimeFigureOut">
              <a:rPr lang="es-ES" smtClean="0"/>
              <a:pPr/>
              <a:t>23/09/2021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26DD5-2F62-4303-804B-F13092A878D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1C58-7476-472E-AA1D-98CF05A22007}" type="datetimeFigureOut">
              <a:rPr lang="es-ES" smtClean="0"/>
              <a:pPr/>
              <a:t>23/09/2021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26DD5-2F62-4303-804B-F13092A878D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1C58-7476-472E-AA1D-98CF05A22007}" type="datetimeFigureOut">
              <a:rPr lang="es-ES" smtClean="0"/>
              <a:pPr/>
              <a:t>23/09/2021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26DD5-2F62-4303-804B-F13092A878D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1C58-7476-472E-AA1D-98CF05A22007}" type="datetimeFigureOut">
              <a:rPr lang="es-ES" smtClean="0"/>
              <a:pPr/>
              <a:t>23/09/2021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26DD5-2F62-4303-804B-F13092A878D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1C58-7476-472E-AA1D-98CF05A22007}" type="datetimeFigureOut">
              <a:rPr lang="es-ES" smtClean="0"/>
              <a:pPr/>
              <a:t>23/09/2021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26DD5-2F62-4303-804B-F13092A878D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1C58-7476-472E-AA1D-98CF05A22007}" type="datetimeFigureOut">
              <a:rPr lang="es-ES" smtClean="0"/>
              <a:pPr/>
              <a:t>23/09/2021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26DD5-2F62-4303-804B-F13092A878D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981C58-7476-472E-AA1D-98CF05A22007}" type="datetimeFigureOut">
              <a:rPr lang="es-ES" smtClean="0"/>
              <a:pPr/>
              <a:t>23/09/2021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526DD5-2F62-4303-804B-F13092A878D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lum bright="30000" contrast="10000"/>
          </a:blip>
          <a:srcRect b="8434"/>
          <a:stretch>
            <a:fillRect/>
          </a:stretch>
        </p:blipFill>
        <p:spPr bwMode="auto">
          <a:xfrm rot="10800000">
            <a:off x="0" y="0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0" y="2428868"/>
            <a:ext cx="9144000" cy="24002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itka Banner" pitchFamily="2" charset="0"/>
                <a:ea typeface="+mj-ea"/>
                <a:cs typeface="Arial" pitchFamily="34" charset="0"/>
              </a:rPr>
              <a:t>ZENTZUA ETA SENTSUA</a:t>
            </a:r>
            <a:r>
              <a:rPr kumimoji="0" lang="es-E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itka Banner" pitchFamily="2" charset="0"/>
                <a:ea typeface="+mj-ea"/>
                <a:cs typeface="Arial" pitchFamily="34" charset="0"/>
              </a:rPr>
              <a:t/>
            </a:r>
            <a:br>
              <a:rPr kumimoji="0" lang="es-E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itka Banner" pitchFamily="2" charset="0"/>
                <a:ea typeface="+mj-ea"/>
                <a:cs typeface="Arial" pitchFamily="34" charset="0"/>
              </a:rPr>
            </a:b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itka Banner" pitchFamily="2" charset="0"/>
                <a:ea typeface="+mj-ea"/>
                <a:cs typeface="Arial" pitchFamily="34" charset="0"/>
              </a:rPr>
              <a:t>EXPOSICIÓN COLECTIVA /ERAKUSKETA KOLEKTIBOA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itka Banner" pitchFamily="2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lum bright="30000" contrast="10000"/>
          </a:blip>
          <a:srcRect t="72490" b="8434"/>
          <a:stretch>
            <a:fillRect/>
          </a:stretch>
        </p:blipFill>
        <p:spPr bwMode="auto">
          <a:xfrm rot="10800000">
            <a:off x="0" y="-1"/>
            <a:ext cx="9144000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-381035" y="267869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es-ES" sz="4600" dirty="0" smtClean="0">
                <a:solidFill>
                  <a:schemeClr val="bg1"/>
                </a:solidFill>
              </a:rPr>
              <a:t>ZENTZUA ETA SENTSUA </a:t>
            </a:r>
            <a:r>
              <a:rPr kumimoji="0" lang="es-E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s-E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s-E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Exposición colectiva</a:t>
            </a:r>
            <a:endParaRPr kumimoji="0" lang="es-ES" sz="2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6" name="5 Conector recto"/>
          <p:cNvCxnSpPr/>
          <p:nvPr/>
        </p:nvCxnSpPr>
        <p:spPr>
          <a:xfrm rot="10800000">
            <a:off x="3619493" y="1446596"/>
            <a:ext cx="4953035" cy="1191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"/>
          <p:cNvCxnSpPr/>
          <p:nvPr/>
        </p:nvCxnSpPr>
        <p:spPr>
          <a:xfrm rot="10800000" flipH="1" flipV="1">
            <a:off x="476221" y="6322239"/>
            <a:ext cx="8096307" cy="1069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 rot="10800000" flipV="1">
            <a:off x="571472" y="1699099"/>
            <a:ext cx="450056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Veva</a:t>
            </a: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Linaza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sz="20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Título </a:t>
            </a:r>
            <a:endParaRPr kumimoji="0" lang="es-E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ERMUA</a:t>
            </a:r>
            <a:endParaRPr kumimoji="0" lang="es-E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Medidas</a:t>
            </a:r>
            <a:endParaRPr kumimoji="0" lang="es-E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195x110 cm</a:t>
            </a:r>
            <a:endParaRPr kumimoji="0" lang="es-E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Disciplina</a:t>
            </a:r>
            <a:endParaRPr kumimoji="0" lang="es-E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Pintura </a:t>
            </a:r>
            <a:endParaRPr kumimoji="0" lang="es-E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Tecnica</a:t>
            </a:r>
            <a:endParaRPr kumimoji="0" lang="es-E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Oleo sobre papel</a:t>
            </a:r>
            <a:endParaRPr kumimoji="0" lang="es-E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Año </a:t>
            </a:r>
            <a:endParaRPr kumimoji="0" lang="es-E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2017-2019</a:t>
            </a:r>
            <a:endParaRPr kumimoji="0" lang="es-E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642910" y="5214950"/>
            <a:ext cx="771530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Explicación</a:t>
            </a: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s-E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Dedico parte de mi investigación pictórica al paisaje. Me interesa desplegar en él una mirada horizontal, es decir, un acercamiento al paisaje desde el propio recorrido a pie, subrayando el peso de nuestro cuerpo sobre él. La mirada rompe así con la perspectiva euclidiana, dando paso a la visión topográfica: mirar desde arriba pero arrastrando los pies.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12 Imagen"/>
          <p:cNvPicPr/>
          <p:nvPr/>
        </p:nvPicPr>
        <p:blipFill>
          <a:blip r:embed="rId3" cstate="print"/>
          <a:srcRect l="37535" t="36762" r="31503" b="36624"/>
          <a:stretch>
            <a:fillRect/>
          </a:stretch>
        </p:blipFill>
        <p:spPr bwMode="auto">
          <a:xfrm>
            <a:off x="4572000" y="1571612"/>
            <a:ext cx="3143272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lum bright="30000" contrast="10000"/>
          </a:blip>
          <a:srcRect t="72490" b="8434"/>
          <a:stretch>
            <a:fillRect/>
          </a:stretch>
        </p:blipFill>
        <p:spPr bwMode="auto">
          <a:xfrm rot="10800000">
            <a:off x="0" y="-1"/>
            <a:ext cx="9144000" cy="142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-381035" y="267869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es-ES" sz="4600" dirty="0" smtClean="0">
                <a:solidFill>
                  <a:schemeClr val="bg1"/>
                </a:solidFill>
              </a:rPr>
              <a:t>ZENTZUA ETA SENTSUA </a:t>
            </a:r>
            <a:r>
              <a:rPr kumimoji="0" lang="es-E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s-E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s-E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Exposición colectiva</a:t>
            </a:r>
            <a:endParaRPr kumimoji="0" lang="es-ES" sz="2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6" name="5 Conector recto"/>
          <p:cNvCxnSpPr/>
          <p:nvPr/>
        </p:nvCxnSpPr>
        <p:spPr>
          <a:xfrm rot="10800000">
            <a:off x="3619493" y="1446596"/>
            <a:ext cx="4953035" cy="1191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"/>
          <p:cNvCxnSpPr/>
          <p:nvPr/>
        </p:nvCxnSpPr>
        <p:spPr>
          <a:xfrm rot="10800000" flipH="1" flipV="1">
            <a:off x="476221" y="6322239"/>
            <a:ext cx="8096307" cy="1069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9" name="Imagen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50492" y="1785926"/>
            <a:ext cx="5015776" cy="3071834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571472" y="1643050"/>
            <a:ext cx="1886478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Bego</a:t>
            </a: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Vicario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sz="1600" dirty="0" smtClean="0"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Título </a:t>
            </a:r>
            <a:endParaRPr kumimoji="0" lang="es-E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ea typeface="Calibri" pitchFamily="34" charset="0"/>
                <a:cs typeface="Calibri" pitchFamily="34" charset="0"/>
              </a:rPr>
              <a:t>Hirian</a:t>
            </a: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ea typeface="Calibri" pitchFamily="34" charset="0"/>
                <a:cs typeface="Calibri" pitchFamily="34" charset="0"/>
              </a:rPr>
              <a:t> </a:t>
            </a:r>
            <a:r>
              <a:rPr kumimoji="0" lang="es-ES" sz="12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ea typeface="Calibri" pitchFamily="34" charset="0"/>
                <a:cs typeface="Calibri" pitchFamily="34" charset="0"/>
              </a:rPr>
              <a:t>ibiltzeko</a:t>
            </a: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ea typeface="Calibri" pitchFamily="34" charset="0"/>
                <a:cs typeface="Calibri" pitchFamily="34" charset="0"/>
              </a:rPr>
              <a:t> </a:t>
            </a:r>
            <a:r>
              <a:rPr kumimoji="0" lang="es-ES" sz="12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ea typeface="Calibri" pitchFamily="34" charset="0"/>
                <a:cs typeface="Calibri" pitchFamily="34" charset="0"/>
              </a:rPr>
              <a:t>jarraibideak</a:t>
            </a:r>
            <a:endParaRPr kumimoji="0" lang="es-E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Medidas</a:t>
            </a:r>
            <a:endParaRPr kumimoji="0" lang="es-E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ea typeface="Calibri" pitchFamily="34" charset="0"/>
                <a:cs typeface="Calibri" pitchFamily="34" charset="0"/>
              </a:rPr>
              <a:t>Es vídeo, HD 1920X1080</a:t>
            </a:r>
            <a:endParaRPr kumimoji="0" lang="es-E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Disciplina</a:t>
            </a:r>
            <a:endParaRPr kumimoji="0" lang="es-E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ea typeface="Calibri" pitchFamily="34" charset="0"/>
                <a:cs typeface="Calibri" pitchFamily="34" charset="0"/>
              </a:rPr>
              <a:t>Vídeo</a:t>
            </a:r>
            <a:endParaRPr kumimoji="0" lang="es-E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ea typeface="Calibri" pitchFamily="34" charset="0"/>
                <a:cs typeface="Calibri" pitchFamily="34" charset="0"/>
              </a:rPr>
              <a:t>Técnica</a:t>
            </a:r>
            <a:endParaRPr kumimoji="0" lang="es-E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ea typeface="Calibri" pitchFamily="34" charset="0"/>
                <a:cs typeface="Calibri" pitchFamily="34" charset="0"/>
              </a:rPr>
              <a:t>Animación</a:t>
            </a:r>
            <a:endParaRPr kumimoji="0" lang="es-E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Año </a:t>
            </a:r>
            <a:endParaRPr kumimoji="0" lang="es-E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2021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642910" y="5000636"/>
            <a:ext cx="778674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Explicación</a:t>
            </a: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s-E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Es una mirada onírica sobre la ciudad, que toma como base imágenes de Bilbao editadas de una manera muy particular, de forma que el movimiento que se crea entrelaza los colores y las formas de la misma manera que en la banda sonora se trenza el texto en 7 lenguas.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lum bright="30000" contrast="10000"/>
          </a:blip>
          <a:srcRect b="8434"/>
          <a:stretch>
            <a:fillRect/>
          </a:stretch>
        </p:blipFill>
        <p:spPr bwMode="auto">
          <a:xfrm rot="10800000">
            <a:off x="0" y="0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2857496"/>
            <a:ext cx="300039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6" descr="https://prekariart.org/wp-content/uploads/2019/05/facultad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4" y="2857496"/>
            <a:ext cx="4500594" cy="11639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30000" contrast="10000"/>
          </a:blip>
          <a:srcRect t="66767" b="8434"/>
          <a:stretch>
            <a:fillRect/>
          </a:stretch>
        </p:blipFill>
        <p:spPr bwMode="auto">
          <a:xfrm rot="10800000">
            <a:off x="0" y="-1"/>
            <a:ext cx="9144000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-381035" y="267869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ZENTZUA ETA SENTSUA</a:t>
            </a:r>
            <a:r>
              <a:rPr kumimoji="0" lang="es-E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s-E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s-E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Erakusketa</a:t>
            </a:r>
            <a:r>
              <a:rPr kumimoji="0" lang="es-ES" sz="2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s-ES" sz="2200" b="0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kolektiboa</a:t>
            </a:r>
            <a:endParaRPr kumimoji="0" lang="es-ES" sz="2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8" name="7 Conector recto"/>
          <p:cNvCxnSpPr/>
          <p:nvPr/>
        </p:nvCxnSpPr>
        <p:spPr>
          <a:xfrm rot="10800000">
            <a:off x="3619493" y="1446596"/>
            <a:ext cx="4953035" cy="1191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428596" y="2214554"/>
            <a:ext cx="5524539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Zentzua</a:t>
            </a:r>
            <a:r>
              <a:rPr kumimoji="0" lang="es-ES" sz="1200" b="0" i="0" u="none" strike="noStrike" cap="none" normalizeH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eta </a:t>
            </a:r>
            <a:r>
              <a:rPr kumimoji="0" lang="es-ES" sz="1200" b="0" i="0" u="none" strike="noStrike" cap="none" normalizeH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Sentsua</a:t>
            </a:r>
            <a:r>
              <a:rPr lang="es-ES" sz="12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, UPV/EHU-</a:t>
            </a:r>
            <a:r>
              <a:rPr lang="es-ES" sz="12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ko</a:t>
            </a:r>
            <a:r>
              <a:rPr lang="es-ES" sz="12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8 artista eta </a:t>
            </a:r>
            <a:r>
              <a:rPr lang="es-ES" sz="12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ikerlari</a:t>
            </a:r>
            <a:r>
              <a:rPr lang="es-ES" sz="12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s-ES" sz="12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biltzen</a:t>
            </a:r>
            <a:r>
              <a:rPr lang="es-ES" sz="12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s-ES" sz="12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dituen</a:t>
            </a:r>
            <a:r>
              <a:rPr lang="es-ES" sz="12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s-ES" sz="12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erakusketa</a:t>
            </a:r>
            <a:r>
              <a:rPr lang="es-ES" sz="12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da. </a:t>
            </a:r>
            <a:r>
              <a:rPr lang="es-ES" sz="12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Artelanen</a:t>
            </a:r>
            <a:r>
              <a:rPr lang="es-ES" sz="12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s-ES" sz="12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eskuragarritasunean</a:t>
            </a:r>
            <a:r>
              <a:rPr lang="es-ES" sz="12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s-ES" sz="12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oniarritzen</a:t>
            </a:r>
            <a:r>
              <a:rPr lang="es-ES" sz="12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da, </a:t>
            </a:r>
            <a:r>
              <a:rPr lang="es-ES" sz="12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batez</a:t>
            </a:r>
            <a:r>
              <a:rPr lang="es-ES" sz="12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ere, </a:t>
            </a:r>
            <a:r>
              <a:rPr lang="es-ES" sz="12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bastertze</a:t>
            </a:r>
            <a:r>
              <a:rPr lang="es-ES" sz="12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s-ES" sz="12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arriskuan</a:t>
            </a:r>
            <a:r>
              <a:rPr lang="es-ES" sz="12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s-ES" sz="12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dauden</a:t>
            </a:r>
            <a:r>
              <a:rPr lang="es-ES" sz="12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s-ES" sz="12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taldeetan</a:t>
            </a:r>
            <a:r>
              <a:rPr lang="es-ES" sz="12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s-ES" sz="12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itsuak</a:t>
            </a:r>
            <a:r>
              <a:rPr lang="es-ES" sz="12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s-ES" sz="12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gorrak</a:t>
            </a:r>
            <a:r>
              <a:rPr lang="es-ES" sz="12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eta </a:t>
            </a:r>
            <a:r>
              <a:rPr lang="es-ES" sz="12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umeak</a:t>
            </a:r>
            <a:r>
              <a:rPr lang="es-ES" sz="12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s-ES" sz="12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esate</a:t>
            </a:r>
            <a:r>
              <a:rPr lang="es-ES" sz="12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s-ES" sz="12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baterako</a:t>
            </a:r>
            <a:r>
              <a:rPr lang="es-ES" sz="12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es-ES" sz="12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Horretarako</a:t>
            </a:r>
            <a:r>
              <a:rPr lang="es-ES" sz="12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, artista </a:t>
            </a:r>
            <a:r>
              <a:rPr lang="es-ES" sz="12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hauek</a:t>
            </a:r>
            <a:r>
              <a:rPr lang="es-ES" sz="12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s-ES" sz="12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zentzumenetan</a:t>
            </a:r>
            <a:r>
              <a:rPr lang="es-ES" sz="12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s-ES" sz="12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oinarrituta</a:t>
            </a:r>
            <a:r>
              <a:rPr lang="es-ES" sz="12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s-ES" sz="12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estimulu</a:t>
            </a:r>
            <a:r>
              <a:rPr lang="es-ES" sz="12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s-ES" sz="12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desberdinen</a:t>
            </a:r>
            <a:r>
              <a:rPr lang="es-ES" sz="12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s-ES" sz="12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bitarteko</a:t>
            </a:r>
            <a:r>
              <a:rPr lang="es-ES" sz="12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s-ES" sz="12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obrak</a:t>
            </a:r>
            <a:r>
              <a:rPr lang="es-ES" sz="12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s-ES" sz="12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sustatu</a:t>
            </a:r>
            <a:r>
              <a:rPr lang="es-ES" sz="12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s-ES" sz="12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nahi</a:t>
            </a:r>
            <a:r>
              <a:rPr lang="es-ES" sz="12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s-ES" sz="12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dituzte</a:t>
            </a:r>
            <a:r>
              <a:rPr lang="es-ES" sz="12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s-ES" sz="1200" b="0" i="0" u="none" strike="noStrike" cap="none" normalizeH="0" baseline="0" dirty="0" smtClean="0">
              <a:ln>
                <a:noFill/>
              </a:ln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200" b="0" i="0" u="none" strike="noStrike" cap="none" normalizeH="0" baseline="0" dirty="0" smtClean="0">
              <a:ln>
                <a:noFill/>
              </a:ln>
              <a:effectLst/>
              <a:latin typeface="Calibri" pitchFamily="34" charset="0"/>
              <a:cs typeface="Times New Roman" pitchFamily="18" charset="0"/>
            </a:endParaRPr>
          </a:p>
          <a:p>
            <a:pPr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200" dirty="0" err="1" smtClean="0">
                <a:latin typeface="Calibri" pitchFamily="34" charset="0"/>
                <a:cs typeface="Times New Roman" pitchFamily="18" charset="0"/>
              </a:rPr>
              <a:t>Hausnarketa</a:t>
            </a:r>
            <a:r>
              <a:rPr lang="es-ES" sz="1200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s-ES" sz="1200" dirty="0" err="1" smtClean="0">
                <a:latin typeface="Calibri" pitchFamily="34" charset="0"/>
                <a:cs typeface="Times New Roman" pitchFamily="18" charset="0"/>
              </a:rPr>
              <a:t>sakon</a:t>
            </a:r>
            <a:r>
              <a:rPr lang="es-ES" sz="1200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s-ES" sz="1200" dirty="0" err="1" smtClean="0">
                <a:latin typeface="Calibri" pitchFamily="34" charset="0"/>
                <a:cs typeface="Times New Roman" pitchFamily="18" charset="0"/>
              </a:rPr>
              <a:t>bat</a:t>
            </a:r>
            <a:r>
              <a:rPr lang="es-ES" sz="1200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s-ES" sz="1200" dirty="0" err="1" smtClean="0">
                <a:latin typeface="Calibri" pitchFamily="34" charset="0"/>
                <a:cs typeface="Times New Roman" pitchFamily="18" charset="0"/>
              </a:rPr>
              <a:t>eginez</a:t>
            </a:r>
            <a:r>
              <a:rPr lang="es-ES" sz="1200" dirty="0" smtClean="0">
                <a:latin typeface="Calibri" pitchFamily="34" charset="0"/>
                <a:cs typeface="Times New Roman" pitchFamily="18" charset="0"/>
              </a:rPr>
              <a:t>, </a:t>
            </a:r>
            <a:r>
              <a:rPr lang="es-ES" sz="1200" dirty="0" err="1" smtClean="0">
                <a:latin typeface="Calibri" pitchFamily="34" charset="0"/>
                <a:cs typeface="Times New Roman" pitchFamily="18" charset="0"/>
              </a:rPr>
              <a:t>erakusketa</a:t>
            </a:r>
            <a:r>
              <a:rPr lang="es-ES" sz="1200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s-ES" sz="1200" dirty="0" err="1" smtClean="0">
                <a:latin typeface="Calibri" pitchFamily="34" charset="0"/>
                <a:cs typeface="Times New Roman" pitchFamily="18" charset="0"/>
              </a:rPr>
              <a:t>interdiziplinar</a:t>
            </a:r>
            <a:r>
              <a:rPr lang="es-ES" sz="1200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s-ES" sz="1200" dirty="0" err="1" smtClean="0">
                <a:latin typeface="Calibri" pitchFamily="34" charset="0"/>
                <a:cs typeface="Times New Roman" pitchFamily="18" charset="0"/>
              </a:rPr>
              <a:t>honetan</a:t>
            </a:r>
            <a:r>
              <a:rPr lang="es-ES" sz="1200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s-ES" sz="1200" dirty="0" err="1" smtClean="0">
                <a:latin typeface="Calibri" pitchFamily="34" charset="0"/>
                <a:cs typeface="Times New Roman" pitchFamily="18" charset="0"/>
              </a:rPr>
              <a:t>agerian</a:t>
            </a:r>
            <a:r>
              <a:rPr lang="es-ES" sz="1200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s-ES" sz="1200" dirty="0" err="1" smtClean="0">
                <a:latin typeface="Calibri" pitchFamily="34" charset="0"/>
                <a:cs typeface="Times New Roman" pitchFamily="18" charset="0"/>
              </a:rPr>
              <a:t>jarri</a:t>
            </a:r>
            <a:r>
              <a:rPr lang="es-ES" sz="1200" dirty="0" smtClean="0">
                <a:latin typeface="Calibri" pitchFamily="34" charset="0"/>
                <a:cs typeface="Times New Roman" pitchFamily="18" charset="0"/>
              </a:rPr>
              <a:t> izan </a:t>
            </a:r>
            <a:r>
              <a:rPr lang="es-ES" sz="1200" dirty="0" err="1" smtClean="0">
                <a:latin typeface="Calibri" pitchFamily="34" charset="0"/>
                <a:cs typeface="Times New Roman" pitchFamily="18" charset="0"/>
              </a:rPr>
              <a:t>nahi</a:t>
            </a:r>
            <a:r>
              <a:rPr lang="es-ES" sz="1200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s-ES" sz="1200" dirty="0" err="1" smtClean="0">
                <a:latin typeface="Calibri" pitchFamily="34" charset="0"/>
                <a:cs typeface="Times New Roman" pitchFamily="18" charset="0"/>
              </a:rPr>
              <a:t>dira</a:t>
            </a:r>
            <a:r>
              <a:rPr lang="es-ES" sz="1200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s-ES" sz="1200" dirty="0" err="1" smtClean="0">
                <a:latin typeface="Calibri" pitchFamily="34" charset="0"/>
                <a:cs typeface="Times New Roman" pitchFamily="18" charset="0"/>
              </a:rPr>
              <a:t>kolektibo</a:t>
            </a:r>
            <a:r>
              <a:rPr lang="es-ES" sz="1200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s-ES" sz="1200" dirty="0" err="1" smtClean="0">
                <a:latin typeface="Calibri" pitchFamily="34" charset="0"/>
                <a:cs typeface="Times New Roman" pitchFamily="18" charset="0"/>
              </a:rPr>
              <a:t>hauek</a:t>
            </a:r>
            <a:r>
              <a:rPr lang="es-ES" sz="1200" dirty="0" smtClean="0">
                <a:latin typeface="Calibri" pitchFamily="34" charset="0"/>
                <a:cs typeface="Times New Roman" pitchFamily="18" charset="0"/>
              </a:rPr>
              <a:t>. </a:t>
            </a:r>
            <a:r>
              <a:rPr lang="es-ES" sz="1200" dirty="0" err="1" smtClean="0">
                <a:latin typeface="Calibri" pitchFamily="34" charset="0"/>
                <a:cs typeface="Times New Roman" pitchFamily="18" charset="0"/>
              </a:rPr>
              <a:t>Umeei</a:t>
            </a:r>
            <a:r>
              <a:rPr lang="es-ES" sz="1200" dirty="0" smtClean="0">
                <a:latin typeface="Calibri" pitchFamily="34" charset="0"/>
                <a:cs typeface="Times New Roman" pitchFamily="18" charset="0"/>
              </a:rPr>
              <a:t>, </a:t>
            </a:r>
            <a:r>
              <a:rPr lang="es-ES" sz="1200" dirty="0" err="1" smtClean="0">
                <a:latin typeface="Calibri" pitchFamily="34" charset="0"/>
                <a:cs typeface="Times New Roman" pitchFamily="18" charset="0"/>
              </a:rPr>
              <a:t>ezgaitasun</a:t>
            </a:r>
            <a:r>
              <a:rPr lang="es-ES" sz="1200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s-ES" sz="1200" dirty="0" err="1" smtClean="0">
                <a:latin typeface="Calibri" pitchFamily="34" charset="0"/>
                <a:cs typeface="Times New Roman" pitchFamily="18" charset="0"/>
              </a:rPr>
              <a:t>bisuala</a:t>
            </a:r>
            <a:r>
              <a:rPr lang="es-ES" sz="1200" dirty="0" smtClean="0">
                <a:latin typeface="Calibri" pitchFamily="34" charset="0"/>
                <a:cs typeface="Times New Roman" pitchFamily="18" charset="0"/>
              </a:rPr>
              <a:t> eta </a:t>
            </a:r>
            <a:r>
              <a:rPr lang="es-ES" sz="1200" dirty="0" err="1" smtClean="0">
                <a:latin typeface="Calibri" pitchFamily="34" charset="0"/>
                <a:cs typeface="Times New Roman" pitchFamily="18" charset="0"/>
              </a:rPr>
              <a:t>auditiboa</a:t>
            </a:r>
            <a:r>
              <a:rPr lang="es-ES" sz="1200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s-ES" sz="1200" dirty="0" err="1" smtClean="0">
                <a:latin typeface="Calibri" pitchFamily="34" charset="0"/>
                <a:cs typeface="Times New Roman" pitchFamily="18" charset="0"/>
              </a:rPr>
              <a:t>duten</a:t>
            </a:r>
            <a:r>
              <a:rPr lang="es-ES" sz="1200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s-ES" sz="1200" dirty="0" err="1" smtClean="0">
                <a:latin typeface="Calibri" pitchFamily="34" charset="0"/>
                <a:cs typeface="Times New Roman" pitchFamily="18" charset="0"/>
              </a:rPr>
              <a:t>zenbait</a:t>
            </a:r>
            <a:r>
              <a:rPr lang="es-ES" sz="1200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s-ES" sz="1200" dirty="0" err="1" smtClean="0">
                <a:latin typeface="Calibri" pitchFamily="34" charset="0"/>
                <a:cs typeface="Times New Roman" pitchFamily="18" charset="0"/>
              </a:rPr>
              <a:t>pertsoneei</a:t>
            </a:r>
            <a:r>
              <a:rPr lang="es-ES" sz="1200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s-ES" sz="1200" dirty="0" err="1" smtClean="0">
                <a:latin typeface="Calibri" pitchFamily="34" charset="0"/>
                <a:cs typeface="Times New Roman" pitchFamily="18" charset="0"/>
              </a:rPr>
              <a:t>elkarrizketak</a:t>
            </a:r>
            <a:r>
              <a:rPr lang="es-ES" sz="1200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s-ES" sz="1200" dirty="0" err="1" smtClean="0">
                <a:latin typeface="Calibri" pitchFamily="34" charset="0"/>
                <a:cs typeface="Times New Roman" pitchFamily="18" charset="0"/>
              </a:rPr>
              <a:t>egin</a:t>
            </a:r>
            <a:r>
              <a:rPr lang="es-ES" sz="1200" dirty="0" smtClean="0">
                <a:latin typeface="Calibri" pitchFamily="34" charset="0"/>
                <a:cs typeface="Times New Roman" pitchFamily="18" charset="0"/>
              </a:rPr>
              <a:t> izan </a:t>
            </a:r>
            <a:r>
              <a:rPr lang="es-ES" sz="1200" dirty="0" err="1" smtClean="0">
                <a:latin typeface="Calibri" pitchFamily="34" charset="0"/>
                <a:cs typeface="Times New Roman" pitchFamily="18" charset="0"/>
              </a:rPr>
              <a:t>ohi</a:t>
            </a:r>
            <a:r>
              <a:rPr lang="es-ES" sz="1200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s-ES" sz="1200" dirty="0" err="1" smtClean="0">
                <a:latin typeface="Calibri" pitchFamily="34" charset="0"/>
                <a:cs typeface="Times New Roman" pitchFamily="18" charset="0"/>
              </a:rPr>
              <a:t>dira</a:t>
            </a:r>
            <a:r>
              <a:rPr lang="es-ES" sz="1200" dirty="0" smtClean="0">
                <a:latin typeface="Calibri" pitchFamily="34" charset="0"/>
                <a:cs typeface="Times New Roman" pitchFamily="18" charset="0"/>
              </a:rPr>
              <a:t> eta </a:t>
            </a:r>
            <a:r>
              <a:rPr lang="es-ES" sz="1200" dirty="0" err="1" smtClean="0">
                <a:latin typeface="Calibri" pitchFamily="34" charset="0"/>
                <a:cs typeface="Times New Roman" pitchFamily="18" charset="0"/>
              </a:rPr>
              <a:t>hauek</a:t>
            </a:r>
            <a:r>
              <a:rPr lang="es-ES" sz="1200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s-ES" sz="1200" dirty="0" err="1" smtClean="0">
                <a:latin typeface="Calibri" pitchFamily="34" charset="0"/>
                <a:cs typeface="Times New Roman" pitchFamily="18" charset="0"/>
              </a:rPr>
              <a:t>nolabait</a:t>
            </a:r>
            <a:r>
              <a:rPr lang="es-ES" sz="1200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s-ES" sz="1200" dirty="0" err="1" smtClean="0">
                <a:latin typeface="Calibri" pitchFamily="34" charset="0"/>
                <a:cs typeface="Times New Roman" pitchFamily="18" charset="0"/>
              </a:rPr>
              <a:t>beraien</a:t>
            </a:r>
            <a:r>
              <a:rPr lang="es-ES" sz="1200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s-ES" sz="1200" dirty="0" err="1" smtClean="0">
                <a:latin typeface="Calibri" pitchFamily="34" charset="0"/>
                <a:cs typeface="Times New Roman" pitchFamily="18" charset="0"/>
              </a:rPr>
              <a:t>iritzi</a:t>
            </a:r>
            <a:r>
              <a:rPr lang="es-ES" sz="1200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s-ES" sz="1200" dirty="0" err="1" smtClean="0">
                <a:latin typeface="Calibri" pitchFamily="34" charset="0"/>
                <a:cs typeface="Times New Roman" pitchFamily="18" charset="0"/>
              </a:rPr>
              <a:t>pertsonala</a:t>
            </a:r>
            <a:r>
              <a:rPr lang="es-ES" sz="1200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s-ES" sz="1200" dirty="0" err="1" smtClean="0">
                <a:latin typeface="Calibri" pitchFamily="34" charset="0"/>
                <a:cs typeface="Times New Roman" pitchFamily="18" charset="0"/>
              </a:rPr>
              <a:t>eman</a:t>
            </a:r>
            <a:r>
              <a:rPr lang="es-ES" sz="1200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s-ES" sz="1200" dirty="0" err="1" smtClean="0">
                <a:latin typeface="Calibri" pitchFamily="34" charset="0"/>
                <a:cs typeface="Times New Roman" pitchFamily="18" charset="0"/>
              </a:rPr>
              <a:t>dute</a:t>
            </a:r>
            <a:r>
              <a:rPr lang="es-ES" sz="1200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s-ES" sz="1200" dirty="0" err="1" smtClean="0">
                <a:latin typeface="Calibri" pitchFamily="34" charset="0"/>
                <a:cs typeface="Times New Roman" pitchFamily="18" charset="0"/>
              </a:rPr>
              <a:t>artearekiko</a:t>
            </a:r>
            <a:r>
              <a:rPr lang="es-ES" sz="1200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s-ES" sz="1200" dirty="0" err="1" smtClean="0">
                <a:latin typeface="Calibri" pitchFamily="34" charset="0"/>
                <a:cs typeface="Times New Roman" pitchFamily="18" charset="0"/>
              </a:rPr>
              <a:t>eskuragarritasunari</a:t>
            </a:r>
            <a:r>
              <a:rPr lang="es-ES" sz="1200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s-ES" sz="1200" dirty="0" err="1" smtClean="0">
                <a:latin typeface="Calibri" pitchFamily="34" charset="0"/>
                <a:cs typeface="Times New Roman" pitchFamily="18" charset="0"/>
              </a:rPr>
              <a:t>buruz</a:t>
            </a:r>
            <a:r>
              <a:rPr lang="es-ES" sz="1200" dirty="0" smtClean="0">
                <a:latin typeface="Calibri" pitchFamily="34" charset="0"/>
                <a:cs typeface="Times New Roman" pitchFamily="18" charset="0"/>
              </a:rPr>
              <a:t>.</a:t>
            </a:r>
          </a:p>
          <a:p>
            <a:pPr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200" dirty="0" smtClean="0">
              <a:latin typeface="Calibri" pitchFamily="34" charset="0"/>
              <a:cs typeface="Times New Roman" pitchFamily="18" charset="0"/>
            </a:endParaRPr>
          </a:p>
          <a:p>
            <a:pPr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200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s-ES" sz="1200" dirty="0" err="1" smtClean="0">
                <a:latin typeface="Calibri" pitchFamily="34" charset="0"/>
                <a:cs typeface="Times New Roman" pitchFamily="18" charset="0"/>
              </a:rPr>
              <a:t>Erakusketa</a:t>
            </a:r>
            <a:r>
              <a:rPr lang="es-ES" sz="1200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s-ES" sz="1200" dirty="0" err="1" smtClean="0">
                <a:latin typeface="Calibri" pitchFamily="34" charset="0"/>
                <a:cs typeface="Times New Roman" pitchFamily="18" charset="0"/>
              </a:rPr>
              <a:t>honetan</a:t>
            </a:r>
            <a:r>
              <a:rPr lang="es-ES" sz="1200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s-ES" sz="1200" dirty="0" err="1" smtClean="0">
                <a:latin typeface="Calibri" pitchFamily="34" charset="0"/>
                <a:cs typeface="Times New Roman" pitchFamily="18" charset="0"/>
              </a:rPr>
              <a:t>zehar</a:t>
            </a:r>
            <a:r>
              <a:rPr lang="es-ES" sz="1200" dirty="0" smtClean="0">
                <a:latin typeface="Calibri" pitchFamily="34" charset="0"/>
                <a:cs typeface="Times New Roman" pitchFamily="18" charset="0"/>
              </a:rPr>
              <a:t>, </a:t>
            </a:r>
            <a:r>
              <a:rPr lang="es-ES" sz="1200" dirty="0" err="1" smtClean="0">
                <a:latin typeface="Calibri" pitchFamily="34" charset="0"/>
                <a:cs typeface="Times New Roman" pitchFamily="18" charset="0"/>
              </a:rPr>
              <a:t>artistak</a:t>
            </a:r>
            <a:r>
              <a:rPr lang="es-ES" sz="1200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s-ES" sz="1200" dirty="0" err="1" smtClean="0">
                <a:latin typeface="Calibri" pitchFamily="34" charset="0"/>
                <a:cs typeface="Times New Roman" pitchFamily="18" charset="0"/>
              </a:rPr>
              <a:t>euren</a:t>
            </a:r>
            <a:r>
              <a:rPr lang="es-ES" sz="1200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s-ES" sz="1200" dirty="0" err="1" smtClean="0">
                <a:latin typeface="Calibri" pitchFamily="34" charset="0"/>
                <a:cs typeface="Times New Roman" pitchFamily="18" charset="0"/>
              </a:rPr>
              <a:t>obrak</a:t>
            </a:r>
            <a:r>
              <a:rPr lang="es-ES" sz="1200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s-ES" sz="1200" dirty="0" err="1" smtClean="0">
                <a:latin typeface="Calibri" pitchFamily="34" charset="0"/>
                <a:cs typeface="Times New Roman" pitchFamily="18" charset="0"/>
              </a:rPr>
              <a:t>erakutsiko</a:t>
            </a:r>
            <a:r>
              <a:rPr lang="es-ES" sz="1200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s-ES" sz="1200" dirty="0" err="1" smtClean="0">
                <a:latin typeface="Calibri" pitchFamily="34" charset="0"/>
                <a:cs typeface="Times New Roman" pitchFamily="18" charset="0"/>
              </a:rPr>
              <a:t>dituzte</a:t>
            </a:r>
            <a:r>
              <a:rPr lang="es-ES" sz="1200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s-ES" sz="1200" dirty="0" err="1" smtClean="0">
                <a:latin typeface="Calibri" pitchFamily="34" charset="0"/>
                <a:cs typeface="Times New Roman" pitchFamily="18" charset="0"/>
              </a:rPr>
              <a:t>gai</a:t>
            </a:r>
            <a:r>
              <a:rPr lang="es-ES" sz="1200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s-ES" sz="1200" dirty="0" err="1" smtClean="0">
                <a:latin typeface="Calibri" pitchFamily="34" charset="0"/>
                <a:cs typeface="Times New Roman" pitchFamily="18" charset="0"/>
              </a:rPr>
              <a:t>honen</a:t>
            </a:r>
            <a:r>
              <a:rPr lang="es-ES" sz="1200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s-ES" sz="1200" dirty="0" err="1" smtClean="0">
                <a:latin typeface="Calibri" pitchFamily="34" charset="0"/>
                <a:cs typeface="Times New Roman" pitchFamily="18" charset="0"/>
              </a:rPr>
              <a:t>araberako</a:t>
            </a:r>
            <a:r>
              <a:rPr lang="es-ES" sz="1200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s-ES" sz="1200" dirty="0" err="1" smtClean="0">
                <a:latin typeface="Calibri" pitchFamily="34" charset="0"/>
                <a:cs typeface="Times New Roman" pitchFamily="18" charset="0"/>
              </a:rPr>
              <a:t>konponbideak</a:t>
            </a:r>
            <a:r>
              <a:rPr lang="es-ES" sz="1200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s-ES" sz="1200" dirty="0" err="1" smtClean="0">
                <a:latin typeface="Calibri" pitchFamily="34" charset="0"/>
                <a:cs typeface="Times New Roman" pitchFamily="18" charset="0"/>
              </a:rPr>
              <a:t>topatu</a:t>
            </a:r>
            <a:r>
              <a:rPr lang="es-ES" sz="1200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s-ES" sz="1200" dirty="0" err="1" smtClean="0">
                <a:latin typeface="Calibri" pitchFamily="34" charset="0"/>
                <a:cs typeface="Times New Roman" pitchFamily="18" charset="0"/>
              </a:rPr>
              <a:t>nahiean</a:t>
            </a:r>
            <a:r>
              <a:rPr lang="es-ES" sz="1200" dirty="0" smtClean="0">
                <a:latin typeface="Calibri" pitchFamily="34" charset="0"/>
                <a:cs typeface="Times New Roman" pitchFamily="18" charset="0"/>
              </a:rPr>
              <a:t>, </a:t>
            </a:r>
            <a:r>
              <a:rPr lang="es-ES" sz="1200" dirty="0" err="1" smtClean="0">
                <a:latin typeface="Calibri" pitchFamily="34" charset="0"/>
                <a:cs typeface="Times New Roman" pitchFamily="18" charset="0"/>
              </a:rPr>
              <a:t>beraien</a:t>
            </a:r>
            <a:r>
              <a:rPr lang="es-ES" sz="1200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s-ES" sz="1200" dirty="0" err="1" smtClean="0">
                <a:latin typeface="Calibri" pitchFamily="34" charset="0"/>
                <a:cs typeface="Times New Roman" pitchFamily="18" charset="0"/>
              </a:rPr>
              <a:t>artelanak</a:t>
            </a:r>
            <a:r>
              <a:rPr lang="es-ES" sz="1200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s-ES" sz="1200" dirty="0" err="1" smtClean="0">
                <a:latin typeface="Calibri" pitchFamily="34" charset="0"/>
                <a:cs typeface="Times New Roman" pitchFamily="18" charset="0"/>
              </a:rPr>
              <a:t>eskuragarriak</a:t>
            </a:r>
            <a:r>
              <a:rPr lang="es-ES" sz="1200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s-ES" sz="1200" dirty="0" err="1" smtClean="0">
                <a:latin typeface="Calibri" pitchFamily="34" charset="0"/>
                <a:cs typeface="Times New Roman" pitchFamily="18" charset="0"/>
              </a:rPr>
              <a:t>izateko</a:t>
            </a:r>
            <a:r>
              <a:rPr lang="es-ES" sz="1200" dirty="0" smtClean="0">
                <a:latin typeface="Calibri" pitchFamily="34" charset="0"/>
                <a:cs typeface="Times New Roman" pitchFamily="18" charset="0"/>
              </a:rPr>
              <a:t> eta  museo idearen </a:t>
            </a:r>
            <a:r>
              <a:rPr lang="es-ES" sz="1200" dirty="0" err="1" smtClean="0">
                <a:latin typeface="Calibri" pitchFamily="34" charset="0"/>
                <a:cs typeface="Times New Roman" pitchFamily="18" charset="0"/>
              </a:rPr>
              <a:t>zeharkako</a:t>
            </a:r>
            <a:r>
              <a:rPr lang="es-ES" sz="1200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s-ES" sz="1200" dirty="0" err="1" smtClean="0">
                <a:latin typeface="Calibri" pitchFamily="34" charset="0"/>
                <a:cs typeface="Times New Roman" pitchFamily="18" charset="0"/>
              </a:rPr>
              <a:t>ikuspegiak</a:t>
            </a:r>
            <a:r>
              <a:rPr lang="es-ES" sz="1200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s-ES" sz="1200" dirty="0" err="1" smtClean="0">
                <a:latin typeface="Calibri" pitchFamily="34" charset="0"/>
                <a:cs typeface="Times New Roman" pitchFamily="18" charset="0"/>
              </a:rPr>
              <a:t>topatzeko</a:t>
            </a:r>
            <a:r>
              <a:rPr lang="es-ES" sz="1200" dirty="0" smtClean="0">
                <a:latin typeface="Calibri" pitchFamily="34" charset="0"/>
                <a:cs typeface="Times New Roman" pitchFamily="18" charset="0"/>
              </a:rPr>
              <a:t>, </a:t>
            </a:r>
            <a:r>
              <a:rPr lang="es-ES" sz="1200" dirty="0" err="1" smtClean="0">
                <a:latin typeface="Calibri" pitchFamily="34" charset="0"/>
                <a:cs typeface="Times New Roman" pitchFamily="18" charset="0"/>
              </a:rPr>
              <a:t>artelanak</a:t>
            </a:r>
            <a:r>
              <a:rPr lang="es-ES" sz="1200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s-ES" sz="1200" dirty="0" err="1" smtClean="0">
                <a:latin typeface="Calibri" pitchFamily="34" charset="0"/>
                <a:cs typeface="Times New Roman" pitchFamily="18" charset="0"/>
              </a:rPr>
              <a:t>estimulu</a:t>
            </a:r>
            <a:r>
              <a:rPr lang="es-ES" sz="1200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s-ES" sz="1200" dirty="0" err="1" smtClean="0">
                <a:latin typeface="Calibri" pitchFamily="34" charset="0"/>
                <a:cs typeface="Times New Roman" pitchFamily="18" charset="0"/>
              </a:rPr>
              <a:t>sentsitiboen</a:t>
            </a:r>
            <a:r>
              <a:rPr lang="es-ES" sz="1200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s-ES" sz="1200" dirty="0" err="1" smtClean="0">
                <a:latin typeface="Calibri" pitchFamily="34" charset="0"/>
                <a:cs typeface="Times New Roman" pitchFamily="18" charset="0"/>
              </a:rPr>
              <a:t>bitartez</a:t>
            </a:r>
            <a:r>
              <a:rPr lang="es-ES" sz="1200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s-ES" sz="1200" dirty="0" err="1" smtClean="0">
                <a:latin typeface="Calibri" pitchFamily="34" charset="0"/>
                <a:cs typeface="Times New Roman" pitchFamily="18" charset="0"/>
              </a:rPr>
              <a:t>pertzibituko</a:t>
            </a:r>
            <a:r>
              <a:rPr lang="es-ES" sz="1200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s-ES" sz="1200" dirty="0" err="1" smtClean="0">
                <a:latin typeface="Calibri" pitchFamily="34" charset="0"/>
                <a:cs typeface="Times New Roman" pitchFamily="18" charset="0"/>
              </a:rPr>
              <a:t>dira</a:t>
            </a:r>
            <a:r>
              <a:rPr lang="es-ES" sz="1200" dirty="0" smtClean="0">
                <a:latin typeface="Calibri" pitchFamily="34" charset="0"/>
                <a:cs typeface="Times New Roman" pitchFamily="18" charset="0"/>
              </a:rPr>
              <a:t>. </a:t>
            </a:r>
            <a:r>
              <a:rPr lang="es-ES" sz="1200" dirty="0" err="1" smtClean="0">
                <a:latin typeface="Calibri" pitchFamily="34" charset="0"/>
                <a:cs typeface="Times New Roman" pitchFamily="18" charset="0"/>
              </a:rPr>
              <a:t>Erakusketa</a:t>
            </a:r>
            <a:r>
              <a:rPr lang="es-ES" sz="1200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s-ES" sz="1200" dirty="0" err="1" smtClean="0">
                <a:latin typeface="Calibri" pitchFamily="34" charset="0"/>
                <a:cs typeface="Times New Roman" pitchFamily="18" charset="0"/>
              </a:rPr>
              <a:t>honetara</a:t>
            </a:r>
            <a:r>
              <a:rPr lang="es-ES" sz="1200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s-ES" sz="1200" dirty="0" err="1" smtClean="0">
                <a:latin typeface="Calibri" pitchFamily="34" charset="0"/>
                <a:cs typeface="Times New Roman" pitchFamily="18" charset="0"/>
              </a:rPr>
              <a:t>sartzen</a:t>
            </a:r>
            <a:r>
              <a:rPr lang="es-ES" sz="1200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s-ES" sz="1200" dirty="0" err="1" smtClean="0">
                <a:latin typeface="Calibri" pitchFamily="34" charset="0"/>
                <a:cs typeface="Times New Roman" pitchFamily="18" charset="0"/>
              </a:rPr>
              <a:t>diren</a:t>
            </a:r>
            <a:r>
              <a:rPr lang="es-ES" sz="1200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s-ES" sz="1200" dirty="0" err="1" smtClean="0">
                <a:latin typeface="Calibri" pitchFamily="34" charset="0"/>
                <a:cs typeface="Times New Roman" pitchFamily="18" charset="0"/>
              </a:rPr>
              <a:t>bisitariak</a:t>
            </a:r>
            <a:r>
              <a:rPr lang="es-ES" sz="1200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s-ES" sz="1200" dirty="0" err="1" smtClean="0">
                <a:latin typeface="Calibri" pitchFamily="34" charset="0"/>
                <a:cs typeface="Times New Roman" pitchFamily="18" charset="0"/>
              </a:rPr>
              <a:t>begiak</a:t>
            </a:r>
            <a:r>
              <a:rPr lang="es-ES" sz="1200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s-ES" sz="1200" dirty="0" err="1" smtClean="0">
                <a:latin typeface="Calibri" pitchFamily="34" charset="0"/>
                <a:cs typeface="Times New Roman" pitchFamily="18" charset="0"/>
              </a:rPr>
              <a:t>estaliko</a:t>
            </a:r>
            <a:r>
              <a:rPr lang="es-ES" sz="1200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s-ES" sz="1200" dirty="0" err="1" smtClean="0">
                <a:latin typeface="Calibri" pitchFamily="34" charset="0"/>
                <a:cs typeface="Times New Roman" pitchFamily="18" charset="0"/>
              </a:rPr>
              <a:t>dituzte</a:t>
            </a:r>
            <a:r>
              <a:rPr lang="es-ES" sz="1200" dirty="0" smtClean="0">
                <a:latin typeface="Calibri" pitchFamily="34" charset="0"/>
                <a:cs typeface="Times New Roman" pitchFamily="18" charset="0"/>
              </a:rPr>
              <a:t> eta </a:t>
            </a:r>
            <a:r>
              <a:rPr lang="es-ES" sz="1200" dirty="0" err="1" smtClean="0">
                <a:latin typeface="Calibri" pitchFamily="34" charset="0"/>
                <a:cs typeface="Times New Roman" pitchFamily="18" charset="0"/>
              </a:rPr>
              <a:t>kapazak</a:t>
            </a:r>
            <a:r>
              <a:rPr lang="es-ES" sz="1200" dirty="0" smtClean="0">
                <a:latin typeface="Calibri" pitchFamily="34" charset="0"/>
                <a:cs typeface="Times New Roman" pitchFamily="18" charset="0"/>
              </a:rPr>
              <a:t> izan </a:t>
            </a:r>
            <a:r>
              <a:rPr lang="es-ES" sz="1200" dirty="0" err="1" smtClean="0">
                <a:latin typeface="Calibri" pitchFamily="34" charset="0"/>
                <a:cs typeface="Times New Roman" pitchFamily="18" charset="0"/>
              </a:rPr>
              <a:t>beharko</a:t>
            </a:r>
            <a:r>
              <a:rPr lang="es-ES" sz="1200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s-ES" sz="1200" dirty="0" err="1" smtClean="0">
                <a:latin typeface="Calibri" pitchFamily="34" charset="0"/>
                <a:cs typeface="Times New Roman" pitchFamily="18" charset="0"/>
              </a:rPr>
              <a:t>dira</a:t>
            </a:r>
            <a:r>
              <a:rPr lang="es-ES" sz="1200" dirty="0" smtClean="0">
                <a:latin typeface="Calibri" pitchFamily="34" charset="0"/>
                <a:cs typeface="Times New Roman" pitchFamily="18" charset="0"/>
              </a:rPr>
              <a:t> pauta </a:t>
            </a:r>
            <a:r>
              <a:rPr lang="es-ES" sz="1200" dirty="0" err="1" smtClean="0">
                <a:latin typeface="Calibri" pitchFamily="34" charset="0"/>
                <a:cs typeface="Times New Roman" pitchFamily="18" charset="0"/>
              </a:rPr>
              <a:t>batzuen</a:t>
            </a:r>
            <a:r>
              <a:rPr lang="es-ES" sz="1200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s-ES" sz="1200" dirty="0" err="1" smtClean="0">
                <a:latin typeface="Calibri" pitchFamily="34" charset="0"/>
                <a:cs typeface="Times New Roman" pitchFamily="18" charset="0"/>
              </a:rPr>
              <a:t>bitartez</a:t>
            </a:r>
            <a:r>
              <a:rPr lang="es-ES" sz="1200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s-ES" sz="1200" dirty="0" err="1" smtClean="0">
                <a:latin typeface="Calibri" pitchFamily="34" charset="0"/>
                <a:cs typeface="Times New Roman" pitchFamily="18" charset="0"/>
              </a:rPr>
              <a:t>espazio</a:t>
            </a:r>
            <a:r>
              <a:rPr lang="es-ES" sz="1200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s-ES" sz="1200" dirty="0" err="1" smtClean="0">
                <a:latin typeface="Calibri" pitchFamily="34" charset="0"/>
                <a:cs typeface="Times New Roman" pitchFamily="18" charset="0"/>
              </a:rPr>
              <a:t>artistikotik</a:t>
            </a:r>
            <a:r>
              <a:rPr lang="es-ES" sz="1200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s-ES" sz="1200" dirty="0" err="1" smtClean="0">
                <a:latin typeface="Calibri" pitchFamily="34" charset="0"/>
                <a:cs typeface="Times New Roman" pitchFamily="18" charset="0"/>
              </a:rPr>
              <a:t>gidatzen</a:t>
            </a:r>
            <a:r>
              <a:rPr lang="es-ES" sz="1200" dirty="0" smtClean="0">
                <a:latin typeface="Calibri" pitchFamily="34" charset="0"/>
                <a:cs typeface="Times New Roman" pitchFamily="18" charset="0"/>
              </a:rPr>
              <a:t>. </a:t>
            </a:r>
            <a:r>
              <a:rPr lang="es-ES" sz="1200" dirty="0" err="1" smtClean="0">
                <a:latin typeface="Calibri" pitchFamily="34" charset="0"/>
                <a:cs typeface="Times New Roman" pitchFamily="18" charset="0"/>
              </a:rPr>
              <a:t>Modu</a:t>
            </a:r>
            <a:r>
              <a:rPr lang="es-ES" sz="1200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s-ES" sz="1200" dirty="0" err="1" smtClean="0">
                <a:latin typeface="Calibri" pitchFamily="34" charset="0"/>
                <a:cs typeface="Times New Roman" pitchFamily="18" charset="0"/>
              </a:rPr>
              <a:t>berean</a:t>
            </a:r>
            <a:r>
              <a:rPr lang="es-ES" sz="1200" dirty="0" smtClean="0">
                <a:latin typeface="Calibri" pitchFamily="34" charset="0"/>
                <a:cs typeface="Times New Roman" pitchFamily="18" charset="0"/>
              </a:rPr>
              <a:t>, </a:t>
            </a:r>
            <a:r>
              <a:rPr lang="es-ES" sz="1200" dirty="0" err="1" smtClean="0">
                <a:latin typeface="Calibri" pitchFamily="34" charset="0"/>
                <a:cs typeface="Times New Roman" pitchFamily="18" charset="0"/>
              </a:rPr>
              <a:t>gidapen</a:t>
            </a:r>
            <a:r>
              <a:rPr lang="es-ES" sz="1200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s-ES" sz="1200" dirty="0" err="1" smtClean="0">
                <a:latin typeface="Calibri" pitchFamily="34" charset="0"/>
                <a:cs typeface="Times New Roman" pitchFamily="18" charset="0"/>
              </a:rPr>
              <a:t>hori</a:t>
            </a:r>
            <a:r>
              <a:rPr lang="es-ES" sz="1200" dirty="0" smtClean="0">
                <a:latin typeface="Calibri" pitchFamily="34" charset="0"/>
                <a:cs typeface="Times New Roman" pitchFamily="18" charset="0"/>
              </a:rPr>
              <a:t> 8 </a:t>
            </a:r>
            <a:r>
              <a:rPr lang="es-ES" sz="1200" dirty="0" err="1" smtClean="0">
                <a:latin typeface="Calibri" pitchFamily="34" charset="0"/>
                <a:cs typeface="Times New Roman" pitchFamily="18" charset="0"/>
              </a:rPr>
              <a:t>artelanetara</a:t>
            </a:r>
            <a:r>
              <a:rPr lang="es-ES" sz="1200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s-ES" sz="1200" dirty="0" err="1" smtClean="0">
                <a:latin typeface="Calibri" pitchFamily="34" charset="0"/>
                <a:cs typeface="Times New Roman" pitchFamily="18" charset="0"/>
              </a:rPr>
              <a:t>gidatuko</a:t>
            </a:r>
            <a:r>
              <a:rPr lang="es-ES" sz="1200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s-ES" sz="1200" dirty="0" err="1" smtClean="0">
                <a:latin typeface="Calibri" pitchFamily="34" charset="0"/>
                <a:cs typeface="Times New Roman" pitchFamily="18" charset="0"/>
              </a:rPr>
              <a:t>dituzte</a:t>
            </a:r>
            <a:r>
              <a:rPr lang="es-ES" sz="1200" dirty="0" smtClean="0">
                <a:latin typeface="Calibri" pitchFamily="34" charset="0"/>
                <a:cs typeface="Times New Roman" pitchFamily="18" charset="0"/>
              </a:rPr>
              <a:t>. </a:t>
            </a:r>
            <a:r>
              <a:rPr lang="es-ES" sz="1200" dirty="0" err="1" smtClean="0">
                <a:latin typeface="Calibri" pitchFamily="34" charset="0"/>
                <a:cs typeface="Times New Roman" pitchFamily="18" charset="0"/>
              </a:rPr>
              <a:t>Obrak</a:t>
            </a:r>
            <a:r>
              <a:rPr lang="es-ES" sz="1200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s-ES" sz="1200" dirty="0" err="1" smtClean="0">
                <a:latin typeface="Calibri" pitchFamily="34" charset="0"/>
                <a:cs typeface="Times New Roman" pitchFamily="18" charset="0"/>
              </a:rPr>
              <a:t>sentitu</a:t>
            </a:r>
            <a:r>
              <a:rPr lang="es-ES" sz="1200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s-ES" sz="1200" dirty="0" err="1" smtClean="0">
                <a:latin typeface="Calibri" pitchFamily="34" charset="0"/>
                <a:cs typeface="Times New Roman" pitchFamily="18" charset="0"/>
              </a:rPr>
              <a:t>egin</a:t>
            </a:r>
            <a:r>
              <a:rPr lang="es-ES" sz="1200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s-ES" sz="1200" dirty="0" err="1" smtClean="0">
                <a:latin typeface="Calibri" pitchFamily="34" charset="0"/>
                <a:cs typeface="Times New Roman" pitchFamily="18" charset="0"/>
              </a:rPr>
              <a:t>beharko</a:t>
            </a:r>
            <a:r>
              <a:rPr lang="es-ES" sz="1200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s-ES" sz="1200" dirty="0" err="1" smtClean="0">
                <a:latin typeface="Calibri" pitchFamily="34" charset="0"/>
                <a:cs typeface="Times New Roman" pitchFamily="18" charset="0"/>
              </a:rPr>
              <a:t>dira</a:t>
            </a:r>
            <a:r>
              <a:rPr lang="es-ES" sz="1200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s-ES" sz="1200" dirty="0" err="1" smtClean="0">
                <a:latin typeface="Calibri" pitchFamily="34" charset="0"/>
                <a:cs typeface="Times New Roman" pitchFamily="18" charset="0"/>
              </a:rPr>
              <a:t>baina</a:t>
            </a:r>
            <a:r>
              <a:rPr lang="es-ES" sz="1200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s-ES" sz="1200" dirty="0" err="1" smtClean="0">
                <a:latin typeface="Calibri" pitchFamily="34" charset="0"/>
                <a:cs typeface="Times New Roman" pitchFamily="18" charset="0"/>
              </a:rPr>
              <a:t>ikusi</a:t>
            </a:r>
            <a:r>
              <a:rPr lang="es-ES" sz="1200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s-ES" sz="1200" dirty="0" err="1" smtClean="0">
                <a:latin typeface="Calibri" pitchFamily="34" charset="0"/>
                <a:cs typeface="Times New Roman" pitchFamily="18" charset="0"/>
              </a:rPr>
              <a:t>barik</a:t>
            </a:r>
            <a:r>
              <a:rPr lang="es-ES" sz="1200" dirty="0" smtClean="0">
                <a:latin typeface="Calibri" pitchFamily="34" charset="0"/>
                <a:cs typeface="Times New Roman" pitchFamily="18" charset="0"/>
              </a:rPr>
              <a:t>.  </a:t>
            </a:r>
            <a:r>
              <a:rPr lang="es-ES" sz="1200" dirty="0" err="1" smtClean="0">
                <a:latin typeface="Calibri" pitchFamily="34" charset="0"/>
                <a:cs typeface="Times New Roman" pitchFamily="18" charset="0"/>
              </a:rPr>
              <a:t>Jarraian</a:t>
            </a:r>
            <a:r>
              <a:rPr lang="es-ES" sz="1200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s-ES" sz="1200" dirty="0" err="1" smtClean="0">
                <a:latin typeface="Calibri" pitchFamily="34" charset="0"/>
                <a:cs typeface="Times New Roman" pitchFamily="18" charset="0"/>
              </a:rPr>
              <a:t>erakusten</a:t>
            </a:r>
            <a:r>
              <a:rPr lang="es-ES" sz="1200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s-ES" sz="1200" dirty="0" err="1" smtClean="0">
                <a:latin typeface="Calibri" pitchFamily="34" charset="0"/>
                <a:cs typeface="Times New Roman" pitchFamily="18" charset="0"/>
              </a:rPr>
              <a:t>dizuegu</a:t>
            </a:r>
            <a:r>
              <a:rPr lang="es-ES" sz="1200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s-ES" sz="1200" dirty="0" err="1" smtClean="0">
                <a:latin typeface="Calibri" pitchFamily="34" charset="0"/>
                <a:cs typeface="Times New Roman" pitchFamily="18" charset="0"/>
              </a:rPr>
              <a:t>artelanen</a:t>
            </a:r>
            <a:r>
              <a:rPr lang="es-ES" sz="1200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s-ES" sz="1200" dirty="0" err="1" smtClean="0">
                <a:latin typeface="Calibri" pitchFamily="34" charset="0"/>
                <a:cs typeface="Times New Roman" pitchFamily="18" charset="0"/>
              </a:rPr>
              <a:t>detaile</a:t>
            </a:r>
            <a:r>
              <a:rPr lang="es-ES" sz="1200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s-ES" sz="1200" dirty="0" err="1" smtClean="0">
                <a:latin typeface="Calibri" pitchFamily="34" charset="0"/>
                <a:cs typeface="Times New Roman" pitchFamily="18" charset="0"/>
              </a:rPr>
              <a:t>txiki</a:t>
            </a:r>
            <a:r>
              <a:rPr lang="es-ES" sz="1200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s-ES" sz="1200" dirty="0" err="1" smtClean="0">
                <a:latin typeface="Calibri" pitchFamily="34" charset="0"/>
                <a:cs typeface="Times New Roman" pitchFamily="18" charset="0"/>
              </a:rPr>
              <a:t>batzuk</a:t>
            </a:r>
            <a:r>
              <a:rPr lang="es-ES" sz="1200" dirty="0" smtClean="0">
                <a:latin typeface="Calibri" pitchFamily="34" charset="0"/>
                <a:cs typeface="Times New Roman" pitchFamily="18" charset="0"/>
              </a:rPr>
              <a:t>.</a:t>
            </a:r>
          </a:p>
          <a:p>
            <a:pPr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200" dirty="0" smtClean="0">
              <a:latin typeface="Calibri" pitchFamily="34" charset="0"/>
              <a:cs typeface="Times New Roman" pitchFamily="18" charset="0"/>
            </a:endParaRPr>
          </a:p>
          <a:p>
            <a:pPr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2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9 Conector recto"/>
          <p:cNvCxnSpPr/>
          <p:nvPr/>
        </p:nvCxnSpPr>
        <p:spPr>
          <a:xfrm rot="10800000" flipH="1" flipV="1">
            <a:off x="476221" y="6322239"/>
            <a:ext cx="8096307" cy="1069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CuadroTexto"/>
          <p:cNvSpPr txBox="1"/>
          <p:nvPr/>
        </p:nvSpPr>
        <p:spPr>
          <a:xfrm>
            <a:off x="3786182" y="1428736"/>
            <a:ext cx="3143272" cy="400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err="1" smtClean="0">
                <a:solidFill>
                  <a:schemeClr val="bg1"/>
                </a:solidFill>
              </a:rPr>
              <a:t>Urriak</a:t>
            </a:r>
            <a:r>
              <a:rPr lang="es-ES" sz="2000" dirty="0" smtClean="0">
                <a:solidFill>
                  <a:schemeClr val="bg1"/>
                </a:solidFill>
              </a:rPr>
              <a:t> 13tik 28ra</a:t>
            </a:r>
            <a:endParaRPr lang="es-ES" sz="2000" dirty="0">
              <a:solidFill>
                <a:schemeClr val="bg1"/>
              </a:solidFill>
            </a:endParaRPr>
          </a:p>
        </p:txBody>
      </p:sp>
      <p:sp>
        <p:nvSpPr>
          <p:cNvPr id="14" name="2 Marcador de contenido"/>
          <p:cNvSpPr txBox="1">
            <a:spLocks/>
          </p:cNvSpPr>
          <p:nvPr/>
        </p:nvSpPr>
        <p:spPr>
          <a:xfrm>
            <a:off x="4381499" y="1982381"/>
            <a:ext cx="4305301" cy="42934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E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2 Marcador de contenido"/>
          <p:cNvSpPr txBox="1">
            <a:spLocks/>
          </p:cNvSpPr>
          <p:nvPr/>
        </p:nvSpPr>
        <p:spPr>
          <a:xfrm>
            <a:off x="5929322" y="1982381"/>
            <a:ext cx="2757478" cy="42934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algn="r">
              <a:spcBef>
                <a:spcPct val="20000"/>
              </a:spcBef>
              <a:defRPr/>
            </a:pPr>
            <a:r>
              <a:rPr lang="es-ES" sz="2400" dirty="0" smtClean="0"/>
              <a:t>Mikel Arce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María Jesús Cueto</a:t>
            </a:r>
          </a:p>
          <a:p>
            <a:pPr marL="342900" lvl="0" indent="-342900" algn="r">
              <a:spcBef>
                <a:spcPct val="20000"/>
              </a:spcBef>
              <a:defRPr/>
            </a:pPr>
            <a:r>
              <a:rPr lang="es-ES" sz="2400" dirty="0" smtClean="0"/>
              <a:t>Joseba </a:t>
            </a:r>
            <a:r>
              <a:rPr lang="es-ES" sz="2400" dirty="0" err="1" smtClean="0"/>
              <a:t>Eskubi</a:t>
            </a:r>
            <a:endParaRPr lang="es-ES" sz="2400" dirty="0" smtClean="0"/>
          </a:p>
          <a:p>
            <a:pPr marL="342900" indent="-342900" algn="r">
              <a:spcBef>
                <a:spcPct val="20000"/>
              </a:spcBef>
              <a:defRPr/>
            </a:pPr>
            <a:r>
              <a:rPr lang="es-ES" sz="2400" dirty="0" smtClean="0"/>
              <a:t>Ángel </a:t>
            </a:r>
            <a:r>
              <a:rPr lang="es-ES" sz="2400" dirty="0" err="1" smtClean="0"/>
              <a:t>Garraza</a:t>
            </a:r>
            <a:endParaRPr lang="es-ES" sz="2400" dirty="0" smtClean="0"/>
          </a:p>
          <a:p>
            <a:pPr marL="342900" indent="-342900" algn="r">
              <a:spcBef>
                <a:spcPct val="20000"/>
              </a:spcBef>
              <a:defRPr/>
            </a:pPr>
            <a:r>
              <a:rPr lang="es-ES" sz="2400" dirty="0" err="1" smtClean="0"/>
              <a:t>Arantza</a:t>
            </a:r>
            <a:r>
              <a:rPr lang="es-ES" sz="2400" dirty="0" smtClean="0"/>
              <a:t> </a:t>
            </a:r>
            <a:r>
              <a:rPr lang="es-ES" sz="2400" dirty="0" err="1" smtClean="0"/>
              <a:t>Gaztañaga</a:t>
            </a:r>
            <a:endParaRPr lang="es-ES" sz="2400" dirty="0" smtClean="0"/>
          </a:p>
          <a:p>
            <a:pPr marL="342900" indent="-342900" algn="r">
              <a:spcBef>
                <a:spcPct val="20000"/>
              </a:spcBef>
              <a:defRPr/>
            </a:pPr>
            <a:r>
              <a:rPr lang="es-ES" sz="2400" dirty="0" smtClean="0"/>
              <a:t>Susana </a:t>
            </a:r>
            <a:r>
              <a:rPr lang="es-ES" sz="2400" dirty="0" err="1" smtClean="0"/>
              <a:t>Jodra</a:t>
            </a:r>
            <a:endParaRPr lang="es-ES" sz="2400" dirty="0" smtClean="0"/>
          </a:p>
          <a:p>
            <a:pPr marL="342900" indent="-342900" algn="r">
              <a:spcBef>
                <a:spcPct val="20000"/>
              </a:spcBef>
              <a:defRPr/>
            </a:pPr>
            <a:r>
              <a:rPr lang="es-ES" sz="2400" dirty="0" err="1" smtClean="0"/>
              <a:t>Veva</a:t>
            </a:r>
            <a:r>
              <a:rPr lang="es-ES" sz="2400" dirty="0" smtClean="0"/>
              <a:t> Linaza</a:t>
            </a:r>
          </a:p>
          <a:p>
            <a:pPr marL="342900" indent="-342900" algn="r">
              <a:spcBef>
                <a:spcPct val="20000"/>
              </a:spcBef>
              <a:defRPr/>
            </a:pPr>
            <a:r>
              <a:rPr lang="es-ES" sz="2400" dirty="0" err="1" smtClean="0"/>
              <a:t>Bego</a:t>
            </a:r>
            <a:r>
              <a:rPr lang="es-ES" sz="2400" dirty="0" smtClean="0"/>
              <a:t> Vicario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E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lum bright="30000" contrast="10000"/>
          </a:blip>
          <a:srcRect t="66767" b="8434"/>
          <a:stretch>
            <a:fillRect/>
          </a:stretch>
        </p:blipFill>
        <p:spPr bwMode="auto">
          <a:xfrm rot="10800000">
            <a:off x="0" y="-1"/>
            <a:ext cx="9144000" cy="1857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2 Marcador de contenido"/>
          <p:cNvSpPr txBox="1">
            <a:spLocks/>
          </p:cNvSpPr>
          <p:nvPr/>
        </p:nvSpPr>
        <p:spPr>
          <a:xfrm>
            <a:off x="5929322" y="1982381"/>
            <a:ext cx="2757478" cy="42934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algn="r">
              <a:spcBef>
                <a:spcPct val="20000"/>
              </a:spcBef>
              <a:defRPr/>
            </a:pPr>
            <a:r>
              <a:rPr lang="es-ES" sz="2400" dirty="0" smtClean="0"/>
              <a:t>Mikel Arce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María Jesús Cueto</a:t>
            </a:r>
          </a:p>
          <a:p>
            <a:pPr marL="342900" lvl="0" indent="-342900" algn="r">
              <a:spcBef>
                <a:spcPct val="20000"/>
              </a:spcBef>
              <a:defRPr/>
            </a:pPr>
            <a:r>
              <a:rPr lang="es-ES" sz="2400" dirty="0" smtClean="0"/>
              <a:t>Joseba </a:t>
            </a:r>
            <a:r>
              <a:rPr lang="es-ES" sz="2400" dirty="0" err="1" smtClean="0"/>
              <a:t>Eskubi</a:t>
            </a:r>
            <a:endParaRPr lang="es-ES" sz="2400" dirty="0" smtClean="0"/>
          </a:p>
          <a:p>
            <a:pPr marL="342900" indent="-342900" algn="r">
              <a:spcBef>
                <a:spcPct val="20000"/>
              </a:spcBef>
              <a:defRPr/>
            </a:pPr>
            <a:r>
              <a:rPr lang="es-ES" sz="2400" dirty="0" smtClean="0"/>
              <a:t>Ángel </a:t>
            </a:r>
            <a:r>
              <a:rPr lang="es-ES" sz="2400" dirty="0" err="1" smtClean="0"/>
              <a:t>Garraza</a:t>
            </a:r>
            <a:endParaRPr lang="es-ES" sz="2400" dirty="0" smtClean="0"/>
          </a:p>
          <a:p>
            <a:pPr marL="342900" indent="-342900" algn="r">
              <a:spcBef>
                <a:spcPct val="20000"/>
              </a:spcBef>
              <a:defRPr/>
            </a:pPr>
            <a:r>
              <a:rPr lang="es-ES" sz="2400" dirty="0" err="1" smtClean="0"/>
              <a:t>Arantza</a:t>
            </a:r>
            <a:r>
              <a:rPr lang="es-ES" sz="2400" dirty="0" smtClean="0"/>
              <a:t> </a:t>
            </a:r>
            <a:r>
              <a:rPr lang="es-ES" sz="2400" dirty="0" err="1" smtClean="0"/>
              <a:t>Gaztañaga</a:t>
            </a:r>
            <a:endParaRPr lang="es-ES" sz="2400" dirty="0" smtClean="0"/>
          </a:p>
          <a:p>
            <a:pPr marL="342900" indent="-342900" algn="r">
              <a:spcBef>
                <a:spcPct val="20000"/>
              </a:spcBef>
              <a:defRPr/>
            </a:pPr>
            <a:r>
              <a:rPr lang="es-ES" sz="2400" dirty="0" smtClean="0"/>
              <a:t>Susana </a:t>
            </a:r>
            <a:r>
              <a:rPr lang="es-ES" sz="2400" dirty="0" err="1" smtClean="0"/>
              <a:t>Jodra</a:t>
            </a:r>
            <a:endParaRPr lang="es-ES" sz="2400" dirty="0" smtClean="0"/>
          </a:p>
          <a:p>
            <a:pPr marL="342900" indent="-342900" algn="r">
              <a:spcBef>
                <a:spcPct val="20000"/>
              </a:spcBef>
              <a:defRPr/>
            </a:pPr>
            <a:r>
              <a:rPr lang="es-ES" sz="2400" dirty="0" err="1" smtClean="0"/>
              <a:t>Veva</a:t>
            </a:r>
            <a:r>
              <a:rPr lang="es-ES" sz="2400" dirty="0" smtClean="0"/>
              <a:t> Linaza</a:t>
            </a:r>
          </a:p>
          <a:p>
            <a:pPr marL="342900" indent="-342900" algn="r">
              <a:spcBef>
                <a:spcPct val="20000"/>
              </a:spcBef>
              <a:defRPr/>
            </a:pPr>
            <a:r>
              <a:rPr lang="es-ES" sz="2400" dirty="0" err="1" smtClean="0"/>
              <a:t>Bego</a:t>
            </a:r>
            <a:r>
              <a:rPr lang="es-ES" sz="2400" dirty="0" smtClean="0"/>
              <a:t> Vicario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E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-381035" y="267869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es-ES" sz="4600" dirty="0" smtClean="0">
                <a:solidFill>
                  <a:schemeClr val="bg1"/>
                </a:solidFill>
              </a:rPr>
              <a:t>ZENTZUA ETA SENTSUA </a:t>
            </a:r>
            <a:r>
              <a:rPr kumimoji="0" lang="es-E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s-E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s-E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Exposición colectiva</a:t>
            </a:r>
            <a:endParaRPr kumimoji="0" lang="es-ES" sz="2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000496" y="1446595"/>
            <a:ext cx="4762533" cy="400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chemeClr val="bg1"/>
                </a:solidFill>
              </a:rPr>
              <a:t>13 al 28 de octubre</a:t>
            </a:r>
            <a:endParaRPr lang="es-ES" sz="2000" dirty="0">
              <a:solidFill>
                <a:schemeClr val="bg1"/>
              </a:solidFill>
            </a:endParaRPr>
          </a:p>
        </p:txBody>
      </p:sp>
      <p:cxnSp>
        <p:nvCxnSpPr>
          <p:cNvPr id="8" name="7 Conector recto"/>
          <p:cNvCxnSpPr/>
          <p:nvPr/>
        </p:nvCxnSpPr>
        <p:spPr>
          <a:xfrm rot="10800000">
            <a:off x="3619493" y="1446596"/>
            <a:ext cx="4953035" cy="1191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10800000" flipH="1" flipV="1">
            <a:off x="476221" y="6322239"/>
            <a:ext cx="8096307" cy="1069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357158" y="2071678"/>
            <a:ext cx="5715040" cy="421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dirty="0" err="1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Zentzua</a:t>
            </a:r>
            <a:r>
              <a:rPr kumimoji="0" lang="es-ES" sz="1200" b="0" i="0" u="none" strike="noStrike" cap="none" normalizeH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 eta </a:t>
            </a:r>
            <a:r>
              <a:rPr kumimoji="0" lang="es-ES" sz="1200" b="0" i="0" u="none" strike="noStrike" cap="none" normalizeH="0" dirty="0" err="1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Sentsua</a:t>
            </a:r>
            <a:r>
              <a:rPr kumimoji="0" lang="es-ES" sz="1200" b="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 (</a:t>
            </a:r>
            <a:r>
              <a:rPr lang="es-ES" sz="1200" dirty="0" smtClean="0">
                <a:ea typeface="Calibri" pitchFamily="34" charset="0"/>
                <a:cs typeface="Times New Roman" pitchFamily="18" charset="0"/>
              </a:rPr>
              <a:t>Sentido Sensorial y Sentido lógico</a:t>
            </a:r>
            <a:r>
              <a:rPr kumimoji="0" lang="es-ES" sz="1200" b="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) se trata de una exposición colectiva de </a:t>
            </a:r>
            <a:r>
              <a:rPr lang="es-ES" sz="1200" dirty="0" smtClean="0">
                <a:ea typeface="Calibri" pitchFamily="34" charset="0"/>
                <a:cs typeface="Times New Roman" pitchFamily="18" charset="0"/>
              </a:rPr>
              <a:t>8</a:t>
            </a:r>
            <a:r>
              <a:rPr kumimoji="0" lang="es-ES" sz="1200" b="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 artistas e investigadores de la UPV/EHU que haciendo hincapié en la accesibilidad para aquellos colectivos en riesgo de exclusión en el mundo del arte como son personas ciegas, sordas y niños, intentan fomentar obras de arte que puedan ser estimuladas a través de los sentidos. 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200" b="0" i="0" u="none" strike="noStrike" cap="none" normalizeH="0" baseline="0" dirty="0" smtClean="0">
              <a:ln>
                <a:noFill/>
              </a:ln>
              <a:effectLst/>
              <a:cs typeface="Times New Roman" pitchFamily="18" charset="0"/>
            </a:endParaRPr>
          </a:p>
          <a:p>
            <a:pPr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200" dirty="0" smtClean="0">
                <a:cs typeface="Times New Roman" pitchFamily="18" charset="0"/>
              </a:rPr>
              <a:t>En esta exposición interdisciplinar se ha querido visibilizar</a:t>
            </a:r>
            <a:r>
              <a:rPr lang="es-ES" sz="1200" dirty="0" smtClean="0">
                <a:cs typeface="Arial" pitchFamily="34" charset="0"/>
              </a:rPr>
              <a:t> </a:t>
            </a:r>
            <a:r>
              <a:rPr kumimoji="0" lang="es-ES" sz="1200" b="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a estos colectivos, por lo que ha sido profundamente meditada.</a:t>
            </a:r>
            <a:r>
              <a:rPr kumimoji="0" lang="es-ES" sz="1200" b="0" i="0" u="none" strike="noStrike" cap="none" normalizeH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lang="es-ES" sz="1200" dirty="0" smtClean="0">
                <a:ea typeface="Calibri" pitchFamily="34" charset="0"/>
                <a:cs typeface="Times New Roman" pitchFamily="18" charset="0"/>
              </a:rPr>
              <a:t>T</a:t>
            </a:r>
            <a:r>
              <a:rPr kumimoji="0" lang="es-ES" sz="1200" b="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ras diferentes entrevistas a</a:t>
            </a:r>
            <a:r>
              <a:rPr kumimoji="0" lang="es-ES" sz="1200" b="0" i="0" u="none" strike="noStrike" cap="none" normalizeH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 niños, discapacitados visuales y auditivos que han dado sus </a:t>
            </a:r>
            <a:r>
              <a:rPr kumimoji="0" lang="es-ES" sz="1200" b="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valoraciones personales acerca de la accesibilidad en el arte.</a:t>
            </a:r>
            <a:r>
              <a:rPr lang="es-ES" sz="1200" dirty="0" smtClean="0">
                <a:ea typeface="Calibri" pitchFamily="34" charset="0"/>
                <a:cs typeface="Arial" pitchFamily="34" charset="0"/>
              </a:rPr>
              <a:t> </a:t>
            </a:r>
          </a:p>
          <a:p>
            <a:pPr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200" dirty="0" smtClean="0">
              <a:ea typeface="Calibri" pitchFamily="34" charset="0"/>
              <a:cs typeface="Arial" pitchFamily="34" charset="0"/>
            </a:endParaRPr>
          </a:p>
          <a:p>
            <a:pPr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200" dirty="0" smtClean="0">
                <a:ea typeface="Calibri" pitchFamily="34" charset="0"/>
                <a:cs typeface="Arial" pitchFamily="34" charset="0"/>
              </a:rPr>
              <a:t>A lo largo de esta exposición los</a:t>
            </a:r>
            <a:r>
              <a:rPr kumimoji="0" lang="es-ES" sz="1200" b="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 artistas </a:t>
            </a:r>
            <a:r>
              <a:rPr lang="es-ES" sz="1200" dirty="0" smtClean="0">
                <a:ea typeface="Calibri" pitchFamily="34" charset="0"/>
                <a:cs typeface="Times New Roman" pitchFamily="18" charset="0"/>
              </a:rPr>
              <a:t>muestran sus obras, en busca de soluciones para que su propia obra sea accesible intentando dar una </a:t>
            </a:r>
            <a:r>
              <a:rPr kumimoji="0" lang="es-ES" sz="1200" b="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visión transversal de  la idea de museo, en donde</a:t>
            </a:r>
            <a:r>
              <a:rPr kumimoji="0" lang="es-ES" sz="1200" b="0" i="0" u="none" strike="noStrike" cap="none" normalizeH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 las obras podrán ser percibidas a través de estímulos sensitivos. Cada visitante ira con los ojos tapados y tendrá que ser capaz de guiarse  por el espacio artístico a base de </a:t>
            </a:r>
            <a:r>
              <a:rPr kumimoji="0" lang="es-ES" sz="1200" b="0" i="0" u="none" strike="noStrike" cap="none" normalizeH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pautas</a:t>
            </a:r>
            <a:r>
              <a:rPr kumimoji="0" lang="es-ES" sz="1200" b="0" i="0" u="none" strike="noStrike" cap="none" normalizeH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, que le guiaran a la vez a 8 piezas artísticas que deberá de sentirse pero sin mirarlas. </a:t>
            </a:r>
            <a:r>
              <a:rPr lang="es-ES" sz="1200" dirty="0" smtClean="0">
                <a:ea typeface="Calibri" pitchFamily="34" charset="0"/>
                <a:cs typeface="Times New Roman" pitchFamily="18" charset="0"/>
              </a:rPr>
              <a:t>A continuación  os mostramos alguno de los detalles de las obras.</a:t>
            </a:r>
          </a:p>
          <a:p>
            <a:pPr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s-ES" sz="2800" b="0" i="0" u="none" strike="noStrike" cap="none" normalizeH="0" dirty="0" smtClean="0">
              <a:ln>
                <a:noFill/>
              </a:ln>
              <a:effectLst/>
              <a:ea typeface="Calibri" pitchFamily="34" charset="0"/>
              <a:cs typeface="Times New Roman" pitchFamily="18" charset="0"/>
            </a:endParaRPr>
          </a:p>
          <a:p>
            <a:pPr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200" dirty="0" smtClean="0">
              <a:ea typeface="Calibri" pitchFamily="34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lum bright="30000" contrast="10000"/>
          </a:blip>
          <a:srcRect t="72490" b="8434"/>
          <a:stretch>
            <a:fillRect/>
          </a:stretch>
        </p:blipFill>
        <p:spPr bwMode="auto">
          <a:xfrm rot="10800000">
            <a:off x="0" y="-1"/>
            <a:ext cx="9144000" cy="142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71472" y="1571612"/>
            <a:ext cx="4500594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s-ES" sz="2000" dirty="0" smtClean="0"/>
              <a:t>Mikel Arce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s-ES" sz="2000" dirty="0" smtClean="0"/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Título</a:t>
            </a:r>
            <a:endParaRPr kumimoji="0" lang="es-E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EARTH /LURRA </a:t>
            </a:r>
            <a:endParaRPr kumimoji="0" lang="es-E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Medidas</a:t>
            </a:r>
            <a:endParaRPr kumimoji="0" lang="es-E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Bandeja de 100 cm lateral x 100 cm lateral  x 45cm alto </a:t>
            </a:r>
            <a:endParaRPr kumimoji="0" lang="es-E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(en el suelo)</a:t>
            </a:r>
            <a:endParaRPr kumimoji="0" lang="es-E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Disciplina</a:t>
            </a:r>
            <a:endParaRPr kumimoji="0" lang="es-E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Arte Sonoro</a:t>
            </a:r>
            <a:endParaRPr kumimoji="0" lang="es-E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Año</a:t>
            </a:r>
            <a:endParaRPr kumimoji="0" lang="es-E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2018</a:t>
            </a:r>
            <a:endParaRPr kumimoji="0" lang="es-E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-381035" y="267869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es-ES" sz="4600" dirty="0" smtClean="0">
                <a:solidFill>
                  <a:schemeClr val="bg1"/>
                </a:solidFill>
              </a:rPr>
              <a:t>ZENTZUA ETA SENTSUA </a:t>
            </a:r>
            <a:r>
              <a:rPr kumimoji="0" lang="es-E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s-E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s-E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Exposición colectiva</a:t>
            </a:r>
            <a:endParaRPr kumimoji="0" lang="es-ES" sz="2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0" name="9 Conector recto"/>
          <p:cNvCxnSpPr/>
          <p:nvPr/>
        </p:nvCxnSpPr>
        <p:spPr>
          <a:xfrm rot="10800000">
            <a:off x="3619493" y="1446596"/>
            <a:ext cx="4953035" cy="1191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 rot="10800000" flipH="1" flipV="1">
            <a:off x="476221" y="6322239"/>
            <a:ext cx="8096307" cy="1069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2071670" y="2214554"/>
            <a:ext cx="57150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200" dirty="0" smtClean="0">
              <a:ea typeface="Calibri" pitchFamily="34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571472" y="4000504"/>
            <a:ext cx="800105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Explicación</a:t>
            </a:r>
            <a:endParaRPr kumimoji="0" lang="es-E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Se trata de </a:t>
            </a:r>
            <a:r>
              <a:rPr kumimoji="0" lang="es-E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transducir</a:t>
            </a: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, es decir cambiar de estado (reinterpretando), parte de la biósfera del entorno del lugar donde se instala, la luz que lo ilumina, el aire que lo rodea y en este caso, para esta exposición  únicamente la tierra donde se asienta.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Mediante un sensor de la vibración terrestre (Geófono), su señales, obtenidas mediante un proceso analógico, son convertidas en ondas sonoras y que, mediante un sistema de transductor electrodinámico, hacen vibrar una bandeja metálica tratada y  con agua en su interior, sirviendo a modo de monitor (visualizador y difusor sonoro) de la actividad terrestre próxima.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Se concentran así diferentes energías que nos rodean (apreciadas habitualmente desde una sensación normalmente abstracta o localizada como invisible, inaudible, o imperceptible…), que nos ofrecen y convierten el espacio donde se instalan estas tres planchas (en este caso una sola, la que interpreta la actividad geológica-terrestre) , en un lugar para sentirlas, escucharlas y visualizarlas, de una manera alternativa y siempre en sintonía/sincronía con el espacio de su ubicación y en tiempo real.</a:t>
            </a:r>
            <a:endParaRPr kumimoji="0" lang="es-E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4 Marcador de posición de imagen" descr="Fuentes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572000" y="1571612"/>
            <a:ext cx="3429024" cy="25643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lum bright="30000" contrast="10000"/>
          </a:blip>
          <a:srcRect t="72490" b="8434"/>
          <a:stretch>
            <a:fillRect/>
          </a:stretch>
        </p:blipFill>
        <p:spPr bwMode="auto">
          <a:xfrm rot="10800000">
            <a:off x="0" y="-1"/>
            <a:ext cx="9144000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-381035" y="267869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es-ES" sz="4600" dirty="0" smtClean="0">
                <a:solidFill>
                  <a:schemeClr val="bg1"/>
                </a:solidFill>
              </a:rPr>
              <a:t>ZENTZUA ETA SENTSUA </a:t>
            </a:r>
            <a:r>
              <a:rPr kumimoji="0" lang="es-E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s-E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s-E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Exposición colectiva</a:t>
            </a:r>
            <a:endParaRPr kumimoji="0" lang="es-ES" sz="2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6" name="5 Conector recto"/>
          <p:cNvCxnSpPr/>
          <p:nvPr/>
        </p:nvCxnSpPr>
        <p:spPr>
          <a:xfrm rot="10800000">
            <a:off x="3619493" y="1446596"/>
            <a:ext cx="4953035" cy="1191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"/>
          <p:cNvCxnSpPr/>
          <p:nvPr/>
        </p:nvCxnSpPr>
        <p:spPr>
          <a:xfrm rot="10800000" flipH="1" flipV="1">
            <a:off x="476221" y="6322239"/>
            <a:ext cx="8096307" cy="1069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500034" y="4429132"/>
            <a:ext cx="421484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Explicación</a:t>
            </a: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s-E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Obra conformada por diferentes materiales y formas. Se trata de que el público perciba la composición del objeto a través del tacto o de la experiencia sensorial y pueda activar, si lo desea, el sentido del tacto para sentir,  imaginar y describir lo percibido. ¿Qué es? ¿Qué forma o formas imaginas? ¿Cómo es la textura? ¿Qué materiales puedes definir? ¿Qué te evoca o sugiere la percepción táctil? Da un título a esta experiencia y realiza un </a:t>
            </a:r>
            <a:r>
              <a:rPr kumimoji="0" lang="es-E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microrrelato</a:t>
            </a: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s-E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571472" y="1643050"/>
            <a:ext cx="3000364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 sz="1200" dirty="0" smtClean="0"/>
          </a:p>
          <a:p>
            <a:r>
              <a:rPr lang="es-ES" sz="2000" dirty="0" smtClean="0"/>
              <a:t>María Jesús Cueto </a:t>
            </a:r>
          </a:p>
          <a:p>
            <a:endParaRPr kumimoji="0" lang="es-E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r>
              <a:rPr kumimoji="0" lang="es-E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Título </a:t>
            </a:r>
            <a:endParaRPr kumimoji="0" lang="es-E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PAISAJE SENSORIAL</a:t>
            </a:r>
            <a:endParaRPr kumimoji="0" lang="es-E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Medidas</a:t>
            </a:r>
            <a:endParaRPr kumimoji="0" lang="es-E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80cm x</a:t>
            </a:r>
            <a:r>
              <a:rPr kumimoji="0" lang="es-E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80 cm x</a:t>
            </a:r>
            <a:r>
              <a:rPr kumimoji="0" lang="es-E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21,5cm</a:t>
            </a:r>
            <a:endParaRPr kumimoji="0" lang="es-E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Disciplina</a:t>
            </a:r>
            <a:endParaRPr kumimoji="0" lang="es-E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ESCULTURA</a:t>
            </a:r>
            <a:endParaRPr kumimoji="0" lang="es-E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Técnica</a:t>
            </a:r>
            <a:endParaRPr kumimoji="0" lang="es-E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MIXTA (diversos materiales)</a:t>
            </a:r>
            <a:endParaRPr kumimoji="0" lang="es-E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Año </a:t>
            </a:r>
            <a:endParaRPr kumimoji="0" lang="es-E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2021</a:t>
            </a:r>
            <a:endParaRPr kumimoji="0" lang="es-E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 t="15049" r="45411" b="27193"/>
          <a:stretch>
            <a:fillRect/>
          </a:stretch>
        </p:blipFill>
        <p:spPr bwMode="auto">
          <a:xfrm>
            <a:off x="5214942" y="1643050"/>
            <a:ext cx="3214710" cy="4286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lum bright="30000" contrast="10000"/>
          </a:blip>
          <a:srcRect t="72490" b="8434"/>
          <a:stretch>
            <a:fillRect/>
          </a:stretch>
        </p:blipFill>
        <p:spPr bwMode="auto">
          <a:xfrm rot="10800000">
            <a:off x="0" y="-1"/>
            <a:ext cx="9144000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-381035" y="267869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es-ES" sz="4600" dirty="0" smtClean="0">
                <a:solidFill>
                  <a:schemeClr val="bg1"/>
                </a:solidFill>
              </a:rPr>
              <a:t>ZENTZUA ETA SENTSUA </a:t>
            </a:r>
            <a:r>
              <a:rPr kumimoji="0" lang="es-E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s-E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s-E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Exposición colectiva</a:t>
            </a:r>
            <a:endParaRPr kumimoji="0" lang="es-ES" sz="2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6" name="5 Conector recto"/>
          <p:cNvCxnSpPr/>
          <p:nvPr/>
        </p:nvCxnSpPr>
        <p:spPr>
          <a:xfrm rot="10800000">
            <a:off x="3619493" y="1446596"/>
            <a:ext cx="4953035" cy="1191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"/>
          <p:cNvCxnSpPr/>
          <p:nvPr/>
        </p:nvCxnSpPr>
        <p:spPr>
          <a:xfrm rot="10800000" flipH="1" flipV="1">
            <a:off x="476221" y="6322239"/>
            <a:ext cx="8096307" cy="1069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500034" y="1714488"/>
            <a:ext cx="9144000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Joseba </a:t>
            </a:r>
            <a:r>
              <a:rPr kumimoji="0" lang="es-E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Eskubi</a:t>
            </a:r>
            <a:endParaRPr kumimoji="0" lang="es-E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Título 	                              </a:t>
            </a:r>
            <a:endParaRPr kumimoji="0" lang="es-E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Sin titulo</a:t>
            </a:r>
            <a:endParaRPr kumimoji="0" lang="es-E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Medidas</a:t>
            </a:r>
            <a:endParaRPr kumimoji="0" lang="es-E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ea typeface="Calibri" pitchFamily="34" charset="0"/>
                <a:cs typeface="Calibri" pitchFamily="34" charset="0"/>
              </a:rPr>
              <a:t>41 x 33</a:t>
            </a:r>
            <a:endParaRPr kumimoji="0" lang="es-E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Disciplina</a:t>
            </a:r>
            <a:endParaRPr kumimoji="0" lang="es-E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Pintura </a:t>
            </a:r>
            <a:endParaRPr kumimoji="0" lang="es-E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ea typeface="Calibri" pitchFamily="34" charset="0"/>
                <a:cs typeface="Calibri" pitchFamily="34" charset="0"/>
              </a:rPr>
              <a:t>Técnica</a:t>
            </a:r>
            <a:endParaRPr kumimoji="0" lang="es-E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Oleo sobre lienzo</a:t>
            </a:r>
            <a:endParaRPr kumimoji="0" lang="es-E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Año </a:t>
            </a:r>
            <a:endParaRPr kumimoji="0" lang="es-E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2019</a:t>
            </a:r>
            <a:endParaRPr kumimoji="0" lang="es-E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12" name="4 Marcador de posición de imagen" descr="Fuente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786314" y="1643050"/>
            <a:ext cx="3295602" cy="4429156"/>
          </a:xfrm>
          <a:prstGeom prst="rect">
            <a:avLst/>
          </a:prstGeom>
        </p:spPr>
      </p:pic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500034" y="4286256"/>
            <a:ext cx="371477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Explicación</a:t>
            </a: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s-E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Una figura orgánica, blanda.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No sabemos qué es pero ahí está, frente a nosotros. </a:t>
            </a:r>
            <a:endParaRPr kumimoji="0" lang="es-E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Parece que está flotando,</a:t>
            </a:r>
            <a:r>
              <a:rPr lang="es-ES" sz="12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desde siempre y para siempre</a:t>
            </a:r>
            <a:r>
              <a:rPr kumimoji="0" lang="es-ES" sz="11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.</a:t>
            </a:r>
            <a:endParaRPr kumimoji="0" lang="es-E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lum bright="30000" contrast="10000"/>
          </a:blip>
          <a:srcRect t="72490" b="8434"/>
          <a:stretch>
            <a:fillRect/>
          </a:stretch>
        </p:blipFill>
        <p:spPr bwMode="auto">
          <a:xfrm rot="10800000">
            <a:off x="0" y="-1"/>
            <a:ext cx="9144000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-381035" y="267869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es-ES" sz="4600" dirty="0" smtClean="0">
                <a:solidFill>
                  <a:schemeClr val="bg1"/>
                </a:solidFill>
              </a:rPr>
              <a:t>ZENTZUA ETA SENTSUA </a:t>
            </a:r>
            <a:r>
              <a:rPr kumimoji="0" lang="es-E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s-E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s-E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Exposición colectiva</a:t>
            </a:r>
            <a:endParaRPr kumimoji="0" lang="es-ES" sz="2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6" name="5 Conector recto"/>
          <p:cNvCxnSpPr/>
          <p:nvPr/>
        </p:nvCxnSpPr>
        <p:spPr>
          <a:xfrm rot="10800000">
            <a:off x="3619493" y="1446596"/>
            <a:ext cx="4953035" cy="1191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"/>
          <p:cNvCxnSpPr/>
          <p:nvPr/>
        </p:nvCxnSpPr>
        <p:spPr>
          <a:xfrm rot="10800000" flipH="1" flipV="1">
            <a:off x="476221" y="6322239"/>
            <a:ext cx="8096307" cy="1069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500034" y="1643050"/>
            <a:ext cx="171448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181100" algn="l"/>
              </a:tabLst>
            </a:pPr>
            <a:r>
              <a:rPr lang="es-ES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Ángel </a:t>
            </a:r>
            <a:r>
              <a:rPr lang="es-ES" sz="20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Garraza</a:t>
            </a:r>
            <a:endParaRPr lang="es-ES" sz="20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181100" algn="l"/>
              </a:tabLst>
            </a:pPr>
            <a:endParaRPr lang="es-ES" sz="20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81100" algn="l"/>
              </a:tabLst>
            </a:pPr>
            <a:r>
              <a:rPr kumimoji="0" lang="es-E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Título 	</a:t>
            </a:r>
            <a:endParaRPr kumimoji="0" lang="es-E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81100" algn="l"/>
              </a:tabLst>
            </a:pP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Bajo el paisaje</a:t>
            </a:r>
            <a:endParaRPr kumimoji="0" lang="es-E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81100" algn="l"/>
              </a:tabLst>
            </a:pPr>
            <a:r>
              <a:rPr kumimoji="0" lang="es-E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Medidas</a:t>
            </a:r>
            <a:endParaRPr kumimoji="0" lang="es-E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81100" algn="l"/>
              </a:tabLst>
            </a:pP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42 cm. de altura</a:t>
            </a:r>
            <a:r>
              <a:rPr kumimoji="0" lang="es-E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s-E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81100" algn="l"/>
              </a:tabLst>
            </a:pPr>
            <a:r>
              <a:rPr kumimoji="0" lang="es-E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Disciplina</a:t>
            </a:r>
            <a:endParaRPr kumimoji="0" lang="es-E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81100" algn="l"/>
              </a:tabLst>
            </a:pP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Escultura </a:t>
            </a:r>
            <a:endParaRPr kumimoji="0" lang="es-E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81100" algn="l"/>
              </a:tabLst>
            </a:pPr>
            <a:r>
              <a:rPr kumimoji="0" lang="es-E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Técnica</a:t>
            </a:r>
            <a:endParaRPr kumimoji="0" lang="es-E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81100" algn="l"/>
              </a:tabLst>
            </a:pP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Cerámica</a:t>
            </a:r>
            <a:endParaRPr kumimoji="0" lang="es-E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81100" algn="l"/>
              </a:tabLst>
            </a:pPr>
            <a:r>
              <a:rPr kumimoji="0" lang="es-E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Año </a:t>
            </a:r>
            <a:endParaRPr kumimoji="0" lang="es-E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81100" algn="l"/>
              </a:tabLst>
            </a:pP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2015</a:t>
            </a:r>
            <a:r>
              <a:rPr kumimoji="0" lang="es-E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s-E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es-E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571472" y="4786322"/>
            <a:ext cx="778674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Explicación</a:t>
            </a:r>
            <a:endParaRPr kumimoji="0" lang="es-E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BAJO EL PAISAJE es una propuesta que poco o nada tiene que ver con el concepto tradicional de representación de la naturaleza. Más bien nos habla de los paisajes emocionales.  Aquellos que aforan desde el interior de las cosas y de las personas y donde casi nada es lo que parece. </a:t>
            </a:r>
            <a:endParaRPr kumimoji="0" lang="es-E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4 Marcador de posición de imagen" descr="Fuente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428992" y="1714488"/>
            <a:ext cx="4643470" cy="30813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lum bright="30000" contrast="10000"/>
          </a:blip>
          <a:srcRect t="72490" b="8434"/>
          <a:stretch>
            <a:fillRect/>
          </a:stretch>
        </p:blipFill>
        <p:spPr bwMode="auto">
          <a:xfrm rot="10800000">
            <a:off x="0" y="-1"/>
            <a:ext cx="9144000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-381035" y="267869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es-ES" sz="4600" dirty="0" smtClean="0">
                <a:solidFill>
                  <a:schemeClr val="bg1"/>
                </a:solidFill>
              </a:rPr>
              <a:t>ZENTZUA ETA SENTSUA </a:t>
            </a:r>
            <a:r>
              <a:rPr kumimoji="0" lang="es-E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s-E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s-E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Exposición colectiva</a:t>
            </a:r>
            <a:endParaRPr kumimoji="0" lang="es-ES" sz="2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6" name="5 Conector recto"/>
          <p:cNvCxnSpPr/>
          <p:nvPr/>
        </p:nvCxnSpPr>
        <p:spPr>
          <a:xfrm rot="10800000">
            <a:off x="3619493" y="1446596"/>
            <a:ext cx="4953035" cy="1191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"/>
          <p:cNvCxnSpPr/>
          <p:nvPr/>
        </p:nvCxnSpPr>
        <p:spPr>
          <a:xfrm rot="10800000" flipH="1" flipV="1">
            <a:off x="476221" y="6322239"/>
            <a:ext cx="8096307" cy="1069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571472" y="1571612"/>
            <a:ext cx="2643174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2000" dirty="0" err="1" smtClean="0"/>
              <a:t>Arantza</a:t>
            </a:r>
            <a:r>
              <a:rPr lang="es-ES" sz="2000" dirty="0" smtClean="0"/>
              <a:t> </a:t>
            </a:r>
            <a:r>
              <a:rPr lang="es-ES" sz="2000" dirty="0" err="1" smtClean="0"/>
              <a:t>Gaztañaga</a:t>
            </a:r>
            <a:endParaRPr lang="es-ES" sz="2000" dirty="0" smtClean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sz="2000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Título </a:t>
            </a:r>
            <a:endParaRPr kumimoji="0" lang="es-E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Akelarre</a:t>
            </a:r>
            <a:endParaRPr kumimoji="0" lang="es-E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Medidas</a:t>
            </a:r>
            <a:endParaRPr kumimoji="0" lang="es-E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Variables</a:t>
            </a:r>
            <a:endParaRPr kumimoji="0" lang="es-E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Disciplina</a:t>
            </a:r>
            <a:endParaRPr kumimoji="0" lang="es-E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Instalación (Esculturas de barro)</a:t>
            </a:r>
            <a:endParaRPr kumimoji="0" lang="es-E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Año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2018-2020</a:t>
            </a:r>
            <a:endParaRPr kumimoji="0" lang="es-E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642910" y="4572008"/>
            <a:ext cx="7929618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Explicación</a:t>
            </a: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endParaRPr kumimoji="0" lang="es-E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Un grupo de 3 esculturas de barro forman esta instalación de </a:t>
            </a:r>
            <a:r>
              <a:rPr kumimoji="0" lang="es-E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Akelarre</a:t>
            </a: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. Recordando a aquellas brujas (</a:t>
            </a:r>
            <a:r>
              <a:rPr kumimoji="0" lang="es-E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sorginak</a:t>
            </a: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) del pasado vasco que tanto invocaban a la Madre Tierra (Ama </a:t>
            </a:r>
            <a:r>
              <a:rPr kumimoji="0" lang="es-E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Lurra</a:t>
            </a: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) para hacer magia, esta obra nos adentra en una sinestesia entre lo táctil y lo olfativo.  Al tocar esa textura tan peculiar de la tierra que va modificándose por momentos, sentimos la presencia de diferentes olores en las distintas piezas escultóricas.</a:t>
            </a:r>
            <a:endParaRPr kumimoji="0" lang="es-E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12 Imagen" descr="C:\Users\arantza\Desktop\Nueva carpeta (2)\IMG_20171020_112617.jpg"/>
          <p:cNvPicPr/>
          <p:nvPr/>
        </p:nvPicPr>
        <p:blipFill>
          <a:blip r:embed="rId3" cstate="print"/>
          <a:srcRect l="29599" t="52017" r="39291" b="12707"/>
          <a:stretch>
            <a:fillRect/>
          </a:stretch>
        </p:blipFill>
        <p:spPr bwMode="auto">
          <a:xfrm rot="5400000">
            <a:off x="4607743" y="1178679"/>
            <a:ext cx="2857472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lum bright="30000" contrast="10000"/>
          </a:blip>
          <a:srcRect t="72490" b="8434"/>
          <a:stretch>
            <a:fillRect/>
          </a:stretch>
        </p:blipFill>
        <p:spPr bwMode="auto">
          <a:xfrm rot="10800000">
            <a:off x="0" y="-1"/>
            <a:ext cx="9144000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-381035" y="267869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es-ES" sz="4600" dirty="0" smtClean="0">
                <a:solidFill>
                  <a:schemeClr val="bg1"/>
                </a:solidFill>
              </a:rPr>
              <a:t>ZENTZUA ETA SENTSUA </a:t>
            </a:r>
            <a:r>
              <a:rPr kumimoji="0" lang="es-E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s-E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s-E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Exposición colectiva</a:t>
            </a:r>
            <a:endParaRPr kumimoji="0" lang="es-ES" sz="2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6" name="5 Conector recto"/>
          <p:cNvCxnSpPr/>
          <p:nvPr/>
        </p:nvCxnSpPr>
        <p:spPr>
          <a:xfrm rot="10800000">
            <a:off x="3619493" y="1446596"/>
            <a:ext cx="4953035" cy="1191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"/>
          <p:cNvCxnSpPr/>
          <p:nvPr/>
        </p:nvCxnSpPr>
        <p:spPr>
          <a:xfrm rot="10800000" flipH="1" flipV="1">
            <a:off x="476221" y="6322239"/>
            <a:ext cx="8096307" cy="1069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571472" y="1643050"/>
            <a:ext cx="3071834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7438" algn="l"/>
              </a:tabLst>
            </a:pP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Susana </a:t>
            </a:r>
            <a:r>
              <a:rPr kumimoji="0" lang="es-E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Jodra</a:t>
            </a:r>
            <a:endParaRPr kumimoji="0" lang="es-E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7438" algn="l"/>
              </a:tabLst>
            </a:pPr>
            <a:endParaRPr lang="es-ES" sz="1200" dirty="0" smtClean="0"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7438" algn="l"/>
              </a:tabLst>
            </a:pPr>
            <a:endParaRPr kumimoji="0" lang="es-E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7438" algn="l"/>
              </a:tabLst>
            </a:pPr>
            <a:r>
              <a:rPr kumimoji="0" lang="es-E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Título </a:t>
            </a:r>
            <a:endParaRPr kumimoji="0" lang="es-E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7438" algn="l"/>
              </a:tabLst>
            </a:pPr>
            <a:r>
              <a:rPr kumimoji="0" lang="es-E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Ukigarri-Hunkigarri</a:t>
            </a: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endParaRPr kumimoji="0" lang="es-E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7438" algn="l"/>
              </a:tabLst>
            </a:pPr>
            <a:r>
              <a:rPr kumimoji="0" lang="es-E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Medidas </a:t>
            </a:r>
            <a:endParaRPr kumimoji="0" lang="es-E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7438" algn="l"/>
              </a:tabLst>
            </a:pP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Variables según número y </a:t>
            </a:r>
            <a:endParaRPr kumimoji="0" lang="es-E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7438" algn="l"/>
              </a:tabLst>
            </a:pP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tamaños del papel </a:t>
            </a:r>
            <a:endParaRPr kumimoji="0" lang="es-E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7438" algn="l"/>
              </a:tabLst>
            </a:pP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(foto cada pale 33x 88 </a:t>
            </a:r>
            <a:r>
              <a:rPr kumimoji="0" lang="es-E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aprox</a:t>
            </a: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)</a:t>
            </a:r>
            <a:r>
              <a:rPr kumimoji="0" lang="es-E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endParaRPr kumimoji="0" lang="es-E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7438" algn="l"/>
              </a:tabLst>
            </a:pPr>
            <a:r>
              <a:rPr kumimoji="0" lang="es-E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Disciplina </a:t>
            </a:r>
            <a:endParaRPr kumimoji="0" lang="es-E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7438" algn="l"/>
              </a:tabLst>
            </a:pP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Papel Gofrado</a:t>
            </a:r>
            <a:endParaRPr kumimoji="0" lang="es-E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7438" algn="l"/>
              </a:tabLst>
            </a:pPr>
            <a:r>
              <a:rPr kumimoji="0" lang="es-E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Año</a:t>
            </a:r>
            <a:endParaRPr kumimoji="0" lang="es-E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7438" algn="l"/>
              </a:tabLst>
            </a:pP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2018</a:t>
            </a:r>
            <a:endParaRPr kumimoji="0" lang="es-E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571472" y="4929198"/>
            <a:ext cx="792961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Explicación </a:t>
            </a:r>
            <a:endParaRPr kumimoji="0" lang="es-E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En 2012 inicié la serie “</a:t>
            </a:r>
            <a:r>
              <a:rPr kumimoji="0" lang="es-E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Ehundurak</a:t>
            </a: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s-E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eratuz</a:t>
            </a: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s-E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Loturak</a:t>
            </a: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s-E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askatuz</a:t>
            </a: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” en la que relacionaba el tejer y el destejer con las relaciones que establecemos y perdemos a lo largo de nuestra vida, de tal manera que el hilo suelto guarda información a modo de palimpsesto de lo vivido. En esta ocasión queda la huella. Visible y palpable. Al tocarla por el público la huella se irá oscureciendo y mitigando, pasando a un nuevo estado por influencias externas.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4 Marcador de posición de imagen" descr="Fuentes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643306" y="1714488"/>
            <a:ext cx="4357718" cy="32900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B5CB4F1DBD814743970BDEE35D8471B2" ma:contentTypeVersion="14" ma:contentTypeDescription="Crear nuevo documento." ma:contentTypeScope="" ma:versionID="95f0e06cdd7487d74d71820ca398e856">
  <xsd:schema xmlns:xsd="http://www.w3.org/2001/XMLSchema" xmlns:xs="http://www.w3.org/2001/XMLSchema" xmlns:p="http://schemas.microsoft.com/office/2006/metadata/properties" xmlns:ns2="910c26a3-0931-4458-9bd0-6b2b924f36c5" xmlns:ns3="f8d6b217-c2cf-4ea8-93c9-9df221e822c9" targetNamespace="http://schemas.microsoft.com/office/2006/metadata/properties" ma:root="true" ma:fieldsID="25065cbc1637aca4cf031db0bb8b9d09" ns2:_="" ns3:_="">
    <xsd:import namespace="910c26a3-0931-4458-9bd0-6b2b924f36c5"/>
    <xsd:import namespace="f8d6b217-c2cf-4ea8-93c9-9df221e822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0c26a3-0931-4458-9bd0-6b2b924f36c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d6b217-c2cf-4ea8-93c9-9df221e822c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E3E1F09-7341-49AE-866F-9BAF04F46FB4}"/>
</file>

<file path=customXml/itemProps2.xml><?xml version="1.0" encoding="utf-8"?>
<ds:datastoreItem xmlns:ds="http://schemas.openxmlformats.org/officeDocument/2006/customXml" ds:itemID="{1D0FDF00-BFD3-4012-8F4C-694472D85B00}"/>
</file>

<file path=customXml/itemProps3.xml><?xml version="1.0" encoding="utf-8"?>
<ds:datastoreItem xmlns:ds="http://schemas.openxmlformats.org/officeDocument/2006/customXml" ds:itemID="{C7573FF2-068B-48EA-8961-9EE69F20979F}"/>
</file>

<file path=docProps/app.xml><?xml version="1.0" encoding="utf-8"?>
<Properties xmlns="http://schemas.openxmlformats.org/officeDocument/2006/extended-properties" xmlns:vt="http://schemas.openxmlformats.org/officeDocument/2006/docPropsVTypes">
  <TotalTime>530</TotalTime>
  <Words>1042</Words>
  <Application>Microsoft Office PowerPoint</Application>
  <PresentationFormat>Presentación en pantalla (4:3)</PresentationFormat>
  <Paragraphs>162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HP</dc:creator>
  <cp:lastModifiedBy>Miren Arantza Gaztañaga Garabieta</cp:lastModifiedBy>
  <cp:revision>52</cp:revision>
  <dcterms:created xsi:type="dcterms:W3CDTF">2020-02-02T09:36:50Z</dcterms:created>
  <dcterms:modified xsi:type="dcterms:W3CDTF">2021-09-23T15:15:28Z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0x010100B5CB4F1DBD814743970BDEE35D8471B2</vt:lpwstr>
  </property>
</Properties>
</file>