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285" r:id="rId3"/>
    <p:sldId id="299" r:id="rId4"/>
    <p:sldId id="301" r:id="rId5"/>
    <p:sldId id="302" r:id="rId6"/>
    <p:sldId id="303" r:id="rId7"/>
    <p:sldId id="300" r:id="rId8"/>
    <p:sldId id="304" r:id="rId9"/>
    <p:sldId id="305" r:id="rId10"/>
    <p:sldId id="296" r:id="rId11"/>
    <p:sldId id="306" r:id="rId12"/>
    <p:sldId id="308" r:id="rId13"/>
    <p:sldId id="295" r:id="rId14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003"/>
    <a:srgbClr val="E3D803"/>
    <a:srgbClr val="96C147"/>
    <a:srgbClr val="E58E0D"/>
    <a:srgbClr val="02A4DA"/>
    <a:srgbClr val="ED3333"/>
    <a:srgbClr val="E63A4D"/>
    <a:srgbClr val="5A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1144" y="-712"/>
      </p:cViewPr>
      <p:guideLst>
        <p:guide orient="horz" pos="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61" d="100"/>
          <a:sy n="61" d="100"/>
        </p:scale>
        <p:origin x="252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2B1C-8C5A-45B7-AD95-2BC7B7323991}" type="datetimeFigureOut">
              <a:rPr lang="es-ES" smtClean="0"/>
              <a:t>1/7/19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A03B0-CD2E-4B03-9444-4B563B9D03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20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091835-5183-4ADE-B47D-D3978C3A2175}" type="datetimeFigureOut">
              <a:rPr lang="en-US"/>
              <a:pPr/>
              <a:t>1/7/19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FBBDC9-6350-4F0D-86B1-F24B372EE67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u-ES" smtClean="0"/>
              <a:t>1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5453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 smtClean="0"/>
              <a:t>2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89073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 smtClean="0"/>
              <a:t>5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6884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 smtClean="0"/>
              <a:t>5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79161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u-ES" smtClean="0"/>
              <a:t>1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8395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>
            <a:extLst>
              <a:ext uri="{FF2B5EF4-FFF2-40B4-BE49-F238E27FC236}">
                <a16:creationId xmlns:a16="http://schemas.microsoft.com/office/drawing/2014/main" xmlns="" id="{BF5FE190-97E8-1545-9321-CF7054364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2 Marcador de notas">
            <a:extLst>
              <a:ext uri="{FF2B5EF4-FFF2-40B4-BE49-F238E27FC236}">
                <a16:creationId xmlns:a16="http://schemas.microsoft.com/office/drawing/2014/main" xmlns="" id="{91E55A3F-2C70-4A41-9E2D-C54615D4A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3 Marcador de encabezado">
            <a:extLst>
              <a:ext uri="{FF2B5EF4-FFF2-40B4-BE49-F238E27FC236}">
                <a16:creationId xmlns:a16="http://schemas.microsoft.com/office/drawing/2014/main" xmlns="" id="{E1C63371-D61A-CC4A-94F0-13D5549865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La plataforma tecnológica Aide-GTP y la guía informatizada de la bronquiolitis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F95609FE-FE3A-FE40-98B5-9ACADBDA5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(c) Grupo Erabaki, UPV/EHU-BIOEF, 2012</a:t>
            </a:r>
          </a:p>
        </p:txBody>
      </p:sp>
      <p:sp>
        <p:nvSpPr>
          <p:cNvPr id="30725" name="5 Marcador de número de diapositiva">
            <a:extLst>
              <a:ext uri="{FF2B5EF4-FFF2-40B4-BE49-F238E27FC236}">
                <a16:creationId xmlns:a16="http://schemas.microsoft.com/office/drawing/2014/main" xmlns="" id="{8378DA85-1551-E541-82AB-ED4A8214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763" indent="-309524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098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337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576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fld id="{B54E4D42-FBCD-D543-A348-797C489C94FE}" type="slidenum">
              <a:rPr lang="es-ES" altLang="es-ES" sz="1300" b="0" u="none">
                <a:solidFill>
                  <a:srgbClr val="000000"/>
                </a:solidFill>
              </a:rPr>
              <a:pPr defTabSz="99047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altLang="es-ES" sz="1300" b="0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6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 smtClean="0"/>
              <a:t>14</a:t>
            </a:r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6825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427560"/>
            <a:ext cx="5472112" cy="3348038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1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8" y="1551015"/>
            <a:ext cx="4824537" cy="199284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02A4DA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5" y="3705876"/>
            <a:ext cx="4176464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59676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86432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89280" y="3219825"/>
            <a:ext cx="3764647" cy="540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85662" y="1551015"/>
            <a:ext cx="4383779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6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50423" y="1437087"/>
            <a:ext cx="5013821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95208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8056" y="3165817"/>
            <a:ext cx="3772127" cy="594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94432" y="1551015"/>
            <a:ext cx="4392489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3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369889" y="1427560"/>
            <a:ext cx="5570263" cy="3348038"/>
            <a:chOff x="395536" y="1988840"/>
            <a:chExt cx="557076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1"/>
              <a:ext cx="5401164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1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erif" charset="0"/>
              <a:cs typeface="EHUSerif" charset="0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3" y="1551014"/>
            <a:ext cx="4752528" cy="20468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539559" y="3759883"/>
            <a:ext cx="4073595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50267" y="1437087"/>
            <a:ext cx="4869805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40327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4439" y="3165817"/>
            <a:ext cx="3710288" cy="594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1551015"/>
            <a:ext cx="4320480" cy="139878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427560"/>
            <a:ext cx="5472112" cy="3348038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1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8" y="1551015"/>
            <a:ext cx="4824537" cy="199284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67550" y="3759887"/>
            <a:ext cx="4135317" cy="6480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 r="115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7" y="1551385"/>
            <a:ext cx="4797797" cy="2580084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9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543175" y="3040150"/>
            <a:ext cx="3940003" cy="719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40841" y="1764113"/>
            <a:ext cx="4247185" cy="112875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81" y="1551385"/>
            <a:ext cx="4149725" cy="2580084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9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543170" y="3040150"/>
            <a:ext cx="3524774" cy="665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837" y="1733855"/>
            <a:ext cx="3608116" cy="116193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ans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>
            <a:grpSpLocks/>
          </p:cNvGrpSpPr>
          <p:nvPr userDrawn="1"/>
        </p:nvGrpSpPr>
        <p:grpSpPr bwMode="auto">
          <a:xfrm>
            <a:off x="356221" y="2715766"/>
            <a:ext cx="4575819" cy="1008038"/>
            <a:chOff x="395536" y="1988840"/>
            <a:chExt cx="5570768" cy="1008139"/>
          </a:xfrm>
        </p:grpSpPr>
        <p:sp>
          <p:nvSpPr>
            <p:cNvPr id="15" name="9 Rectángulo"/>
            <p:cNvSpPr/>
            <p:nvPr/>
          </p:nvSpPr>
          <p:spPr>
            <a:xfrm>
              <a:off x="395536" y="1988840"/>
              <a:ext cx="5112213" cy="70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10 Rectángulo"/>
            <p:cNvSpPr/>
            <p:nvPr/>
          </p:nvSpPr>
          <p:spPr>
            <a:xfrm>
              <a:off x="565140" y="2204886"/>
              <a:ext cx="5401164" cy="792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5 Título"/>
          <p:cNvSpPr>
            <a:spLocks noGrp="1"/>
          </p:cNvSpPr>
          <p:nvPr>
            <p:ph type="ctrTitle"/>
          </p:nvPr>
        </p:nvSpPr>
        <p:spPr>
          <a:xfrm>
            <a:off x="550816" y="2931452"/>
            <a:ext cx="5215789" cy="2462030"/>
          </a:xfrm>
        </p:spPr>
        <p:txBody>
          <a:bodyPr/>
          <a:lstStyle/>
          <a:p>
            <a:r>
              <a:rPr lang="eu-ES" dirty="0" smtClean="0"/>
              <a:t>ESKERRIK ASKO</a:t>
            </a:r>
            <a:endParaRPr lang="eu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013085" y="1491631"/>
            <a:ext cx="8130916" cy="972108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160" algn="r"/>
              </a:tabLst>
              <a:defRPr sz="16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457200" y="1167594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13091" y="2895786"/>
            <a:ext cx="8130915" cy="432048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646" algn="r"/>
              </a:tabLst>
              <a:defRPr sz="16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493712" y="2571750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013091" y="3705876"/>
            <a:ext cx="8130915" cy="972108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646" algn="r"/>
              </a:tabLst>
              <a:defRPr sz="16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467544" y="3381840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5D7204B-290F-4646-87AF-DC54AC99F7E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15874" y="-19050"/>
            <a:ext cx="9159875" cy="516255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 userDrawn="1"/>
        </p:nvSpPr>
        <p:spPr>
          <a:xfrm>
            <a:off x="369889" y="1427561"/>
            <a:ext cx="3625850" cy="71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441325" y="2021685"/>
            <a:ext cx="3843338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 userDrawn="1"/>
        </p:nvSpPr>
        <p:spPr>
          <a:xfrm>
            <a:off x="358775" y="2247900"/>
            <a:ext cx="4198938" cy="1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 userDrawn="1"/>
        </p:nvSpPr>
        <p:spPr>
          <a:xfrm>
            <a:off x="369889" y="3274221"/>
            <a:ext cx="3625850" cy="75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0581" y="1599646"/>
            <a:ext cx="3749377" cy="1674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15" y="3273832"/>
            <a:ext cx="3274498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7545" y="40136"/>
            <a:ext cx="936104" cy="679774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403648" y="194024"/>
            <a:ext cx="1882494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369888" y="2448295"/>
            <a:ext cx="4706168" cy="2062296"/>
            <a:chOff x="395536" y="1988840"/>
            <a:chExt cx="4706595" cy="2348100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4130478" cy="93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81" y="2635700"/>
              <a:ext cx="4635150" cy="14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3986449" cy="60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467549" y="2571750"/>
            <a:ext cx="4329754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200" b="1" baseline="0">
                <a:solidFill>
                  <a:srgbClr val="E58E0D"/>
                </a:solidFill>
                <a:latin typeface="EHUSans"/>
                <a:cs typeface="EHUSans"/>
              </a:defRPr>
            </a:lvl1pPr>
          </a:lstStyle>
          <a:p>
            <a:r>
              <a:rPr lang="es-ES" sz="4000" dirty="0" smtClean="0">
                <a:latin typeface="EHUSans" pitchFamily="50"/>
              </a:rPr>
              <a:t>PRESENCIA DE LA UPV/EHU </a:t>
            </a:r>
            <a:br>
              <a:rPr lang="es-ES" sz="4000" dirty="0" smtClean="0">
                <a:latin typeface="EHUSans" pitchFamily="50"/>
              </a:rPr>
            </a:br>
            <a:r>
              <a:rPr lang="es-ES" sz="4000" dirty="0" smtClean="0">
                <a:latin typeface="EHUSans" pitchFamily="50"/>
              </a:rPr>
              <a:t>EN RANKINGS INTERNACIONALES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5" y="0"/>
            <a:ext cx="9161463" cy="51435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31" y="250035"/>
            <a:ext cx="3744913" cy="26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94" y="1427562"/>
            <a:ext cx="5138737" cy="70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6" y="2021685"/>
            <a:ext cx="4851400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2811066"/>
            <a:ext cx="4392612" cy="88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9" y="3294462"/>
            <a:ext cx="4692650" cy="1329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5" y="1551015"/>
            <a:ext cx="4896545" cy="2208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845317"/>
            <a:ext cx="4320480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195487"/>
            <a:ext cx="2952328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3" y="195487"/>
            <a:ext cx="936104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23812" y="0"/>
            <a:ext cx="9167813" cy="51435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31" y="250035"/>
            <a:ext cx="3744913" cy="26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94" y="1427562"/>
            <a:ext cx="5641975" cy="70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021685"/>
            <a:ext cx="5715000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94" y="2247900"/>
            <a:ext cx="6218237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9" y="3651647"/>
            <a:ext cx="3770312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932" y="1497008"/>
            <a:ext cx="5040561" cy="2154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791311"/>
            <a:ext cx="3600400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195487"/>
            <a:ext cx="2952328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3" y="195487"/>
            <a:ext cx="936104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7"/>
            <a:ext cx="8229600" cy="1804263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25756"/>
            <a:ext cx="8229600" cy="756084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9" y="3543860"/>
            <a:ext cx="8207375" cy="1242455"/>
          </a:xfrm>
        </p:spPr>
        <p:txBody>
          <a:bodyPr>
            <a:noAutofit/>
          </a:bodyPr>
          <a:lstStyle>
            <a:lvl1pPr marL="201608" indent="-201608">
              <a:buFont typeface="Arial" pitchFamily="34" charset="0"/>
              <a:buChar char="•"/>
              <a:defRPr sz="13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2BC1130-A0F9-480B-A918-31B9C880FA9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8"/>
            <a:ext cx="8229600" cy="2020286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86746" y="2787778"/>
            <a:ext cx="8207375" cy="1458422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CFA2AC6-E5BD-464F-88CA-02B539987E3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9"/>
            <a:ext cx="8229600" cy="562124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29612"/>
            <a:ext cx="4176464" cy="3456384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32" indent="-285744">
              <a:buFont typeface="Arial" pitchFamily="34" charset="0"/>
              <a:buChar char="•"/>
              <a:defRPr sz="1000"/>
            </a:lvl2pPr>
            <a:lvl3pPr marL="1200121" indent="-285744">
              <a:buFont typeface="Arial" pitchFamily="34" charset="0"/>
              <a:buChar char="•"/>
              <a:defRPr sz="1000"/>
            </a:lvl3pPr>
            <a:lvl4pPr marL="1657309" indent="-285744">
              <a:buFont typeface="Arial" pitchFamily="34" charset="0"/>
              <a:buChar char="•"/>
              <a:defRPr sz="1000"/>
            </a:lvl4pPr>
            <a:lvl5pPr marL="2114498" indent="-285744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860034" y="1329612"/>
            <a:ext cx="3784844" cy="3456384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A68D9D-B1FD-49C9-B148-319684C0EFF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4137929"/>
            <a:ext cx="8219256" cy="594065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39219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57FAD3-5D4C-4A23-A00F-AD99BE7CC71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735546"/>
            <a:ext cx="4032448" cy="405045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4644009" y="735546"/>
            <a:ext cx="4032448" cy="405045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E8609E-0ABE-407F-984D-047D7CF660A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dos columnas +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49792"/>
            <a:ext cx="8208912" cy="1836204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E8609E-0ABE-407F-984D-047D7CF660A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9" y="1329612"/>
            <a:ext cx="4103687" cy="1512168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32" indent="-285744">
              <a:buFont typeface="Arial" pitchFamily="34" charset="0"/>
              <a:buChar char="•"/>
              <a:defRPr sz="1000"/>
            </a:lvl2pPr>
            <a:lvl3pPr marL="1200121" indent="-285744">
              <a:buFont typeface="Arial" pitchFamily="34" charset="0"/>
              <a:buChar char="•"/>
              <a:defRPr sz="1000"/>
            </a:lvl3pPr>
            <a:lvl4pPr marL="1657309" indent="-285744">
              <a:buFont typeface="Arial" pitchFamily="34" charset="0"/>
              <a:buChar char="•"/>
              <a:defRPr sz="1000"/>
            </a:lvl4pPr>
            <a:lvl5pPr marL="2114498" indent="-285744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789552"/>
            <a:ext cx="4114800" cy="486054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6" name="7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27132" y="1329612"/>
            <a:ext cx="4103687" cy="1512168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32" indent="-285744">
              <a:buFont typeface="Arial" pitchFamily="34" charset="0"/>
              <a:buChar char="•"/>
              <a:defRPr sz="1000"/>
            </a:lvl2pPr>
            <a:lvl3pPr marL="1200121" indent="-285744">
              <a:buFont typeface="Arial" pitchFamily="34" charset="0"/>
              <a:buChar char="•"/>
              <a:defRPr sz="1000"/>
            </a:lvl3pPr>
            <a:lvl4pPr marL="1657309" indent="-285744">
              <a:buFont typeface="Arial" pitchFamily="34" charset="0"/>
              <a:buChar char="•"/>
              <a:defRPr sz="1000"/>
            </a:lvl4pPr>
            <a:lvl5pPr marL="2114498" indent="-285744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6" y="4299942"/>
            <a:ext cx="2807543" cy="486054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32" indent="-285744">
              <a:buFont typeface="Arial" pitchFamily="34" charset="0"/>
              <a:buChar char="•"/>
              <a:defRPr sz="1300"/>
            </a:lvl2pPr>
            <a:lvl3pPr marL="1200121" indent="-285744">
              <a:buFont typeface="Arial" pitchFamily="34" charset="0"/>
              <a:buChar char="•"/>
              <a:defRPr sz="1300"/>
            </a:lvl3pPr>
            <a:lvl4pPr marL="1657309" indent="-285744">
              <a:buFont typeface="Arial" pitchFamily="34" charset="0"/>
              <a:buChar char="•"/>
              <a:defRPr sz="1300"/>
            </a:lvl4pPr>
            <a:lvl5pPr marL="2114498" indent="-285744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7F55C5-9531-4E3A-85A3-42A7C320BD1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61665"/>
            <a:ext cx="8219256" cy="178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3651874"/>
            <a:ext cx="8219256" cy="942752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C208-3ED4-4609-ABFD-C51B28ECD2E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77606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04361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507203" y="3165817"/>
            <a:ext cx="3832254" cy="540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03585" y="1551015"/>
            <a:ext cx="4383780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7030A0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489326" y="250032"/>
            <a:ext cx="2879725" cy="27027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006079"/>
            <a:ext cx="3581400" cy="15621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72000" y="1006079"/>
            <a:ext cx="4103688" cy="156210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838200" y="2682480"/>
            <a:ext cx="3581400" cy="156329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72000" y="2682480"/>
            <a:ext cx="4103688" cy="156329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0C4A849-B981-C044-89DF-5C432750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A317E17-530B-6045-9DA5-FF2E8847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997927B-E4C4-0C44-AB38-45AA2486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275" y="4954191"/>
            <a:ext cx="431800" cy="1559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FD34-3F5D-F24E-8E45-A2B541B6D6F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69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77606" y="2283718"/>
            <a:ext cx="6210618" cy="2173441"/>
            <a:chOff x="-4113531" y="1793019"/>
            <a:chExt cx="5214285" cy="2729648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154763"/>
              <a:ext cx="5105100" cy="1912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3586598"/>
              <a:ext cx="2376642" cy="93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04362" y="4137273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03592" y="2397646"/>
            <a:ext cx="6948728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cap="all" baseline="0">
                <a:solidFill>
                  <a:srgbClr val="ED3333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Internacionalización de la formación</a:t>
            </a:r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2 Grupo"/>
          <p:cNvGrpSpPr>
            <a:grpSpLocks/>
          </p:cNvGrpSpPr>
          <p:nvPr userDrawn="1"/>
        </p:nvGrpSpPr>
        <p:grpSpPr bwMode="auto">
          <a:xfrm>
            <a:off x="369888" y="3047358"/>
            <a:ext cx="5498256" cy="1635624"/>
            <a:chOff x="395536" y="1988840"/>
            <a:chExt cx="5498755" cy="2348101"/>
          </a:xfrm>
        </p:grpSpPr>
        <p:sp>
          <p:nvSpPr>
            <p:cNvPr id="15" name="13 Rectángulo"/>
            <p:cNvSpPr/>
            <p:nvPr userDrawn="1"/>
          </p:nvSpPr>
          <p:spPr>
            <a:xfrm>
              <a:off x="395536" y="1988840"/>
              <a:ext cx="5498755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14 Rectángulo"/>
            <p:cNvSpPr/>
            <p:nvPr userDrawn="1"/>
          </p:nvSpPr>
          <p:spPr>
            <a:xfrm>
              <a:off x="466981" y="2635699"/>
              <a:ext cx="4635150" cy="109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15 Rectángulo"/>
            <p:cNvSpPr/>
            <p:nvPr userDrawn="1"/>
          </p:nvSpPr>
          <p:spPr>
            <a:xfrm>
              <a:off x="395536" y="3420526"/>
              <a:ext cx="3986449" cy="91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467549" y="2571750"/>
            <a:ext cx="4329754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200" b="1" baseline="0">
                <a:solidFill>
                  <a:srgbClr val="00B0F0"/>
                </a:solidFill>
                <a:latin typeface="EHUSans"/>
                <a:cs typeface="EHUSans"/>
              </a:defRPr>
            </a:lvl1pPr>
          </a:lstStyle>
          <a:p>
            <a:r>
              <a:rPr lang="es-ES" sz="4000" dirty="0" smtClean="0">
                <a:latin typeface="EHUSans" pitchFamily="50"/>
              </a:rPr>
              <a:t>PRESENCIA DE LA UPV/EHU </a:t>
            </a:r>
            <a:br>
              <a:rPr lang="es-ES" sz="4000" dirty="0" smtClean="0">
                <a:latin typeface="EHUSans" pitchFamily="50"/>
              </a:rPr>
            </a:br>
            <a:r>
              <a:rPr lang="es-ES" sz="4000" dirty="0" smtClean="0">
                <a:latin typeface="EHUSans" pitchFamily="50"/>
              </a:rPr>
              <a:t>EN RANKINGS INTERNACIONALES</a:t>
            </a:r>
            <a:endParaRPr lang="en-US" dirty="0"/>
          </a:p>
        </p:txBody>
      </p:sp>
      <p:sp>
        <p:nvSpPr>
          <p:cNvPr id="19" name="3 Marcador de fecha"/>
          <p:cNvSpPr>
            <a:spLocks noGrp="1"/>
          </p:cNvSpPr>
          <p:nvPr>
            <p:ph type="dt" sz="half" idx="10"/>
          </p:nvPr>
        </p:nvSpPr>
        <p:spPr>
          <a:xfrm>
            <a:off x="3505200" y="4855371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369889" y="2877742"/>
            <a:ext cx="5786288" cy="1422201"/>
            <a:chOff x="395535" y="1988840"/>
            <a:chExt cx="6074870" cy="1896457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5" y="1988840"/>
              <a:ext cx="6074870" cy="1251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3"/>
              <a:ext cx="3528786" cy="1104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7" y="3001197"/>
            <a:ext cx="4680521" cy="93870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E3D803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4 Grupo"/>
          <p:cNvGrpSpPr>
            <a:grpSpLocks/>
          </p:cNvGrpSpPr>
          <p:nvPr userDrawn="1"/>
        </p:nvGrpSpPr>
        <p:grpSpPr bwMode="auto">
          <a:xfrm>
            <a:off x="350267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77023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9871" y="3219823"/>
            <a:ext cx="3986069" cy="540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76253" y="1551015"/>
            <a:ext cx="4383779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2A4DA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49" y="252"/>
            <a:ext cx="9143104" cy="51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>
            <a:grpSpLocks/>
          </p:cNvGrpSpPr>
          <p:nvPr userDrawn="1"/>
        </p:nvGrpSpPr>
        <p:grpSpPr bwMode="auto">
          <a:xfrm>
            <a:off x="369889" y="1427560"/>
            <a:ext cx="5570263" cy="3348038"/>
            <a:chOff x="395536" y="1988840"/>
            <a:chExt cx="557076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1"/>
              <a:ext cx="5401164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493763" y="4519616"/>
            <a:ext cx="1611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erif" charset="0"/>
              <a:cs typeface="EHUSerif" charset="0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5" y="1551015"/>
            <a:ext cx="4824537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5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539557" y="3651871"/>
            <a:ext cx="4135317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368641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95396" y="3868345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ans" charset="0"/>
              <a:cs typeface="EHUSans" charset="0"/>
            </a:endParaRP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8244" y="3165820"/>
            <a:ext cx="3764647" cy="59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94620" y="1551015"/>
            <a:ext cx="4383780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2D050"/>
                </a:solidFill>
                <a:latin typeface="EHUSans"/>
                <a:cs typeface="EHUSans"/>
              </a:defRPr>
            </a:lvl1pPr>
          </a:lstStyle>
          <a:p>
            <a:r>
              <a:rPr lang="es-ES_tradnl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468316" y="250035"/>
            <a:ext cx="935037" cy="2690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000" dirty="0" smtClean="0">
                <a:latin typeface="EHUSans"/>
              </a:rPr>
              <a:t>UPV / EHU I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659606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53779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05200" y="485537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58889" y="300039"/>
            <a:ext cx="5113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088" y="30361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EHUSans" pitchFamily="50"/>
              </a:defRPr>
            </a:lvl1pPr>
          </a:lstStyle>
          <a:p>
            <a:fld id="{18F18D39-0E3E-4689-8C37-52FC82B1D572}" type="slidenum">
              <a:rPr lang="en-US" smtClean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4" r:id="rId3"/>
    <p:sldLayoutId id="2147483785" r:id="rId4"/>
    <p:sldLayoutId id="2147483786" r:id="rId5"/>
    <p:sldLayoutId id="2147483788" r:id="rId6"/>
    <p:sldLayoutId id="2147483789" r:id="rId7"/>
    <p:sldLayoutId id="2147483787" r:id="rId8"/>
    <p:sldLayoutId id="2147483762" r:id="rId9"/>
    <p:sldLayoutId id="2147483780" r:id="rId10"/>
    <p:sldLayoutId id="2147483781" r:id="rId11"/>
    <p:sldLayoutId id="2147483778" r:id="rId12"/>
    <p:sldLayoutId id="2147483779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7" r:id="rId27"/>
    <p:sldLayoutId id="2147483776" r:id="rId28"/>
    <p:sldLayoutId id="2147483760" r:id="rId29"/>
    <p:sldLayoutId id="2147483790" r:id="rId3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itchFamily="34" charset="-128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1pPr>
      <a:lvl2pPr marL="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2pPr>
      <a:lvl3pPr marL="9143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3pPr>
      <a:lvl4pPr marL="1371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4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4pPr>
      <a:lvl5pPr marL="18287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4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ctrTitle"/>
          </p:nvPr>
        </p:nvSpPr>
        <p:spPr>
          <a:xfrm>
            <a:off x="467544" y="2499742"/>
            <a:ext cx="6616027" cy="2009057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s-ES" sz="3600" dirty="0">
                <a:latin typeface="EHUSans" pitchFamily="50"/>
              </a:rPr>
              <a:t>ESTRATEGIA </a:t>
            </a:r>
            <a:r>
              <a:rPr lang="es-ES" sz="3600" dirty="0" smtClean="0">
                <a:latin typeface="EHUSans" pitchFamily="50"/>
              </a:rPr>
              <a:t>de INTERNACIONALIZACIÓN </a:t>
            </a:r>
            <a:r>
              <a:rPr lang="es-ES" sz="3600" dirty="0">
                <a:latin typeface="EHUSans" pitchFamily="50"/>
              </a:rPr>
              <a:t>DE LA UPV/EHU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Título"/>
          <p:cNvSpPr>
            <a:spLocks noGrp="1"/>
          </p:cNvSpPr>
          <p:nvPr>
            <p:ph type="ctrTitle"/>
          </p:nvPr>
        </p:nvSpPr>
        <p:spPr>
          <a:xfrm>
            <a:off x="467545" y="2643759"/>
            <a:ext cx="4320480" cy="1872208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s-ES" sz="3200" dirty="0" smtClean="0">
                <a:latin typeface="EHUSans" pitchFamily="50"/>
              </a:rPr>
              <a:t>PRESENCIA DE LA </a:t>
            </a:r>
            <a:br>
              <a:rPr lang="es-ES" sz="3200" dirty="0" smtClean="0">
                <a:latin typeface="EHUSans" pitchFamily="50"/>
              </a:rPr>
            </a:br>
            <a:r>
              <a:rPr lang="es-ES" sz="3200" dirty="0" smtClean="0">
                <a:latin typeface="EHUSans" pitchFamily="50"/>
              </a:rPr>
              <a:t>UPV/EHU </a:t>
            </a:r>
            <a:br>
              <a:rPr lang="es-ES" sz="3200" dirty="0" smtClean="0">
                <a:latin typeface="EHUSans" pitchFamily="50"/>
              </a:rPr>
            </a:br>
            <a:r>
              <a:rPr lang="es-ES" sz="3200" dirty="0" smtClean="0">
                <a:latin typeface="EHUSans" pitchFamily="50"/>
              </a:rPr>
              <a:t>EN RANKINGS INTERNACIONALES</a:t>
            </a:r>
            <a:r>
              <a:rPr lang="eu-ES" sz="3200" dirty="0" smtClean="0">
                <a:latin typeface="EHUSans" pitchFamily="50"/>
              </a:rPr>
              <a:t/>
            </a:r>
            <a:br>
              <a:rPr lang="eu-ES" sz="3200" dirty="0" smtClean="0">
                <a:latin typeface="EHUSans" pitchFamily="50"/>
              </a:rPr>
            </a:br>
            <a:r>
              <a:rPr lang="eu-ES" sz="3200" dirty="0" smtClean="0">
                <a:latin typeface="EHUSans" pitchFamily="50"/>
              </a:rPr>
              <a:t/>
            </a:r>
            <a:br>
              <a:rPr lang="eu-ES" sz="3200" dirty="0" smtClean="0">
                <a:latin typeface="EHUSans" pitchFamily="50"/>
              </a:rPr>
            </a:br>
            <a:r>
              <a:rPr lang="eu-ES" sz="3200" dirty="0" smtClean="0">
                <a:latin typeface="EHUSans" pitchFamily="50"/>
              </a:rPr>
              <a:t/>
            </a:r>
            <a:br>
              <a:rPr lang="eu-ES" sz="3200" dirty="0" smtClean="0">
                <a:latin typeface="EHUSans" pitchFamily="50"/>
              </a:rPr>
            </a:br>
            <a:r>
              <a:rPr lang="eu-ES" sz="3200" dirty="0" smtClean="0">
                <a:latin typeface="EHUSans" pitchFamily="50"/>
              </a:rPr>
              <a:t/>
            </a:r>
            <a:br>
              <a:rPr lang="eu-ES" sz="3200" dirty="0" smtClean="0">
                <a:latin typeface="EHUSans" pitchFamily="50"/>
              </a:rPr>
            </a:br>
            <a:endParaRPr lang="eu-ES" sz="3200" dirty="0" smtClean="0">
              <a:latin typeface="EHUSans" pitchFamily="5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0" y="1137436"/>
            <a:ext cx="1856447" cy="10457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28" y="3061044"/>
            <a:ext cx="2770544" cy="1385272"/>
          </a:xfrm>
          <a:prstGeom prst="rect">
            <a:avLst/>
          </a:prstGeom>
        </p:spPr>
      </p:pic>
      <p:pic>
        <p:nvPicPr>
          <p:cNvPr id="29698" name="Imagen 14">
            <a:extLst>
              <a:ext uri="{FF2B5EF4-FFF2-40B4-BE49-F238E27FC236}">
                <a16:creationId xmlns:a16="http://schemas.microsoft.com/office/drawing/2014/main" xmlns="" id="{CDFE0078-DED2-3944-A658-1989E4BF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72" y="1240805"/>
            <a:ext cx="1595369" cy="7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8 CuadroTexto">
            <a:extLst>
              <a:ext uri="{FF2B5EF4-FFF2-40B4-BE49-F238E27FC236}">
                <a16:creationId xmlns:a16="http://schemas.microsoft.com/office/drawing/2014/main" xmlns="" id="{44940D72-B8A7-8E48-85E1-A9E42FA78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49059"/>
            <a:ext cx="740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s-ES" sz="2400" b="1" dirty="0">
                <a:solidFill>
                  <a:srgbClr val="E58E0D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Rankings </a:t>
            </a:r>
            <a:r>
              <a:rPr lang="en-GB" altLang="es-ES" sz="2400" b="1" dirty="0" err="1">
                <a:solidFill>
                  <a:srgbClr val="E58E0D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internacionales</a:t>
            </a:r>
            <a:endParaRPr lang="es-ES" altLang="es-ES" sz="2400" b="1" dirty="0">
              <a:solidFill>
                <a:srgbClr val="E58E0D"/>
              </a:solidFill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701" name="Rectángulo 15">
            <a:extLst>
              <a:ext uri="{FF2B5EF4-FFF2-40B4-BE49-F238E27FC236}">
                <a16:creationId xmlns:a16="http://schemas.microsoft.com/office/drawing/2014/main" xmlns="" id="{21FF5C71-7A41-D645-AF35-A5B3DD90F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20" y="2037436"/>
            <a:ext cx="201850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Shanghai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</a:t>
            </a:r>
          </a:p>
          <a:p>
            <a:pPr eaLnBrk="0" hangingPunct="0">
              <a:spcBef>
                <a:spcPct val="0"/>
              </a:spcBef>
              <a:buNone/>
              <a:defRPr/>
            </a:pPr>
            <a:r>
              <a:rPr lang="es-ES" altLang="es-ES" sz="20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300-400</a:t>
            </a:r>
            <a:r>
              <a:rPr lang="es-ES" altLang="es-ES" sz="2000" dirty="0">
                <a:solidFill>
                  <a:srgbClr val="457A99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9702" name="Rectángulo 16">
            <a:extLst>
              <a:ext uri="{FF2B5EF4-FFF2-40B4-BE49-F238E27FC236}">
                <a16:creationId xmlns:a16="http://schemas.microsoft.com/office/drawing/2014/main" xmlns="" id="{C1E6A243-3723-7D44-B33C-CF106C80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30" y="2776351"/>
            <a:ext cx="2573771" cy="20928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altLang="es-ES" sz="1100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Ingeniería Química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altLang="es-ES" sz="2000" b="1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50-75</a:t>
            </a:r>
            <a:endParaRPr lang="es-ES" altLang="es-ES" sz="2000" dirty="0" smtClean="0">
              <a:solidFill>
                <a:srgbClr val="000000"/>
              </a:solidFill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altLang="es-ES" sz="1100" dirty="0" err="1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Nanociencias</a:t>
            </a:r>
            <a:r>
              <a:rPr lang="es-ES" altLang="es-ES" sz="1100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y Nanotecnología; Química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altLang="es-ES" sz="2000" b="1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101-150</a:t>
            </a:r>
            <a:r>
              <a:rPr lang="es-ES" altLang="es-ES" sz="2000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altLang="es-ES" sz="1100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Tecnología </a:t>
            </a:r>
            <a:r>
              <a:rPr lang="es-ES" altLang="es-ES" sz="1100" dirty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de los Alimentos; Ciencias de Materiales; </a:t>
            </a:r>
            <a:r>
              <a:rPr lang="es-ES" altLang="es-ES" sz="1100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Energía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altLang="es-ES" sz="2000" b="1" dirty="0" smtClean="0">
                <a:solidFill>
                  <a:srgbClr val="000000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151-200</a:t>
            </a:r>
            <a:endParaRPr lang="es-ES" altLang="es-ES" sz="2000" dirty="0">
              <a:solidFill>
                <a:srgbClr val="000000"/>
              </a:solidFill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705" name="Rectángulo 29">
            <a:extLst>
              <a:ext uri="{FF2B5EF4-FFF2-40B4-BE49-F238E27FC236}">
                <a16:creationId xmlns:a16="http://schemas.microsoft.com/office/drawing/2014/main" xmlns="" id="{B9157721-A0B2-8F42-97B9-6ECE7F0C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493" y="2037687"/>
            <a:ext cx="34920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 Times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Higher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Education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Young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University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20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150-200</a:t>
            </a:r>
            <a:endParaRPr lang="es-ES" altLang="es-ES" sz="2000" b="1" dirty="0"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708" name="Rectángulo 17">
            <a:extLst>
              <a:ext uri="{FF2B5EF4-FFF2-40B4-BE49-F238E27FC236}">
                <a16:creationId xmlns:a16="http://schemas.microsoft.com/office/drawing/2014/main" xmlns="" id="{733F934B-1992-6A45-95BA-6A3A9190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153" y="2037687"/>
            <a:ext cx="1946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Center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for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World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err="1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University</a:t>
            </a: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altLang="es-ES" sz="11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20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359</a:t>
            </a:r>
            <a:endParaRPr lang="es-ES" altLang="es-ES" sz="2000" b="1" dirty="0"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9710" name="Imagen 21">
            <a:extLst>
              <a:ext uri="{FF2B5EF4-FFF2-40B4-BE49-F238E27FC236}">
                <a16:creationId xmlns:a16="http://schemas.microsoft.com/office/drawing/2014/main" xmlns="" id="{D327777F-E4C3-EC4E-B962-3E969E26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22" y="1329891"/>
            <a:ext cx="1503647" cy="6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29">
            <a:extLst>
              <a:ext uri="{FF2B5EF4-FFF2-40B4-BE49-F238E27FC236}">
                <a16:creationId xmlns:a16="http://schemas.microsoft.com/office/drawing/2014/main" xmlns="" id="{B9157721-A0B2-8F42-97B9-6ECE7F0C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840" y="4158215"/>
            <a:ext cx="2363839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100" b="1" dirty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CWTS Leiden </a:t>
            </a:r>
            <a:r>
              <a:rPr lang="es-ES" altLang="es-ES" sz="11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</a:t>
            </a:r>
          </a:p>
          <a:p>
            <a:pPr eaLnBrk="0" hangingPunct="0">
              <a:spcBef>
                <a:spcPct val="0"/>
              </a:spcBef>
              <a:buNone/>
              <a:defRPr/>
            </a:pPr>
            <a:r>
              <a:rPr lang="es-ES" altLang="es-ES" sz="2000" b="1" dirty="0" smtClean="0"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308</a:t>
            </a:r>
            <a:endParaRPr lang="es-ES" altLang="es-ES" sz="2000" b="1" dirty="0"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46398" y="4161622"/>
            <a:ext cx="11047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latin typeface="EHUSans" panose="02000503050000020004" pitchFamily="50"/>
              </a:rPr>
              <a:t>NTU </a:t>
            </a:r>
            <a:r>
              <a:rPr lang="es-ES" sz="1100" b="1" dirty="0" smtClean="0">
                <a:latin typeface="EHUSans" panose="02000503050000020004" pitchFamily="50"/>
              </a:rPr>
              <a:t>Ranking</a:t>
            </a:r>
          </a:p>
          <a:p>
            <a:r>
              <a:rPr lang="es-ES" sz="2000" b="1" dirty="0" smtClean="0">
                <a:latin typeface="EHUSans" panose="02000503050000020004" pitchFamily="50"/>
              </a:rPr>
              <a:t>368</a:t>
            </a:r>
            <a:endParaRPr lang="es-ES" sz="2000" b="1" dirty="0">
              <a:latin typeface="EHUSans" panose="02000503050000020004" pitchFamily="5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42" y="3250017"/>
            <a:ext cx="1319005" cy="8377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59632" y="267494"/>
            <a:ext cx="3352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EHUSans"/>
                <a:cs typeface="EHUSans"/>
              </a:rPr>
              <a:t>Presencia de la UPV/EHU en rankings internacionales</a:t>
            </a:r>
            <a:endParaRPr lang="es-ES" sz="1000" dirty="0">
              <a:latin typeface="EHUSans"/>
              <a:cs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58220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dirty="0">
                <a:latin typeface="Arial" charset="0"/>
              </a:rPr>
              <a:t> </a:t>
            </a:r>
          </a:p>
        </p:txBody>
      </p:sp>
      <p:sp>
        <p:nvSpPr>
          <p:cNvPr id="46" name="Shape 58"/>
          <p:cNvSpPr txBox="1"/>
          <p:nvPr/>
        </p:nvSpPr>
        <p:spPr>
          <a:xfrm>
            <a:off x="8736332" y="4716342"/>
            <a:ext cx="583525" cy="34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defRPr>
                <a:solidFill>
                  <a:srgbClr val="999999"/>
                </a:solidFill>
              </a:defRPr>
            </a:pPr>
            <a:r>
              <a:rPr lang="es-ES" sz="1050" dirty="0"/>
              <a:t>2</a:t>
            </a:r>
            <a:endParaRPr sz="1050" dirty="0"/>
          </a:p>
        </p:txBody>
      </p:sp>
      <p:sp>
        <p:nvSpPr>
          <p:cNvPr id="49" name="Freeform 311"/>
          <p:cNvSpPr>
            <a:spLocks/>
          </p:cNvSpPr>
          <p:nvPr/>
        </p:nvSpPr>
        <p:spPr bwMode="auto">
          <a:xfrm>
            <a:off x="467544" y="1419622"/>
            <a:ext cx="7902950" cy="2736304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s-ES_tradnl" sz="1400" b="1" dirty="0">
                <a:latin typeface="EHUSans" pitchFamily="50"/>
              </a:rPr>
              <a:t>Mejorar el posicionamiento de la universidad </a:t>
            </a:r>
            <a:r>
              <a:rPr lang="es-ES_tradnl" sz="1400" b="1" dirty="0" smtClean="0">
                <a:latin typeface="EHUSans" pitchFamily="50"/>
              </a:rPr>
              <a:t>en los rankings de </a:t>
            </a:r>
            <a:r>
              <a:rPr lang="es-ES_tradnl" sz="1400" b="1" smtClean="0">
                <a:latin typeface="EHUSans" pitchFamily="50"/>
              </a:rPr>
              <a:t>referencia internacionales.</a:t>
            </a:r>
            <a:endParaRPr lang="es-ES_tradnl" sz="1400" b="1" dirty="0" smtClean="0">
              <a:latin typeface="EHUSans" pitchFamily="50"/>
            </a:endParaRPr>
          </a:p>
          <a:p>
            <a:pPr>
              <a:spcAft>
                <a:spcPts val="600"/>
              </a:spcAft>
            </a:pPr>
            <a:endParaRPr lang="es-ES_tradnl" sz="1400" b="1" dirty="0">
              <a:latin typeface="EHUSans" pitchFamily="50"/>
            </a:endParaRPr>
          </a:p>
          <a:p>
            <a:pPr>
              <a:spcAft>
                <a:spcPts val="600"/>
              </a:spcAft>
            </a:pPr>
            <a:endParaRPr lang="es-ES_tradnl" sz="1200" dirty="0" smtClean="0">
              <a:latin typeface="EHUSans" pitchFamily="50"/>
            </a:endParaRPr>
          </a:p>
          <a:p>
            <a:pPr marL="631821" lvl="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latin typeface="EHUSans" pitchFamily="50"/>
              </a:rPr>
              <a:t>Alinear la UPV/EHU con los rankings de referencia internacional que evalúan la calidad universitaria.</a:t>
            </a:r>
          </a:p>
          <a:p>
            <a:pPr lvl="0"/>
            <a:endParaRPr lang="es-ES" sz="1600" dirty="0"/>
          </a:p>
          <a:p>
            <a:pPr marL="517521" lvl="1" indent="-174621">
              <a:spcAft>
                <a:spcPts val="600"/>
              </a:spcAft>
              <a:buFont typeface="Arial" pitchFamily="34" charset="0"/>
              <a:buChar char="•"/>
            </a:pPr>
            <a:endParaRPr lang="es-ES" dirty="0"/>
          </a:p>
          <a:p>
            <a:pPr marL="517521" lvl="1" indent="-174621">
              <a:spcAft>
                <a:spcPts val="600"/>
              </a:spcAft>
              <a:buFont typeface="Arial" pitchFamily="34" charset="0"/>
              <a:buChar char="•"/>
            </a:pPr>
            <a:endParaRPr lang="es-ES" sz="1200" dirty="0">
              <a:latin typeface="EHUSans" pitchFamily="5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9584" y="699542"/>
            <a:ext cx="408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s-ES" sz="2400" b="1" dirty="0">
                <a:solidFill>
                  <a:srgbClr val="E58E0D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Rankings </a:t>
            </a:r>
            <a:r>
              <a:rPr lang="en-GB" altLang="es-ES" sz="2400" b="1" dirty="0" err="1">
                <a:solidFill>
                  <a:srgbClr val="E58E0D"/>
                </a:solidFill>
                <a:latin typeface="EHUSans" panose="02000503050000020004" pitchFamily="50"/>
                <a:ea typeface="Arial Narrow" panose="020B0604020202020204" pitchFamily="34" charset="0"/>
                <a:cs typeface="Arial Narrow" panose="020B0604020202020204" pitchFamily="34" charset="0"/>
              </a:rPr>
              <a:t>internacionales</a:t>
            </a:r>
            <a:endParaRPr lang="es-ES" altLang="es-ES" sz="2400" b="1" dirty="0">
              <a:solidFill>
                <a:srgbClr val="E58E0D"/>
              </a:solidFill>
              <a:latin typeface="EHUSans" panose="02000503050000020004" pitchFamily="5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59632" y="267494"/>
            <a:ext cx="374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EHUSans"/>
                <a:cs typeface="EHUSans"/>
              </a:rPr>
              <a:t>Presencia de la UPV/EHU en rankings internacionales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477505" y="2787774"/>
            <a:ext cx="4814575" cy="733839"/>
          </a:xfrm>
        </p:spPr>
        <p:txBody>
          <a:bodyPr/>
          <a:lstStyle/>
          <a:p>
            <a:r>
              <a:rPr lang="eu-ES" dirty="0" smtClean="0">
                <a:latin typeface="EHUSerif" panose="02000503050000020004" pitchFamily="50"/>
              </a:rPr>
              <a:t>ESKERRIK ASKO</a:t>
            </a:r>
            <a:endParaRPr lang="eu-ES" dirty="0">
              <a:latin typeface="EHUSerif" panose="02000503050000020004" pitchFamily="5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u-ES" smtClean="0"/>
              <a:t>2</a:t>
            </a:r>
            <a:endParaRPr lang="eu-ES"/>
          </a:p>
        </p:txBody>
      </p:sp>
      <p:sp>
        <p:nvSpPr>
          <p:cNvPr id="20" name="Content Placeholder 4"/>
          <p:cNvSpPr>
            <a:spLocks noGrp="1"/>
          </p:cNvSpPr>
          <p:nvPr>
            <p:ph idx="14"/>
          </p:nvPr>
        </p:nvSpPr>
        <p:spPr>
          <a:xfrm>
            <a:off x="457200" y="2355726"/>
            <a:ext cx="8686800" cy="432048"/>
          </a:xfrm>
        </p:spPr>
        <p:txBody>
          <a:bodyPr/>
          <a:lstStyle/>
          <a:p>
            <a:r>
              <a:rPr lang="es-ES_tradnl" dirty="0" smtClean="0">
                <a:solidFill>
                  <a:srgbClr val="E3D803"/>
                </a:solidFill>
                <a:latin typeface="EHUSans" pitchFamily="50"/>
              </a:rPr>
              <a:t>01. </a:t>
            </a:r>
            <a:r>
              <a:rPr lang="es-ES" dirty="0">
                <a:solidFill>
                  <a:srgbClr val="E3D803"/>
                </a:solidFill>
              </a:rPr>
              <a:t>Internacionalización de la </a:t>
            </a:r>
            <a:r>
              <a:rPr lang="es-ES" dirty="0" smtClean="0">
                <a:solidFill>
                  <a:srgbClr val="E3D803"/>
                </a:solidFill>
              </a:rPr>
              <a:t>formación</a:t>
            </a:r>
            <a:endParaRPr lang="es-ES" dirty="0">
              <a:solidFill>
                <a:srgbClr val="E3D803"/>
              </a:solidFill>
            </a:endParaRPr>
          </a:p>
        </p:txBody>
      </p:sp>
      <p:sp>
        <p:nvSpPr>
          <p:cNvPr id="22" name="Content Placeholder 6"/>
          <p:cNvSpPr>
            <a:spLocks noGrp="1"/>
          </p:cNvSpPr>
          <p:nvPr>
            <p:ph idx="16"/>
          </p:nvPr>
        </p:nvSpPr>
        <p:spPr>
          <a:xfrm>
            <a:off x="421704" y="2693836"/>
            <a:ext cx="8686800" cy="432048"/>
          </a:xfrm>
        </p:spPr>
        <p:txBody>
          <a:bodyPr/>
          <a:lstStyle/>
          <a:p>
            <a:r>
              <a:rPr lang="es-ES_tradnl" dirty="0" smtClean="0">
                <a:solidFill>
                  <a:srgbClr val="02A4DA"/>
                </a:solidFill>
                <a:latin typeface="EHUSans" pitchFamily="50"/>
              </a:rPr>
              <a:t>02. </a:t>
            </a:r>
            <a:r>
              <a:rPr lang="es-ES" dirty="0">
                <a:solidFill>
                  <a:srgbClr val="02A4DA"/>
                </a:solidFill>
              </a:rPr>
              <a:t>Internacionalización de la </a:t>
            </a:r>
            <a:r>
              <a:rPr lang="es-ES" dirty="0" smtClean="0">
                <a:solidFill>
                  <a:srgbClr val="02A4DA"/>
                </a:solidFill>
              </a:rPr>
              <a:t>investigación</a:t>
            </a:r>
            <a:endParaRPr lang="es-ES" dirty="0">
              <a:solidFill>
                <a:srgbClr val="02A4DA"/>
              </a:solidFill>
            </a:endParaRPr>
          </a:p>
        </p:txBody>
      </p:sp>
      <p:sp>
        <p:nvSpPr>
          <p:cNvPr id="24" name="Content Placeholder 8"/>
          <p:cNvSpPr>
            <a:spLocks noGrp="1"/>
          </p:cNvSpPr>
          <p:nvPr>
            <p:ph idx="18"/>
          </p:nvPr>
        </p:nvSpPr>
        <p:spPr>
          <a:xfrm>
            <a:off x="421704" y="3053876"/>
            <a:ext cx="8686800" cy="432048"/>
          </a:xfrm>
        </p:spPr>
        <p:txBody>
          <a:bodyPr/>
          <a:lstStyle/>
          <a:p>
            <a:r>
              <a:rPr lang="es-ES_tradnl" dirty="0" smtClean="0">
                <a:solidFill>
                  <a:srgbClr val="E58E0D"/>
                </a:solidFill>
                <a:latin typeface="EHUSans" pitchFamily="50"/>
              </a:rPr>
              <a:t>03. </a:t>
            </a:r>
            <a:r>
              <a:rPr lang="es-ES" dirty="0">
                <a:solidFill>
                  <a:srgbClr val="E58E0D"/>
                </a:solidFill>
              </a:rPr>
              <a:t>Presencia de la UPV/EHU en rankings internacionales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9"/>
          </p:nvPr>
        </p:nvSpPr>
        <p:spPr bwMode="auto">
          <a:xfrm>
            <a:off x="1258888" y="-457198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latin typeface="EHUSans" pitchFamily="50"/>
                <a:ea typeface="MS PGothic" pitchFamily="34" charset="-128"/>
              </a:rPr>
              <a:t>ÍNDICE</a:t>
            </a:r>
          </a:p>
        </p:txBody>
      </p:sp>
      <p:sp>
        <p:nvSpPr>
          <p:cNvPr id="15" name="Marcador de pie de página 4"/>
          <p:cNvSpPr txBox="1">
            <a:spLocks/>
          </p:cNvSpPr>
          <p:nvPr/>
        </p:nvSpPr>
        <p:spPr bwMode="auto">
          <a:xfrm>
            <a:off x="1258889" y="272717"/>
            <a:ext cx="5113312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tabLst>
                <a:tab pos="7716646" algn="r"/>
              </a:tabLst>
              <a:defRPr sz="1600" b="0" kern="1200">
                <a:solidFill>
                  <a:schemeClr val="tx1"/>
                </a:solidFill>
                <a:latin typeface="EHUSans"/>
                <a:ea typeface="MS PGothic" pitchFamily="34" charset="-128"/>
                <a:cs typeface="ＭＳ Ｐゴシック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2pPr>
            <a:lvl3pPr marL="1200121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3pPr>
            <a:lvl4pPr marL="1657309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4pPr>
            <a:lvl5pPr marL="2114498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err="1" smtClean="0"/>
              <a:t>Estrategia</a:t>
            </a:r>
            <a:r>
              <a:rPr lang="en-US" sz="1000" dirty="0" smtClean="0"/>
              <a:t> de </a:t>
            </a:r>
            <a:r>
              <a:rPr lang="en-US" sz="1000" dirty="0" err="1" smtClean="0"/>
              <a:t>internacionalización</a:t>
            </a:r>
            <a:r>
              <a:rPr lang="en-US" sz="1000" dirty="0" smtClean="0"/>
              <a:t> de la UPV/EHU</a:t>
            </a:r>
            <a:endParaRPr lang="en-US" sz="1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1842378"/>
            <a:ext cx="98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660066"/>
                </a:solidFill>
                <a:latin typeface="EHUSans"/>
                <a:cs typeface="EHUSans"/>
              </a:rPr>
              <a:t>ÍNDICE</a:t>
            </a:r>
            <a:endParaRPr lang="es-ES" b="1" dirty="0">
              <a:solidFill>
                <a:srgbClr val="660066"/>
              </a:solidFill>
              <a:latin typeface="EHUSans"/>
              <a:cs typeface="EHU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7" y="3003798"/>
            <a:ext cx="5400595" cy="144016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sz="3200" dirty="0" smtClean="0">
                <a:solidFill>
                  <a:srgbClr val="B9B003"/>
                </a:solidFill>
              </a:rPr>
              <a:t>INTERNACIONALIZACIÓN DE LA </a:t>
            </a:r>
            <a:br>
              <a:rPr lang="es-ES" sz="3200" dirty="0" smtClean="0">
                <a:solidFill>
                  <a:srgbClr val="B9B003"/>
                </a:solidFill>
              </a:rPr>
            </a:br>
            <a:r>
              <a:rPr lang="es-ES" sz="3200" dirty="0" smtClean="0">
                <a:solidFill>
                  <a:srgbClr val="B9B003"/>
                </a:solidFill>
              </a:rPr>
              <a:t>FORMACIÓN</a:t>
            </a:r>
            <a:endParaRPr lang="es-ES" sz="3200" dirty="0">
              <a:solidFill>
                <a:srgbClr val="B9B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8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9552" y="707490"/>
            <a:ext cx="7416824" cy="6337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>
                <a:solidFill>
                  <a:srgbClr val="B9B003"/>
                </a:solidFill>
                <a:latin typeface="EHUSans" pitchFamily="50"/>
              </a:rPr>
              <a:t>Algunos datos sobre internacionalización de la formación</a:t>
            </a:r>
            <a:r>
              <a:rPr lang="es-ES" dirty="0" smtClean="0">
                <a:solidFill>
                  <a:srgbClr val="E3D8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E3D803"/>
                </a:solidFill>
                <a:latin typeface="EHUSans" pitchFamily="50"/>
              </a:rPr>
            </a:br>
            <a:r>
              <a:rPr lang="es-ES" sz="1200" dirty="0">
                <a:solidFill>
                  <a:schemeClr val="tx1"/>
                </a:solidFill>
                <a:latin typeface="EHUSans" pitchFamily="50"/>
              </a:rPr>
              <a:t>Datos del curso </a:t>
            </a:r>
            <a:r>
              <a:rPr lang="es-ES" sz="1200" dirty="0" smtClean="0">
                <a:solidFill>
                  <a:schemeClr val="tx1"/>
                </a:solidFill>
                <a:latin typeface="EHUSans" pitchFamily="50"/>
              </a:rPr>
              <a:t>2018/2019.                                                                                    Incremento </a:t>
            </a:r>
            <a:r>
              <a:rPr lang="es-ES" sz="1200" dirty="0">
                <a:solidFill>
                  <a:schemeClr val="tx1"/>
                </a:solidFill>
                <a:latin typeface="EHUSans" pitchFamily="50"/>
              </a:rPr>
              <a:t>respecto </a:t>
            </a:r>
            <a:r>
              <a:rPr lang="es-ES" sz="1200" dirty="0" smtClean="0">
                <a:solidFill>
                  <a:schemeClr val="tx1"/>
                </a:solidFill>
                <a:latin typeface="EHUSans" pitchFamily="50"/>
              </a:rPr>
              <a:t>al curso 2016/2017</a:t>
            </a:r>
            <a:r>
              <a:rPr lang="es-ES" sz="1200" dirty="0">
                <a:solidFill>
                  <a:srgbClr val="E3D803"/>
                </a:solidFill>
                <a:latin typeface="EHUSans" pitchFamily="50"/>
              </a:rPr>
              <a:t/>
            </a:r>
            <a:br>
              <a:rPr lang="es-ES" sz="1200" dirty="0">
                <a:solidFill>
                  <a:srgbClr val="E3D803"/>
                </a:solidFill>
                <a:latin typeface="EHUSans" pitchFamily="50"/>
              </a:rPr>
            </a:br>
            <a:r>
              <a:rPr lang="es-ES" dirty="0" smtClean="0">
                <a:solidFill>
                  <a:srgbClr val="E3D8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E3D803"/>
                </a:solidFill>
                <a:latin typeface="EHUSans" pitchFamily="50"/>
              </a:rPr>
            </a:br>
            <a:r>
              <a:rPr lang="es-ES" dirty="0" smtClean="0">
                <a:solidFill>
                  <a:srgbClr val="E3D8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E3D803"/>
                </a:solidFill>
                <a:latin typeface="EHUSans" pitchFamily="50"/>
              </a:rPr>
            </a:br>
            <a:endParaRPr lang="eu-ES" sz="1350" dirty="0">
              <a:solidFill>
                <a:srgbClr val="E3D803"/>
              </a:solidFill>
              <a:latin typeface="EHUSans" pitchFamily="50"/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367193"/>
            <a:ext cx="7920880" cy="3466467"/>
          </a:xfrm>
        </p:spPr>
        <p:txBody>
          <a:bodyPr/>
          <a:lstStyle/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050" b="1" dirty="0" smtClean="0">
                <a:solidFill>
                  <a:srgbClr val="B9B003"/>
                </a:solidFill>
                <a:latin typeface="EHUSans" pitchFamily="50"/>
              </a:rPr>
              <a:t>ALUMNADO INTERNACIONAL: 2.307-</a:t>
            </a:r>
            <a:r>
              <a:rPr lang="es-ES" sz="1050" dirty="0" smtClean="0">
                <a:solidFill>
                  <a:srgbClr val="B9B003"/>
                </a:solidFill>
                <a:latin typeface="EHUSans" pitchFamily="50"/>
              </a:rPr>
              <a:t>  </a:t>
            </a:r>
            <a:r>
              <a:rPr lang="es-ES" sz="1050" dirty="0">
                <a:latin typeface="EHUSans" pitchFamily="50"/>
              </a:rPr>
              <a:t>899 Grado, 638 Máster y  770 Doctorado</a:t>
            </a:r>
            <a:r>
              <a:rPr lang="es-ES" sz="1050" dirty="0">
                <a:solidFill>
                  <a:srgbClr val="008000"/>
                </a:solidFill>
                <a:latin typeface="EHUSans" pitchFamily="50"/>
              </a:rPr>
              <a:t>. </a:t>
            </a:r>
            <a:r>
              <a:rPr lang="es-ES" sz="1050" dirty="0" smtClean="0">
                <a:solidFill>
                  <a:srgbClr val="008000"/>
                </a:solidFill>
                <a:latin typeface="EHUSans" pitchFamily="50"/>
              </a:rPr>
              <a:t>                                 </a:t>
            </a:r>
            <a:r>
              <a:rPr lang="es-ES" sz="1050" b="1" dirty="0" smtClean="0">
                <a:solidFill>
                  <a:srgbClr val="008000"/>
                </a:solidFill>
                <a:latin typeface="EHUSans" pitchFamily="50"/>
              </a:rPr>
              <a:t>27</a:t>
            </a:r>
            <a:r>
              <a:rPr lang="es-ES" sz="1050" b="1" dirty="0">
                <a:solidFill>
                  <a:srgbClr val="008000"/>
                </a:solidFill>
                <a:latin typeface="EHUSans" pitchFamily="50"/>
              </a:rPr>
              <a:t>%</a:t>
            </a:r>
          </a:p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dirty="0" smtClean="0"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050" b="1" dirty="0" smtClean="0">
                <a:solidFill>
                  <a:srgbClr val="B9B003"/>
                </a:solidFill>
                <a:latin typeface="EHUSans" pitchFamily="50"/>
              </a:rPr>
              <a:t>PROGRAMAS DE MOVILIDAD: ERASMUS, AMÉRICA LATINA, OTROS DESTINOS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s-ES" sz="1050" dirty="0" smtClean="0">
                <a:solidFill>
                  <a:srgbClr val="B9B003"/>
                </a:solidFill>
                <a:latin typeface="EHUSans" pitchFamily="50"/>
              </a:rPr>
              <a:t>Alumnado enviado en programas de movilidad internacional: </a:t>
            </a:r>
            <a:r>
              <a:rPr lang="es-ES" sz="1050" dirty="0" smtClean="0">
                <a:latin typeface="EHUSans" pitchFamily="50"/>
              </a:rPr>
              <a:t>1.674                                      </a:t>
            </a:r>
            <a:r>
              <a:rPr lang="es-ES" sz="1050" dirty="0" smtClean="0">
                <a:solidFill>
                  <a:srgbClr val="008000"/>
                </a:solidFill>
                <a:latin typeface="EHUSans" pitchFamily="50"/>
              </a:rPr>
              <a:t>17%</a:t>
            </a:r>
          </a:p>
          <a:p>
            <a:pPr lvl="2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 smtClean="0">
                <a:latin typeface="EHUSans" pitchFamily="50"/>
              </a:rPr>
              <a:t>Más </a:t>
            </a:r>
            <a:r>
              <a:rPr lang="es-ES" sz="1050" kern="0" dirty="0">
                <a:latin typeface="EHUSans" pitchFamily="50"/>
              </a:rPr>
              <a:t>de 1.100 convenios de movilidad en 51 países. </a:t>
            </a:r>
          </a:p>
          <a:p>
            <a:pPr lvl="2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>
                <a:latin typeface="EHUSans" pitchFamily="50"/>
              </a:rPr>
              <a:t>Convenios con 19 </a:t>
            </a:r>
            <a:r>
              <a:rPr lang="es-ES" sz="1050" kern="0" dirty="0" smtClean="0">
                <a:latin typeface="EHUSans" pitchFamily="50"/>
              </a:rPr>
              <a:t>de las 100 primeras universidades </a:t>
            </a:r>
            <a:r>
              <a:rPr lang="es-ES" sz="1050" kern="0" dirty="0">
                <a:latin typeface="EHUSans" pitchFamily="50"/>
              </a:rPr>
              <a:t>del Ranking de  </a:t>
            </a:r>
            <a:r>
              <a:rPr lang="es-ES" sz="1050" kern="0" dirty="0" err="1">
                <a:latin typeface="EHUSans" pitchFamily="50"/>
              </a:rPr>
              <a:t>Shanghai</a:t>
            </a:r>
            <a:r>
              <a:rPr lang="es-ES" sz="1050" kern="0" dirty="0">
                <a:latin typeface="EHUSans" pitchFamily="50"/>
              </a:rPr>
              <a:t>.</a:t>
            </a:r>
          </a:p>
          <a:p>
            <a:pPr lvl="2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>
                <a:latin typeface="EHUSans" pitchFamily="50"/>
              </a:rPr>
              <a:t>Porcentaje de alumnado egresado con movilidad internacional: 22,5%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>
                <a:solidFill>
                  <a:srgbClr val="B9B003"/>
                </a:solidFill>
                <a:latin typeface="EHUSans" pitchFamily="50"/>
              </a:rPr>
              <a:t>Alumnado recibido en programas de movilidad internacional:</a:t>
            </a:r>
            <a:r>
              <a:rPr lang="es-ES" sz="1050" kern="0" dirty="0">
                <a:solidFill>
                  <a:srgbClr val="5A519A"/>
                </a:solidFill>
                <a:latin typeface="EHUSans" pitchFamily="50"/>
              </a:rPr>
              <a:t> </a:t>
            </a:r>
            <a:r>
              <a:rPr lang="es-ES" sz="1050" kern="0" dirty="0">
                <a:latin typeface="EHUSans" pitchFamily="50"/>
              </a:rPr>
              <a:t>1.242     </a:t>
            </a:r>
            <a:r>
              <a:rPr lang="es-ES" sz="1050" kern="0" dirty="0" smtClean="0">
                <a:latin typeface="EHUSans" pitchFamily="50"/>
              </a:rPr>
              <a:t>                                </a:t>
            </a:r>
            <a:r>
              <a:rPr lang="es-ES" sz="1050" kern="0" dirty="0">
                <a:solidFill>
                  <a:srgbClr val="008000"/>
                </a:solidFill>
                <a:latin typeface="EHUSans" pitchFamily="50"/>
              </a:rPr>
              <a:t> </a:t>
            </a:r>
            <a:r>
              <a:rPr lang="es-ES" sz="1050" kern="0" dirty="0" smtClean="0">
                <a:solidFill>
                  <a:srgbClr val="008000"/>
                </a:solidFill>
                <a:latin typeface="EHUSans" pitchFamily="50"/>
              </a:rPr>
              <a:t>33</a:t>
            </a:r>
            <a:r>
              <a:rPr lang="es-ES" sz="1050" kern="0" dirty="0">
                <a:solidFill>
                  <a:srgbClr val="008000"/>
                </a:solidFill>
                <a:latin typeface="EHUSans" pitchFamily="50"/>
              </a:rPr>
              <a:t>%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endParaRPr lang="es-ES" sz="1050" b="0" kern="0" dirty="0">
              <a:solidFill>
                <a:srgbClr val="5A519A"/>
              </a:solidFill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B9B003"/>
                </a:solidFill>
                <a:latin typeface="EHUSans" pitchFamily="50"/>
              </a:rPr>
              <a:t>ASIGNATURAS EN IDIOMAS NO OFICIALES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 smtClean="0">
                <a:latin typeface="EHUSans" pitchFamily="50"/>
              </a:rPr>
              <a:t>817 asignaturas </a:t>
            </a:r>
            <a:r>
              <a:rPr lang="es-ES" sz="1050" kern="0" dirty="0">
                <a:latin typeface="EHUSans" pitchFamily="50"/>
              </a:rPr>
              <a:t>de </a:t>
            </a:r>
            <a:r>
              <a:rPr lang="es-ES" sz="1050" kern="0" dirty="0" smtClean="0">
                <a:latin typeface="EHUSans" pitchFamily="50"/>
              </a:rPr>
              <a:t>grado en idiomas no oficiales</a:t>
            </a:r>
            <a:r>
              <a:rPr lang="es-ES" sz="1050" kern="0" dirty="0" smtClean="0">
                <a:solidFill>
                  <a:srgbClr val="008000"/>
                </a:solidFill>
                <a:latin typeface="EHUSans" pitchFamily="50"/>
              </a:rPr>
              <a:t>.                                                                            19%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 smtClean="0">
                <a:latin typeface="EHUSans" pitchFamily="50"/>
              </a:rPr>
              <a:t>360 </a:t>
            </a:r>
            <a:r>
              <a:rPr lang="es-ES" sz="1050" kern="0" dirty="0">
                <a:latin typeface="EHUSans" pitchFamily="50"/>
              </a:rPr>
              <a:t>asignaturas de máster en idiomas no oficiales</a:t>
            </a:r>
            <a:r>
              <a:rPr lang="es-ES" sz="1050" kern="0" dirty="0" smtClean="0">
                <a:solidFill>
                  <a:srgbClr val="008000"/>
                </a:solidFill>
                <a:latin typeface="EHUSans" pitchFamily="50"/>
              </a:rPr>
              <a:t>.                                                                         27%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kern="0" dirty="0" smtClean="0">
                <a:latin typeface="EHUSans" pitchFamily="50"/>
              </a:rPr>
              <a:t>Junio </a:t>
            </a:r>
            <a:r>
              <a:rPr lang="es-ES" sz="1050" kern="0" dirty="0">
                <a:latin typeface="EHUSans" pitchFamily="50"/>
              </a:rPr>
              <a:t>de 2019 : </a:t>
            </a:r>
            <a:r>
              <a:rPr lang="es-ES" sz="1050" kern="0" dirty="0" smtClean="0">
                <a:latin typeface="EHUSans" pitchFamily="50"/>
              </a:rPr>
              <a:t>1.178 </a:t>
            </a:r>
            <a:r>
              <a:rPr lang="es-ES" sz="1050" kern="0" dirty="0">
                <a:latin typeface="EHUSans" pitchFamily="50"/>
              </a:rPr>
              <a:t>docentes acreditados/as en nivel C1 para impartir docencia en terceras lenguas, </a:t>
            </a:r>
            <a:r>
              <a:rPr lang="es-ES" sz="1050" kern="0" dirty="0" smtClean="0">
                <a:latin typeface="EHUSans" pitchFamily="50"/>
              </a:rPr>
              <a:t>algunos de ellos y algunas de ellas </a:t>
            </a:r>
            <a:r>
              <a:rPr lang="es-ES" sz="1050" kern="0" dirty="0">
                <a:latin typeface="EHUSans" pitchFamily="50"/>
              </a:rPr>
              <a:t>en más de una lengua (38%).               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endParaRPr lang="es-ES" sz="600" kern="0" dirty="0">
              <a:latin typeface="EHUSans" pitchFamily="50"/>
            </a:endParaRPr>
          </a:p>
          <a:p>
            <a:pPr marL="42863" lvl="1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  <a:cs typeface="EHUSerif" pitchFamily="50"/>
            </a:endParaRPr>
          </a:p>
          <a:p>
            <a:pPr marL="42863" lvl="1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  <a:cs typeface="EHUSerif" pitchFamily="50"/>
            </a:endParaRP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b="1" kern="0" dirty="0">
              <a:solidFill>
                <a:srgbClr val="5A519A"/>
              </a:solidFill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es-ES" sz="1050" b="1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61BCB8-8A96-4301-B2DF-D7AA91337021}" type="slidenum">
              <a:rPr lang="eu-ES" smtClean="0">
                <a:solidFill>
                  <a:schemeClr val="bg1"/>
                </a:solidFill>
              </a:rPr>
              <a:pPr/>
              <a:t>4</a:t>
            </a:fld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Internacionalización</a:t>
            </a:r>
            <a:r>
              <a:rPr lang="en-US" dirty="0" smtClean="0"/>
              <a:t> de la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14" name="Marcador de número de diapositiva 5"/>
          <p:cNvSpPr txBox="1">
            <a:spLocks/>
          </p:cNvSpPr>
          <p:nvPr/>
        </p:nvSpPr>
        <p:spPr>
          <a:xfrm>
            <a:off x="6694488" y="45601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EHUSans" pitchFamily="5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3A68D9D-B1FD-49C9-B148-319684C0EF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lecha derecha 14"/>
          <p:cNvSpPr/>
          <p:nvPr/>
        </p:nvSpPr>
        <p:spPr>
          <a:xfrm rot="16200000">
            <a:off x="7205703" y="3865464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16200000">
            <a:off x="7205704" y="3639864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16200000">
            <a:off x="7205704" y="2966761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16200000">
            <a:off x="7205703" y="2073085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16200000">
            <a:off x="7205704" y="1398360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6084168" y="1501155"/>
            <a:ext cx="61451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944344" y="2158380"/>
            <a:ext cx="75433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944344" y="3053730"/>
            <a:ext cx="75433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076056" y="3720480"/>
            <a:ext cx="16226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076056" y="3949080"/>
            <a:ext cx="16226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39552" y="915566"/>
            <a:ext cx="7416824" cy="3456384"/>
          </a:xfrm>
        </p:spPr>
        <p:txBody>
          <a:bodyPr/>
          <a:lstStyle/>
          <a:p>
            <a:pPr marL="180975" lvl="1" indent="-180975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s-ES" sz="1200" dirty="0">
                <a:solidFill>
                  <a:srgbClr val="B9B003"/>
                </a:solidFill>
                <a:latin typeface="EHUSans" pitchFamily="50"/>
                <a:cs typeface="EHUSerif" pitchFamily="50"/>
              </a:rPr>
              <a:t>DOBLES TITULACIONES INTERNACIONALES:  </a:t>
            </a:r>
            <a:r>
              <a:rPr lang="es-ES" sz="1200" b="0" kern="0" dirty="0" smtClean="0">
                <a:latin typeface="EHUSans" pitchFamily="50"/>
                <a:cs typeface="EHUSerif" pitchFamily="50"/>
              </a:rPr>
              <a:t>24 en Grado; 24 en Máster;198 en Doctorado, en régimen de  </a:t>
            </a:r>
            <a:r>
              <a:rPr lang="es-ES" sz="1200" b="0" kern="0" dirty="0" err="1" smtClean="0">
                <a:latin typeface="EHUSans" pitchFamily="50"/>
                <a:cs typeface="EHUSerif" pitchFamily="50"/>
              </a:rPr>
              <a:t>cotutela</a:t>
            </a:r>
            <a:r>
              <a:rPr lang="es-ES" sz="1200" b="0" kern="0" dirty="0" smtClean="0">
                <a:latin typeface="EHUSans" pitchFamily="50"/>
                <a:cs typeface="EHUSerif" pitchFamily="50"/>
              </a:rPr>
              <a:t>, 94 </a:t>
            </a:r>
            <a:r>
              <a:rPr lang="es-ES" sz="1200" b="0" kern="0" dirty="0">
                <a:latin typeface="EHUSans" pitchFamily="50"/>
                <a:cs typeface="EHUSerif" pitchFamily="50"/>
              </a:rPr>
              <a:t>tesis  ya </a:t>
            </a:r>
            <a:r>
              <a:rPr lang="es-ES" sz="1200" b="0" kern="0" dirty="0" smtClean="0">
                <a:latin typeface="EHUSans" pitchFamily="50"/>
                <a:cs typeface="EHUSerif" pitchFamily="50"/>
              </a:rPr>
              <a:t>defendidas.</a:t>
            </a:r>
            <a:endParaRPr lang="es-ES" sz="1200" b="0" kern="0" dirty="0">
              <a:latin typeface="EHUSans" pitchFamily="50"/>
              <a:cs typeface="EHUSerif" pitchFamily="50"/>
            </a:endParaRPr>
          </a:p>
          <a:p>
            <a:pPr marL="42863" lvl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endParaRPr lang="es-ES" sz="1200" kern="0" dirty="0">
              <a:solidFill>
                <a:srgbClr val="B9B003"/>
              </a:solidFill>
              <a:latin typeface="EHUSans" pitchFamily="50"/>
              <a:cs typeface="EHUSerif" pitchFamily="50"/>
            </a:endParaRPr>
          </a:p>
          <a:p>
            <a:pPr indent="-171450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s-ES" sz="1200" b="1" dirty="0">
                <a:solidFill>
                  <a:srgbClr val="B9B003"/>
                </a:solidFill>
                <a:latin typeface="EHUSans" pitchFamily="50"/>
              </a:rPr>
              <a:t>MÁSTERES ERASMUS MUNDUS:</a:t>
            </a:r>
            <a:r>
              <a:rPr lang="es-ES" sz="1200" b="1" kern="0" dirty="0">
                <a:solidFill>
                  <a:srgbClr val="B9B003"/>
                </a:solidFill>
                <a:latin typeface="EHUSans" pitchFamily="50"/>
              </a:rPr>
              <a:t> </a:t>
            </a:r>
            <a:r>
              <a:rPr lang="es-ES" sz="1200" kern="0" dirty="0">
                <a:latin typeface="EHUSans" pitchFamily="50"/>
              </a:rPr>
              <a:t>6 para el curso 2019</a:t>
            </a:r>
            <a:r>
              <a:rPr lang="es-ES" sz="1200" kern="0" dirty="0" smtClean="0">
                <a:latin typeface="EHUSans" pitchFamily="50"/>
              </a:rPr>
              <a:t>/2020  (3 en este curso 2018/2019)</a:t>
            </a:r>
            <a:endParaRPr lang="es-ES" sz="1200" kern="0" dirty="0">
              <a:latin typeface="EHUSans" pitchFamily="50"/>
            </a:endParaRPr>
          </a:p>
          <a:p>
            <a:pPr lvl="1" indent="-171450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s-ES" sz="1200" b="0" kern="0" dirty="0" smtClean="0">
                <a:latin typeface="EHUSans" pitchFamily="50"/>
              </a:rPr>
              <a:t>Los 2 que coordina la UPV/EHU, </a:t>
            </a:r>
            <a:r>
              <a:rPr lang="es-ES" sz="1200" b="0" kern="0" dirty="0">
                <a:latin typeface="EHUSans" pitchFamily="50"/>
              </a:rPr>
              <a:t>Medio Ambiente Marino (MER+) y Energías Renovables en Medio Marino (REM): distintivo </a:t>
            </a:r>
            <a:r>
              <a:rPr lang="es-ES" sz="1200" b="0" i="1" kern="0" dirty="0" err="1">
                <a:latin typeface="EHUSans" pitchFamily="50"/>
              </a:rPr>
              <a:t>Good</a:t>
            </a:r>
            <a:r>
              <a:rPr lang="es-ES" sz="1200" b="0" i="1" kern="0" dirty="0">
                <a:latin typeface="EHUSans" pitchFamily="50"/>
              </a:rPr>
              <a:t> </a:t>
            </a:r>
            <a:r>
              <a:rPr lang="es-ES" sz="1200" b="0" i="1" kern="0" dirty="0" err="1">
                <a:latin typeface="EHUSans" pitchFamily="50"/>
              </a:rPr>
              <a:t>Practices</a:t>
            </a:r>
            <a:r>
              <a:rPr lang="es-ES" sz="1200" b="0" i="1" kern="0" dirty="0">
                <a:latin typeface="EHUSans" pitchFamily="50"/>
              </a:rPr>
              <a:t> </a:t>
            </a:r>
            <a:r>
              <a:rPr lang="es-ES" sz="1200" b="0" i="1" kern="0" dirty="0" err="1">
                <a:latin typeface="EHUSans" pitchFamily="50"/>
              </a:rPr>
              <a:t>Flag</a:t>
            </a:r>
            <a:r>
              <a:rPr lang="es-ES" sz="1200" b="0" i="1" kern="0" dirty="0">
                <a:latin typeface="EHUSans" pitchFamily="50"/>
              </a:rPr>
              <a:t> </a:t>
            </a:r>
            <a:r>
              <a:rPr lang="es-ES" sz="1200" b="0" kern="0" dirty="0">
                <a:latin typeface="EHUSans" pitchFamily="50"/>
              </a:rPr>
              <a:t>de la Comisión Europea, tras haber superado la primera evaluación con una puntuación muy superior a la nota de corte de 75 sobre 100.</a:t>
            </a:r>
          </a:p>
          <a:p>
            <a:pPr lvl="1" indent="-171450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s-ES_tradnl" sz="1200" b="0" kern="0" dirty="0">
                <a:latin typeface="EHUSans" pitchFamily="50"/>
              </a:rPr>
              <a:t>Oferta académica de prestigio internacional: </a:t>
            </a:r>
            <a:r>
              <a:rPr lang="es-ES" sz="1200" b="0" kern="0" dirty="0">
                <a:latin typeface="EHUSans" pitchFamily="50"/>
              </a:rPr>
              <a:t>PIE, </a:t>
            </a:r>
            <a:r>
              <a:rPr lang="es-ES" sz="1200" b="0" i="1" kern="0" dirty="0" err="1">
                <a:latin typeface="EHUSans" pitchFamily="50"/>
              </a:rPr>
              <a:t>Research</a:t>
            </a:r>
            <a:r>
              <a:rPr lang="es-ES" sz="1200" b="0" i="1" kern="0" dirty="0">
                <a:latin typeface="EHUSans" pitchFamily="50"/>
              </a:rPr>
              <a:t> Centre </a:t>
            </a:r>
            <a:r>
              <a:rPr lang="es-ES" sz="1200" b="0" i="1" kern="0" dirty="0" err="1">
                <a:latin typeface="EHUSans" pitchFamily="50"/>
              </a:rPr>
              <a:t>for</a:t>
            </a:r>
            <a:r>
              <a:rPr lang="es-ES" sz="1200" b="0" i="1" kern="0" dirty="0">
                <a:latin typeface="EHUSans" pitchFamily="50"/>
              </a:rPr>
              <a:t> Experimental Marine </a:t>
            </a:r>
            <a:r>
              <a:rPr lang="es-ES" sz="1200" b="0" i="1" kern="0" dirty="0" err="1">
                <a:latin typeface="EHUSans" pitchFamily="50"/>
              </a:rPr>
              <a:t>Biology</a:t>
            </a:r>
            <a:r>
              <a:rPr lang="es-ES" sz="1200" b="0" i="1" kern="0" dirty="0">
                <a:latin typeface="EHUSans" pitchFamily="50"/>
              </a:rPr>
              <a:t> &amp; </a:t>
            </a:r>
            <a:r>
              <a:rPr lang="es-ES" sz="1200" b="0" i="1" kern="0" dirty="0" err="1">
                <a:latin typeface="EHUSans" pitchFamily="50"/>
              </a:rPr>
              <a:t>Biotechnology</a:t>
            </a:r>
            <a:r>
              <a:rPr lang="es-ES" sz="1200" b="0" kern="0" dirty="0">
                <a:latin typeface="EHUSans" pitchFamily="50"/>
              </a:rPr>
              <a:t>, situado en </a:t>
            </a:r>
            <a:r>
              <a:rPr lang="es-ES" sz="1200" b="0" kern="0" dirty="0" err="1">
                <a:latin typeface="EHUSans" pitchFamily="50"/>
              </a:rPr>
              <a:t>Plentzia</a:t>
            </a:r>
            <a:r>
              <a:rPr lang="es-ES" sz="1200" b="0" kern="0" dirty="0">
                <a:latin typeface="EHUSans" pitchFamily="50"/>
              </a:rPr>
              <a:t>: oferta 4 másteres, de ellos 3 internacionales. </a:t>
            </a:r>
          </a:p>
          <a:p>
            <a:endParaRPr lang="es-ES" sz="12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Internacionalización</a:t>
            </a:r>
            <a:r>
              <a:rPr lang="en-US" dirty="0" smtClean="0"/>
              <a:t> de la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A68D9D-B1FD-49C9-B148-319684C0EF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79265" y="734261"/>
            <a:ext cx="6588732" cy="8473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>
                <a:solidFill>
                  <a:srgbClr val="B9B003"/>
                </a:solidFill>
                <a:latin typeface="EHUSans" pitchFamily="50"/>
              </a:rPr>
              <a:t>Plan de Internacionalización de la Formación 2019/2022</a:t>
            </a:r>
            <a:br>
              <a:rPr lang="es-ES" dirty="0" smtClean="0">
                <a:solidFill>
                  <a:srgbClr val="B9B003"/>
                </a:solidFill>
                <a:latin typeface="EHUSans" pitchFamily="50"/>
              </a:rPr>
            </a:br>
            <a:r>
              <a:rPr lang="es-ES" dirty="0" smtClean="0">
                <a:solidFill>
                  <a:srgbClr val="B9B0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B9B003"/>
                </a:solidFill>
                <a:latin typeface="EHUSans" pitchFamily="50"/>
              </a:rPr>
            </a:br>
            <a:r>
              <a:rPr lang="es-ES" dirty="0" smtClean="0">
                <a:solidFill>
                  <a:srgbClr val="B9B0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B9B003"/>
                </a:solidFill>
                <a:latin typeface="EHUSans" pitchFamily="50"/>
              </a:rPr>
            </a:br>
            <a:r>
              <a:rPr lang="es-ES" dirty="0" smtClean="0">
                <a:solidFill>
                  <a:srgbClr val="B9B003"/>
                </a:solidFill>
                <a:latin typeface="EHUSans" pitchFamily="50"/>
              </a:rPr>
              <a:t/>
            </a:r>
            <a:br>
              <a:rPr lang="es-ES" dirty="0" smtClean="0">
                <a:solidFill>
                  <a:srgbClr val="B9B003"/>
                </a:solidFill>
                <a:latin typeface="EHUSans" pitchFamily="50"/>
              </a:rPr>
            </a:br>
            <a:endParaRPr lang="eu-ES" sz="1350" dirty="0">
              <a:solidFill>
                <a:srgbClr val="B9B003"/>
              </a:solidFill>
              <a:latin typeface="EHUSans" pitchFamily="50"/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174284"/>
            <a:ext cx="8136904" cy="385823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B9B003"/>
                </a:solidFill>
                <a:latin typeface="EHUSans" pitchFamily="50"/>
              </a:rPr>
              <a:t>INTERNACIONALIZAR LA INSTITUCIÓN</a:t>
            </a:r>
            <a:r>
              <a:rPr lang="es-ES" sz="1050" dirty="0">
                <a:solidFill>
                  <a:srgbClr val="B9B003"/>
                </a:solidFill>
                <a:latin typeface="EHUSans" pitchFamily="5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ans" pitchFamily="50"/>
            </a:endParaRP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Establecer alianzas estratégicas para colaborar en actividades de formación.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 Consolidar nuestra colaboración con las instituciones de la </a:t>
            </a:r>
            <a:r>
              <a:rPr lang="es-ES" sz="1050" b="0" kern="0" dirty="0" err="1">
                <a:latin typeface="EHUSans" pitchFamily="50"/>
              </a:rPr>
              <a:t>Eurorregión</a:t>
            </a:r>
            <a:r>
              <a:rPr lang="es-ES" sz="1050" b="0" kern="0" dirty="0">
                <a:latin typeface="EHUSans" pitchFamily="50"/>
              </a:rPr>
              <a:t> en el establecimiento de alianzas, en particular con la Universidad de Burdeos, para reforzar el Campus </a:t>
            </a:r>
            <a:r>
              <a:rPr lang="es-ES" sz="1050" b="0" kern="0" dirty="0" err="1">
                <a:latin typeface="EHUSans" pitchFamily="50"/>
              </a:rPr>
              <a:t>Eurorregional</a:t>
            </a:r>
            <a:r>
              <a:rPr lang="es-ES" sz="1050" b="0" kern="0" dirty="0">
                <a:latin typeface="EHUSans" pitchFamily="50"/>
              </a:rPr>
              <a:t> de Excelencia Internacional.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Afianzar la Red Latinoamericana de Posgrado.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solidFill>
                <a:srgbClr val="5A519A"/>
              </a:solidFill>
              <a:latin typeface="EHUSans" pitchFamily="50"/>
            </a:endParaRPr>
          </a:p>
          <a:p>
            <a:pPr marL="4286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B9B003"/>
                </a:solidFill>
                <a:latin typeface="EHUSans" pitchFamily="50"/>
              </a:rPr>
              <a:t>INTERNACIONALIZAR LA FORMACIÓN.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Fomentar la internacionalización de nuestra oferta formativa.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Mejorar la coordinación, los procesos y las herramientas de gestión para el desarrollo de la política de internacionalización.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ans" pitchFamily="5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B9B003"/>
                </a:solidFill>
                <a:latin typeface="EHUSans" pitchFamily="50"/>
              </a:rPr>
              <a:t>INCREMENTAR LA EXPERIENCIA INTERNACIONAL DE LA COMUNIDAD UNIVERSITARIA.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ans" pitchFamily="50"/>
            </a:endParaRP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Incrementar y diversificar la movilidad para estudios, prácticas y formación en Europa y países no europeos, especialmente en Estados Unidos, Canadá, Asia, Reino Unido y países nórdicos.  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Fomentar la atracción de visitantes internacionales.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r>
              <a:rPr lang="es-ES" sz="1050" b="0" kern="0" dirty="0">
                <a:latin typeface="EHUSans" pitchFamily="50"/>
              </a:rPr>
              <a:t>Reforzar la formación e impulsar la acreditación en competencias lingüísticas e interculturales.</a:t>
            </a:r>
          </a:p>
          <a:p>
            <a:pPr lvl="1" indent="-171450">
              <a:spcBef>
                <a:spcPts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b="1" kern="0" dirty="0">
              <a:solidFill>
                <a:srgbClr val="5A519A"/>
              </a:solidFill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es-ES" sz="1050" b="1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endParaRPr lang="es-ES" sz="1050" kern="0" dirty="0">
              <a:latin typeface="EHUSans" pitchFamily="50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Internacionalización</a:t>
            </a:r>
            <a:r>
              <a:rPr lang="en-US" dirty="0" smtClean="0"/>
              <a:t> de la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6"/>
          </p:nvPr>
        </p:nvSpPr>
        <p:spPr>
          <a:xfrm>
            <a:off x="6542088" y="303612"/>
            <a:ext cx="2133600" cy="273844"/>
          </a:xfrm>
        </p:spPr>
        <p:txBody>
          <a:bodyPr/>
          <a:lstStyle/>
          <a:p>
            <a:fld id="{73A68D9D-B1FD-49C9-B148-319684C0EF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8" y="3204659"/>
            <a:ext cx="5400595" cy="193884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smtClean="0"/>
              <a:t>INTERNACIONALIZACIÓN DE LA </a:t>
            </a:r>
            <a:br>
              <a:rPr lang="es-ES" dirty="0" smtClean="0"/>
            </a:br>
            <a:r>
              <a:rPr lang="es-ES" dirty="0" smtClean="0"/>
              <a:t>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30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30321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dirty="0">
                <a:latin typeface="Arial" charset="0"/>
              </a:rPr>
              <a:t>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259632" y="1563638"/>
            <a:ext cx="6777806" cy="2982607"/>
            <a:chOff x="912245" y="1509279"/>
            <a:chExt cx="7807017" cy="3435517"/>
          </a:xfrm>
        </p:grpSpPr>
        <p:grpSp>
          <p:nvGrpSpPr>
            <p:cNvPr id="70" name="69 Grupo"/>
            <p:cNvGrpSpPr/>
            <p:nvPr/>
          </p:nvGrpSpPr>
          <p:grpSpPr>
            <a:xfrm>
              <a:off x="2783829" y="2278558"/>
              <a:ext cx="1416122" cy="1382318"/>
              <a:chOff x="3043878" y="2894519"/>
              <a:chExt cx="3543638" cy="1843091"/>
            </a:xfrm>
          </p:grpSpPr>
          <p:sp>
            <p:nvSpPr>
              <p:cNvPr id="124934" name="Freeform 6"/>
              <p:cNvSpPr>
                <a:spLocks/>
              </p:cNvSpPr>
              <p:nvPr/>
            </p:nvSpPr>
            <p:spPr bwMode="auto">
              <a:xfrm>
                <a:off x="3043878" y="2894519"/>
                <a:ext cx="3543638" cy="188231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927" y="0"/>
                  </a:cxn>
                  <a:cxn ang="0">
                    <a:pos x="927" y="5"/>
                  </a:cxn>
                  <a:cxn ang="0">
                    <a:pos x="1" y="48"/>
                  </a:cxn>
                  <a:cxn ang="0">
                    <a:pos x="0" y="43"/>
                  </a:cxn>
                </a:cxnLst>
                <a:rect l="0" t="0" r="r" b="b"/>
                <a:pathLst>
                  <a:path w="927" h="48">
                    <a:moveTo>
                      <a:pt x="0" y="43"/>
                    </a:moveTo>
                    <a:lnTo>
                      <a:pt x="927" y="0"/>
                    </a:lnTo>
                    <a:lnTo>
                      <a:pt x="927" y="5"/>
                    </a:lnTo>
                    <a:lnTo>
                      <a:pt x="1" y="4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35" name="Freeform 7"/>
              <p:cNvSpPr>
                <a:spLocks/>
              </p:cNvSpPr>
              <p:nvPr/>
            </p:nvSpPr>
            <p:spPr bwMode="auto">
              <a:xfrm>
                <a:off x="3043878" y="4533694"/>
                <a:ext cx="3543638" cy="2039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27" y="48"/>
                  </a:cxn>
                  <a:cxn ang="0">
                    <a:pos x="927" y="52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927" h="52">
                    <a:moveTo>
                      <a:pt x="1" y="0"/>
                    </a:moveTo>
                    <a:lnTo>
                      <a:pt x="927" y="48"/>
                    </a:lnTo>
                    <a:lnTo>
                      <a:pt x="927" y="52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86" name="85 Grupo"/>
            <p:cNvGrpSpPr/>
            <p:nvPr/>
          </p:nvGrpSpPr>
          <p:grpSpPr>
            <a:xfrm>
              <a:off x="912245" y="1889180"/>
              <a:ext cx="2051096" cy="2143196"/>
              <a:chOff x="391679" y="2132856"/>
              <a:chExt cx="2734795" cy="2857595"/>
            </a:xfrm>
          </p:grpSpPr>
          <p:sp>
            <p:nvSpPr>
              <p:cNvPr id="124936" name="Freeform 8"/>
              <p:cNvSpPr>
                <a:spLocks/>
              </p:cNvSpPr>
              <p:nvPr/>
            </p:nvSpPr>
            <p:spPr bwMode="auto">
              <a:xfrm>
                <a:off x="391679" y="3147360"/>
                <a:ext cx="2312730" cy="184309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765" y="1370"/>
                  </a:cxn>
                  <a:cxn ang="0">
                    <a:pos x="2014" y="1044"/>
                  </a:cxn>
                  <a:cxn ang="0">
                    <a:pos x="1183" y="418"/>
                  </a:cxn>
                  <a:cxn ang="0">
                    <a:pos x="232" y="0"/>
                  </a:cxn>
                </a:cxnLst>
                <a:rect l="0" t="0" r="r" b="b"/>
                <a:pathLst>
                  <a:path w="2014" h="1565">
                    <a:moveTo>
                      <a:pt x="232" y="0"/>
                    </a:moveTo>
                    <a:cubicBezTo>
                      <a:pt x="0" y="525"/>
                      <a:pt x="239" y="1139"/>
                      <a:pt x="765" y="1370"/>
                    </a:cubicBezTo>
                    <a:cubicBezTo>
                      <a:pt x="1206" y="1565"/>
                      <a:pt x="1724" y="1430"/>
                      <a:pt x="2014" y="1044"/>
                    </a:cubicBezTo>
                    <a:lnTo>
                      <a:pt x="1183" y="418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37" name="Freeform 9"/>
              <p:cNvSpPr>
                <a:spLocks/>
              </p:cNvSpPr>
              <p:nvPr/>
            </p:nvSpPr>
            <p:spPr bwMode="auto">
              <a:xfrm>
                <a:off x="665966" y="2132856"/>
                <a:ext cx="2041320" cy="1384278"/>
              </a:xfrm>
              <a:custGeom>
                <a:avLst/>
                <a:gdLst/>
                <a:ahLst/>
                <a:cxnLst>
                  <a:cxn ang="0">
                    <a:pos x="1782" y="551"/>
                  </a:cxn>
                  <a:cxn ang="0">
                    <a:pos x="326" y="346"/>
                  </a:cxn>
                  <a:cxn ang="0">
                    <a:pos x="0" y="758"/>
                  </a:cxn>
                  <a:cxn ang="0">
                    <a:pos x="951" y="1176"/>
                  </a:cxn>
                  <a:cxn ang="0">
                    <a:pos x="1782" y="551"/>
                  </a:cxn>
                </a:cxnLst>
                <a:rect l="0" t="0" r="r" b="b"/>
                <a:pathLst>
                  <a:path w="1782" h="1176">
                    <a:moveTo>
                      <a:pt x="1782" y="551"/>
                    </a:moveTo>
                    <a:cubicBezTo>
                      <a:pt x="1437" y="92"/>
                      <a:pt x="785" y="0"/>
                      <a:pt x="326" y="346"/>
                    </a:cubicBezTo>
                    <a:cubicBezTo>
                      <a:pt x="184" y="453"/>
                      <a:pt x="71" y="595"/>
                      <a:pt x="0" y="758"/>
                    </a:cubicBezTo>
                    <a:lnTo>
                      <a:pt x="951" y="1176"/>
                    </a:lnTo>
                    <a:lnTo>
                      <a:pt x="1782" y="55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39" name="Freeform 11"/>
              <p:cNvSpPr>
                <a:spLocks/>
              </p:cNvSpPr>
              <p:nvPr/>
            </p:nvSpPr>
            <p:spPr bwMode="auto">
              <a:xfrm>
                <a:off x="1853518" y="2845390"/>
                <a:ext cx="1272956" cy="1470550"/>
              </a:xfrm>
              <a:custGeom>
                <a:avLst/>
                <a:gdLst/>
                <a:ahLst/>
                <a:cxnLst>
                  <a:cxn ang="0">
                    <a:pos x="831" y="1251"/>
                  </a:cxn>
                  <a:cxn ang="0">
                    <a:pos x="831" y="0"/>
                  </a:cxn>
                  <a:cxn ang="0">
                    <a:pos x="0" y="625"/>
                  </a:cxn>
                  <a:cxn ang="0">
                    <a:pos x="831" y="1251"/>
                  </a:cxn>
                </a:cxnLst>
                <a:rect l="0" t="0" r="r" b="b"/>
                <a:pathLst>
                  <a:path w="1110" h="1251">
                    <a:moveTo>
                      <a:pt x="831" y="1251"/>
                    </a:moveTo>
                    <a:cubicBezTo>
                      <a:pt x="1110" y="881"/>
                      <a:pt x="1110" y="370"/>
                      <a:pt x="831" y="0"/>
                    </a:cubicBezTo>
                    <a:lnTo>
                      <a:pt x="0" y="625"/>
                    </a:lnTo>
                    <a:lnTo>
                      <a:pt x="831" y="125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40" name="Rectangle 12"/>
              <p:cNvSpPr>
                <a:spLocks noChangeArrowheads="1"/>
              </p:cNvSpPr>
              <p:nvPr/>
            </p:nvSpPr>
            <p:spPr bwMode="auto">
              <a:xfrm>
                <a:off x="1159939" y="3926091"/>
                <a:ext cx="709025" cy="425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46%</a:t>
                </a:r>
              </a:p>
            </p:txBody>
          </p:sp>
          <p:sp>
            <p:nvSpPr>
              <p:cNvPr id="124941" name="Rectangle 13"/>
              <p:cNvSpPr>
                <a:spLocks noChangeArrowheads="1"/>
              </p:cNvSpPr>
              <p:nvPr/>
            </p:nvSpPr>
            <p:spPr bwMode="auto">
              <a:xfrm>
                <a:off x="1419983" y="2541247"/>
                <a:ext cx="709025" cy="425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33%</a:t>
                </a:r>
              </a:p>
            </p:txBody>
          </p:sp>
          <p:sp>
            <p:nvSpPr>
              <p:cNvPr id="124943" name="Rectangle 15"/>
              <p:cNvSpPr>
                <a:spLocks noChangeArrowheads="1"/>
              </p:cNvSpPr>
              <p:nvPr/>
            </p:nvSpPr>
            <p:spPr bwMode="auto">
              <a:xfrm>
                <a:off x="2176866" y="3322149"/>
                <a:ext cx="709025" cy="425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21%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1114486" y="1509279"/>
              <a:ext cx="4104736" cy="212707"/>
              <a:chOff x="1114486" y="1466747"/>
              <a:chExt cx="4104736" cy="212707"/>
            </a:xfrm>
          </p:grpSpPr>
          <p:sp>
            <p:nvSpPr>
              <p:cNvPr id="124947" name="Rectangle 19"/>
              <p:cNvSpPr>
                <a:spLocks noChangeArrowheads="1"/>
              </p:cNvSpPr>
              <p:nvPr/>
            </p:nvSpPr>
            <p:spPr bwMode="auto">
              <a:xfrm>
                <a:off x="1114486" y="1503824"/>
                <a:ext cx="123281" cy="126467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48" name="Rectangle 20"/>
              <p:cNvSpPr>
                <a:spLocks noChangeArrowheads="1"/>
              </p:cNvSpPr>
              <p:nvPr/>
            </p:nvSpPr>
            <p:spPr bwMode="auto">
              <a:xfrm>
                <a:off x="1332790" y="1466747"/>
                <a:ext cx="1046329" cy="212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Autonómica</a:t>
                </a:r>
                <a:endParaRPr lang="es-ES" sz="1200" dirty="0">
                  <a:solidFill>
                    <a:schemeClr val="tx1"/>
                  </a:solidFill>
                  <a:latin typeface="EHUSans" panose="02000503050000020004" pitchFamily="50"/>
                  <a:cs typeface="Arial" pitchFamily="34" charset="0"/>
                </a:endParaRPr>
              </a:p>
            </p:txBody>
          </p:sp>
          <p:sp>
            <p:nvSpPr>
              <p:cNvPr id="124949" name="Rectangle 21"/>
              <p:cNvSpPr>
                <a:spLocks noChangeArrowheads="1"/>
              </p:cNvSpPr>
              <p:nvPr/>
            </p:nvSpPr>
            <p:spPr bwMode="auto">
              <a:xfrm>
                <a:off x="2751555" y="1503824"/>
                <a:ext cx="123281" cy="12646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50" name="Rectangle 22"/>
              <p:cNvSpPr>
                <a:spLocks noChangeArrowheads="1"/>
              </p:cNvSpPr>
              <p:nvPr/>
            </p:nvSpPr>
            <p:spPr bwMode="auto">
              <a:xfrm>
                <a:off x="2969860" y="1466747"/>
                <a:ext cx="570026" cy="212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Estatal</a:t>
                </a:r>
                <a:endParaRPr lang="es-ES" sz="1200" dirty="0">
                  <a:solidFill>
                    <a:schemeClr val="tx1"/>
                  </a:solidFill>
                  <a:latin typeface="EHUSans" panose="02000503050000020004" pitchFamily="50"/>
                  <a:cs typeface="Arial" pitchFamily="34" charset="0"/>
                </a:endParaRPr>
              </a:p>
            </p:txBody>
          </p:sp>
          <p:sp>
            <p:nvSpPr>
              <p:cNvPr id="124951" name="Rectangle 23"/>
              <p:cNvSpPr>
                <a:spLocks noChangeArrowheads="1"/>
              </p:cNvSpPr>
              <p:nvPr/>
            </p:nvSpPr>
            <p:spPr bwMode="auto">
              <a:xfrm>
                <a:off x="3881161" y="1503824"/>
                <a:ext cx="123281" cy="126467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52" name="Rectangle 24"/>
              <p:cNvSpPr>
                <a:spLocks noChangeArrowheads="1"/>
              </p:cNvSpPr>
              <p:nvPr/>
            </p:nvSpPr>
            <p:spPr bwMode="auto">
              <a:xfrm>
                <a:off x="4096599" y="1466747"/>
                <a:ext cx="1122623" cy="212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Internacional</a:t>
                </a:r>
                <a:endParaRPr lang="es-ES" sz="1200" dirty="0">
                  <a:solidFill>
                    <a:schemeClr val="tx1"/>
                  </a:solidFill>
                  <a:latin typeface="EHUSans" panose="02000503050000020004" pitchFamily="50"/>
                  <a:cs typeface="Arial" pitchFamily="34" charset="0"/>
                </a:endParaRPr>
              </a:p>
            </p:txBody>
          </p:sp>
        </p:grpSp>
        <p:grpSp>
          <p:nvGrpSpPr>
            <p:cNvPr id="84" name="83 Grupo"/>
            <p:cNvGrpSpPr/>
            <p:nvPr/>
          </p:nvGrpSpPr>
          <p:grpSpPr>
            <a:xfrm>
              <a:off x="5680115" y="2241299"/>
              <a:ext cx="3039145" cy="1365047"/>
              <a:chOff x="6080312" y="2636912"/>
              <a:chExt cx="4052193" cy="1820061"/>
            </a:xfrm>
          </p:grpSpPr>
          <p:sp>
            <p:nvSpPr>
              <p:cNvPr id="124963" name="Rectangle 35"/>
              <p:cNvSpPr>
                <a:spLocks noChangeArrowheads="1"/>
              </p:cNvSpPr>
              <p:nvPr/>
            </p:nvSpPr>
            <p:spPr bwMode="auto">
              <a:xfrm>
                <a:off x="6080312" y="2681362"/>
                <a:ext cx="192068" cy="193724"/>
              </a:xfrm>
              <a:prstGeom prst="rect">
                <a:avLst/>
              </a:prstGeom>
              <a:solidFill>
                <a:srgbClr val="5B9B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64" name="Rectangle 36"/>
              <p:cNvSpPr>
                <a:spLocks noChangeArrowheads="1"/>
              </p:cNvSpPr>
              <p:nvPr/>
            </p:nvSpPr>
            <p:spPr bwMode="auto">
              <a:xfrm>
                <a:off x="6487769" y="2636912"/>
                <a:ext cx="3165066" cy="28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Excellent</a:t>
                </a:r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Science</a:t>
                </a:r>
                <a:endParaRPr lang="es-ES" sz="1200" dirty="0">
                  <a:latin typeface="EHUSans" panose="02000503050000020004" pitchFamily="50"/>
                  <a:cs typeface="Arial" pitchFamily="34" charset="0"/>
                </a:endParaRPr>
              </a:p>
            </p:txBody>
          </p:sp>
          <p:sp>
            <p:nvSpPr>
              <p:cNvPr id="124965" name="Rectangle 37"/>
              <p:cNvSpPr>
                <a:spLocks noChangeArrowheads="1"/>
              </p:cNvSpPr>
              <p:nvPr/>
            </p:nvSpPr>
            <p:spPr bwMode="auto">
              <a:xfrm>
                <a:off x="6080312" y="3063950"/>
                <a:ext cx="192068" cy="193724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66" name="Rectangle 38"/>
              <p:cNvSpPr>
                <a:spLocks noChangeArrowheads="1"/>
              </p:cNvSpPr>
              <p:nvPr/>
            </p:nvSpPr>
            <p:spPr bwMode="auto">
              <a:xfrm>
                <a:off x="6487769" y="3019499"/>
                <a:ext cx="3475724" cy="28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Societal</a:t>
                </a:r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Challenges</a:t>
                </a:r>
                <a:endParaRPr lang="es-ES" sz="1200" dirty="0">
                  <a:latin typeface="EHUSans" panose="02000503050000020004" pitchFamily="50"/>
                  <a:cs typeface="Arial" pitchFamily="34" charset="0"/>
                </a:endParaRPr>
              </a:p>
            </p:txBody>
          </p:sp>
          <p:sp>
            <p:nvSpPr>
              <p:cNvPr id="124967" name="Rectangle 39"/>
              <p:cNvSpPr>
                <a:spLocks noChangeArrowheads="1"/>
              </p:cNvSpPr>
              <p:nvPr/>
            </p:nvSpPr>
            <p:spPr bwMode="auto">
              <a:xfrm>
                <a:off x="6080312" y="3451300"/>
                <a:ext cx="192068" cy="193724"/>
              </a:xfrm>
              <a:prstGeom prst="rect">
                <a:avLst/>
              </a:prstGeom>
              <a:solidFill>
                <a:srgbClr val="A5A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68" name="Rectangle 40"/>
              <p:cNvSpPr>
                <a:spLocks noChangeArrowheads="1"/>
              </p:cNvSpPr>
              <p:nvPr/>
            </p:nvSpPr>
            <p:spPr bwMode="auto">
              <a:xfrm>
                <a:off x="6487769" y="3403675"/>
                <a:ext cx="3165066" cy="28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Industrial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Leadership</a:t>
                </a:r>
                <a:endParaRPr lang="es-ES" sz="1200" dirty="0">
                  <a:latin typeface="EHUSans" panose="02000503050000020004" pitchFamily="50"/>
                  <a:cs typeface="Arial" pitchFamily="34" charset="0"/>
                </a:endParaRPr>
              </a:p>
            </p:txBody>
          </p:sp>
          <p:sp>
            <p:nvSpPr>
              <p:cNvPr id="124969" name="Rectangle 41"/>
              <p:cNvSpPr>
                <a:spLocks noChangeArrowheads="1"/>
              </p:cNvSpPr>
              <p:nvPr/>
            </p:nvSpPr>
            <p:spPr bwMode="auto">
              <a:xfrm>
                <a:off x="6080312" y="3832300"/>
                <a:ext cx="192068" cy="193724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70" name="Rectangle 42"/>
              <p:cNvSpPr>
                <a:spLocks noChangeArrowheads="1"/>
              </p:cNvSpPr>
              <p:nvPr/>
            </p:nvSpPr>
            <p:spPr bwMode="auto">
              <a:xfrm>
                <a:off x="6487766" y="3786265"/>
                <a:ext cx="3644739" cy="28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Science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with</a:t>
                </a:r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 and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for</a:t>
                </a:r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 </a:t>
                </a:r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Society</a:t>
                </a:r>
                <a:r>
                  <a:rPr lang="es-ES" sz="1200" dirty="0">
                    <a:latin typeface="EHUSans" panose="02000503050000020004" pitchFamily="5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24972" name="Rectangle 44"/>
              <p:cNvSpPr>
                <a:spLocks noChangeArrowheads="1"/>
              </p:cNvSpPr>
              <p:nvPr/>
            </p:nvSpPr>
            <p:spPr bwMode="auto">
              <a:xfrm>
                <a:off x="6080312" y="4213300"/>
                <a:ext cx="192068" cy="193724"/>
              </a:xfrm>
              <a:prstGeom prst="rect">
                <a:avLst/>
              </a:prstGeom>
              <a:solidFill>
                <a:srgbClr val="447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73" name="Rectangle 45"/>
              <p:cNvSpPr>
                <a:spLocks noChangeArrowheads="1"/>
              </p:cNvSpPr>
              <p:nvPr/>
            </p:nvSpPr>
            <p:spPr bwMode="auto">
              <a:xfrm>
                <a:off x="6486898" y="4173363"/>
                <a:ext cx="2000664" cy="28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 err="1">
                    <a:latin typeface="EHUSans" panose="02000503050000020004" pitchFamily="50"/>
                    <a:cs typeface="Arial" pitchFamily="34" charset="0"/>
                  </a:rPr>
                  <a:t>Euratom</a:t>
                </a:r>
                <a:endParaRPr lang="es-ES" sz="1200" dirty="0">
                  <a:latin typeface="EHUSans" panose="02000503050000020004" pitchFamily="50"/>
                  <a:cs typeface="Arial" pitchFamily="34" charset="0"/>
                </a:endParaRPr>
              </a:p>
            </p:txBody>
          </p:sp>
        </p:grpSp>
        <p:grpSp>
          <p:nvGrpSpPr>
            <p:cNvPr id="58" name="57 Grupo"/>
            <p:cNvGrpSpPr/>
            <p:nvPr/>
          </p:nvGrpSpPr>
          <p:grpSpPr>
            <a:xfrm>
              <a:off x="3794086" y="2041467"/>
              <a:ext cx="1459501" cy="1665517"/>
              <a:chOff x="3994151" y="3584575"/>
              <a:chExt cx="1160463" cy="1352551"/>
            </a:xfrm>
          </p:grpSpPr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4006851" y="3786188"/>
                <a:ext cx="1147763" cy="1150938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1273" y="2365"/>
                  </a:cxn>
                  <a:cxn ang="0">
                    <a:pos x="2361" y="1092"/>
                  </a:cxn>
                  <a:cxn ang="0">
                    <a:pos x="1180" y="0"/>
                  </a:cxn>
                  <a:cxn ang="0">
                    <a:pos x="1180" y="1184"/>
                  </a:cxn>
                  <a:cxn ang="0">
                    <a:pos x="0" y="1277"/>
                  </a:cxn>
                </a:cxnLst>
                <a:rect l="0" t="0" r="r" b="b"/>
                <a:pathLst>
                  <a:path w="2412" h="2416">
                    <a:moveTo>
                      <a:pt x="0" y="1277"/>
                    </a:moveTo>
                    <a:cubicBezTo>
                      <a:pt x="51" y="1929"/>
                      <a:pt x="622" y="2416"/>
                      <a:pt x="1273" y="2365"/>
                    </a:cubicBezTo>
                    <a:cubicBezTo>
                      <a:pt x="1925" y="2313"/>
                      <a:pt x="2412" y="1743"/>
                      <a:pt x="2361" y="1092"/>
                    </a:cubicBezTo>
                    <a:cubicBezTo>
                      <a:pt x="2312" y="476"/>
                      <a:pt x="1798" y="0"/>
                      <a:pt x="1180" y="0"/>
                    </a:cubicBezTo>
                    <a:lnTo>
                      <a:pt x="1180" y="1184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0" name="Freeform 8"/>
              <p:cNvSpPr>
                <a:spLocks/>
              </p:cNvSpPr>
              <p:nvPr/>
            </p:nvSpPr>
            <p:spPr bwMode="auto">
              <a:xfrm>
                <a:off x="3994151" y="3995738"/>
                <a:ext cx="574675" cy="40005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4" y="840"/>
                  </a:cxn>
                  <a:cxn ang="0">
                    <a:pos x="1204" y="747"/>
                  </a:cxn>
                  <a:cxn ang="0">
                    <a:pos x="286" y="0"/>
                  </a:cxn>
                </a:cxnLst>
                <a:rect l="0" t="0" r="r" b="b"/>
                <a:pathLst>
                  <a:path w="1204" h="840">
                    <a:moveTo>
                      <a:pt x="286" y="0"/>
                    </a:moveTo>
                    <a:cubicBezTo>
                      <a:pt x="94" y="236"/>
                      <a:pt x="0" y="537"/>
                      <a:pt x="24" y="840"/>
                    </a:cubicBezTo>
                    <a:lnTo>
                      <a:pt x="1204" y="7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4130676" y="3795713"/>
                <a:ext cx="438150" cy="555625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0" y="417"/>
                  </a:cxn>
                  <a:cxn ang="0">
                    <a:pos x="918" y="1164"/>
                  </a:cxn>
                  <a:cxn ang="0">
                    <a:pos x="704" y="0"/>
                  </a:cxn>
                </a:cxnLst>
                <a:rect l="0" t="0" r="r" b="b"/>
                <a:pathLst>
                  <a:path w="918" h="1164">
                    <a:moveTo>
                      <a:pt x="704" y="0"/>
                    </a:moveTo>
                    <a:cubicBezTo>
                      <a:pt x="427" y="51"/>
                      <a:pt x="178" y="199"/>
                      <a:pt x="0" y="417"/>
                    </a:cubicBezTo>
                    <a:lnTo>
                      <a:pt x="918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4465638" y="3787775"/>
                <a:ext cx="103188" cy="563563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18"/>
                  </a:cxn>
                  <a:cxn ang="0">
                    <a:pos x="214" y="1182"/>
                  </a:cxn>
                  <a:cxn ang="0">
                    <a:pos x="154" y="0"/>
                  </a:cxn>
                </a:cxnLst>
                <a:rect l="0" t="0" r="r" b="b"/>
                <a:pathLst>
                  <a:path w="214" h="1182">
                    <a:moveTo>
                      <a:pt x="154" y="0"/>
                    </a:moveTo>
                    <a:cubicBezTo>
                      <a:pt x="102" y="3"/>
                      <a:pt x="51" y="9"/>
                      <a:pt x="0" y="18"/>
                    </a:cubicBezTo>
                    <a:lnTo>
                      <a:pt x="214" y="118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>
                <a:off x="4540251" y="3786188"/>
                <a:ext cx="28575" cy="565150"/>
              </a:xfrm>
              <a:custGeom>
                <a:avLst/>
                <a:gdLst/>
                <a:ahLst/>
                <a:cxnLst>
                  <a:cxn ang="0">
                    <a:pos x="18" y="356"/>
                  </a:cxn>
                  <a:cxn ang="0">
                    <a:pos x="18" y="0"/>
                  </a:cxn>
                  <a:cxn ang="0">
                    <a:pos x="0" y="1"/>
                  </a:cxn>
                  <a:cxn ang="0">
                    <a:pos x="18" y="356"/>
                  </a:cxn>
                </a:cxnLst>
                <a:rect l="0" t="0" r="r" b="b"/>
                <a:pathLst>
                  <a:path w="18" h="356">
                    <a:moveTo>
                      <a:pt x="18" y="356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18" y="356"/>
                    </a:lnTo>
                    <a:close/>
                  </a:path>
                </a:pathLst>
              </a:custGeom>
              <a:solidFill>
                <a:srgbClr val="4472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4351338" y="3725863"/>
                <a:ext cx="153988" cy="76200"/>
              </a:xfrm>
              <a:custGeom>
                <a:avLst/>
                <a:gdLst/>
                <a:ahLst/>
                <a:cxnLst>
                  <a:cxn ang="0">
                    <a:pos x="316" y="159"/>
                  </a:cxn>
                  <a:cxn ang="0">
                    <a:pos x="116" y="15"/>
                  </a:cxn>
                  <a:cxn ang="0">
                    <a:pos x="1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5" y="2"/>
                  </a:cxn>
                  <a:cxn ang="0">
                    <a:pos x="325" y="146"/>
                  </a:cxn>
                  <a:cxn ang="0">
                    <a:pos x="316" y="159"/>
                  </a:cxn>
                </a:cxnLst>
                <a:rect l="0" t="0" r="r" b="b"/>
                <a:pathLst>
                  <a:path w="325" h="159">
                    <a:moveTo>
                      <a:pt x="316" y="159"/>
                    </a:moveTo>
                    <a:lnTo>
                      <a:pt x="116" y="15"/>
                    </a:lnTo>
                    <a:lnTo>
                      <a:pt x="1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21" y="0"/>
                    </a:lnTo>
                    <a:cubicBezTo>
                      <a:pt x="122" y="0"/>
                      <a:pt x="124" y="1"/>
                      <a:pt x="125" y="2"/>
                    </a:cubicBezTo>
                    <a:lnTo>
                      <a:pt x="325" y="146"/>
                    </a:lnTo>
                    <a:lnTo>
                      <a:pt x="316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/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4738688" y="4527550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cs typeface="Arial" pitchFamily="34" charset="0"/>
                  </a:rPr>
                  <a:t>74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14"/>
              <p:cNvSpPr>
                <a:spLocks noChangeArrowheads="1"/>
              </p:cNvSpPr>
              <p:nvPr/>
            </p:nvSpPr>
            <p:spPr bwMode="auto">
              <a:xfrm>
                <a:off x="4081463" y="4184650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cs typeface="Arial" pitchFamily="34" charset="0"/>
                  </a:rPr>
                  <a:t>13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4262438" y="3946525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cs typeface="Arial" pitchFamily="34" charset="0"/>
                  </a:rPr>
                  <a:t>12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4254095" y="3613150"/>
                <a:ext cx="71938" cy="17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cs typeface="Arial" pitchFamily="34" charset="0"/>
                  </a:rPr>
                  <a:t>2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4535485" y="3584575"/>
                <a:ext cx="71938" cy="17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es-ES" sz="1200" dirty="0">
                    <a:cs typeface="Arial" pitchFamily="34" charset="0"/>
                  </a:rPr>
                  <a:t>1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5" name="84 CuadroTexto"/>
            <p:cNvSpPr txBox="1"/>
            <p:nvPr/>
          </p:nvSpPr>
          <p:spPr>
            <a:xfrm>
              <a:off x="1103598" y="4296038"/>
              <a:ext cx="7615664" cy="648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200" dirty="0">
                  <a:latin typeface="EHUSans" panose="02000503050000020004" pitchFamily="50"/>
                </a:rPr>
                <a:t>102 proyectos en H2020 </a:t>
              </a:r>
              <a:r>
                <a:rPr lang="es-ES" sz="1200" dirty="0" smtClean="0">
                  <a:latin typeface="EHUSans" panose="02000503050000020004" pitchFamily="50"/>
                </a:rPr>
                <a:t> (30 millones de euros)</a:t>
              </a:r>
              <a:endParaRPr lang="es-ES" sz="1200" dirty="0">
                <a:latin typeface="EHUSans" panose="02000503050000020004" pitchFamily="50"/>
              </a:endParaRPr>
            </a:p>
            <a:p>
              <a:pPr>
                <a:lnSpc>
                  <a:spcPct val="130000"/>
                </a:lnSpc>
              </a:pPr>
              <a:r>
                <a:rPr lang="es-ES" sz="1200" dirty="0">
                  <a:latin typeface="EHUSans" panose="02000503050000020004" pitchFamily="50"/>
                </a:rPr>
                <a:t>13 (19%) liderados por la UPV/EHU</a:t>
              </a:r>
            </a:p>
          </p:txBody>
        </p:sp>
      </p:grpSp>
      <p:sp>
        <p:nvSpPr>
          <p:cNvPr id="46" name="Shape 58"/>
          <p:cNvSpPr txBox="1"/>
          <p:nvPr/>
        </p:nvSpPr>
        <p:spPr>
          <a:xfrm>
            <a:off x="8736332" y="4716344"/>
            <a:ext cx="583525" cy="346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2" tIns="91422" rIns="91422" bIns="91422" anchor="ctr">
            <a:spAutoFit/>
          </a:bodyPr>
          <a:lstStyle/>
          <a:p>
            <a:pPr>
              <a:defRPr>
                <a:solidFill>
                  <a:srgbClr val="999999"/>
                </a:solidFill>
              </a:defRPr>
            </a:pPr>
            <a:r>
              <a:rPr lang="es-ES" sz="1050" dirty="0"/>
              <a:t>2</a:t>
            </a:r>
            <a:endParaRPr sz="1050" dirty="0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31554" y="758520"/>
            <a:ext cx="6704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783"/>
            <a:r>
              <a:rPr lang="es-ES" sz="2400" b="1" dirty="0">
                <a:solidFill>
                  <a:srgbClr val="02A4DA"/>
                </a:solidFill>
                <a:latin typeface="EHUSans" panose="02000503050000020004" pitchFamily="50"/>
                <a:cs typeface="Arial" pitchFamily="34" charset="0"/>
              </a:rPr>
              <a:t>2014 - 2018: </a:t>
            </a:r>
            <a:r>
              <a:rPr lang="es-ES" sz="2400" b="1" dirty="0" smtClean="0">
                <a:solidFill>
                  <a:srgbClr val="02A4DA"/>
                </a:solidFill>
                <a:latin typeface="EHUSans" panose="02000503050000020004" pitchFamily="50"/>
                <a:cs typeface="Arial" pitchFamily="34" charset="0"/>
              </a:rPr>
              <a:t>150 </a:t>
            </a:r>
            <a:r>
              <a:rPr lang="es-ES" sz="2400" b="1" dirty="0">
                <a:solidFill>
                  <a:srgbClr val="02A4DA"/>
                </a:solidFill>
                <a:latin typeface="EHUSans" panose="02000503050000020004" pitchFamily="50"/>
                <a:cs typeface="Arial" pitchFamily="34" charset="0"/>
              </a:rPr>
              <a:t>millones de euros</a:t>
            </a:r>
          </a:p>
        </p:txBody>
      </p:sp>
      <p:sp>
        <p:nvSpPr>
          <p:cNvPr id="56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Internacionalización</a:t>
            </a:r>
            <a:r>
              <a:rPr lang="en-US" dirty="0" smtClean="0"/>
              <a:t> de la </a:t>
            </a:r>
            <a:r>
              <a:rPr lang="en-US" dirty="0" err="1" smtClean="0"/>
              <a:t>investigación</a:t>
            </a:r>
            <a:endParaRPr lang="en-US" dirty="0"/>
          </a:p>
        </p:txBody>
      </p:sp>
      <p:sp>
        <p:nvSpPr>
          <p:cNvPr id="57" name="Marcador de número de diapositiva 5"/>
          <p:cNvSpPr>
            <a:spLocks noGrp="1"/>
          </p:cNvSpPr>
          <p:nvPr>
            <p:ph type="sldNum" sz="quarter" idx="16"/>
          </p:nvPr>
        </p:nvSpPr>
        <p:spPr>
          <a:xfrm>
            <a:off x="6542088" y="303612"/>
            <a:ext cx="2133600" cy="273844"/>
          </a:xfrm>
        </p:spPr>
        <p:txBody>
          <a:bodyPr/>
          <a:lstStyle/>
          <a:p>
            <a:fld id="{73A68D9D-B1FD-49C9-B148-319684C0EF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8"/>
          <p:cNvSpPr txBox="1"/>
          <p:nvPr/>
        </p:nvSpPr>
        <p:spPr>
          <a:xfrm>
            <a:off x="8736332" y="4716342"/>
            <a:ext cx="583525" cy="34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defRPr>
                <a:solidFill>
                  <a:srgbClr val="999999"/>
                </a:solidFill>
              </a:defRPr>
            </a:pPr>
            <a:r>
              <a:rPr lang="es-ES" sz="1050" dirty="0"/>
              <a:t>2</a:t>
            </a:r>
            <a:endParaRPr sz="1050" dirty="0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39552" y="683546"/>
            <a:ext cx="6236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783"/>
            <a:r>
              <a:rPr lang="es-ES" sz="2400" b="1" dirty="0">
                <a:solidFill>
                  <a:srgbClr val="02A4DA"/>
                </a:solidFill>
                <a:latin typeface="EHUSans" panose="02000503050000020004" pitchFamily="50"/>
                <a:cs typeface="Arial" pitchFamily="34" charset="0"/>
              </a:rPr>
              <a:t>Internacionalización de la investigación</a:t>
            </a:r>
          </a:p>
        </p:txBody>
      </p:sp>
      <p:pic>
        <p:nvPicPr>
          <p:cNvPr id="48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0792" y="1923678"/>
            <a:ext cx="2605540" cy="1648003"/>
          </a:xfrm>
          <a:prstGeom prst="rect">
            <a:avLst/>
          </a:prstGeom>
        </p:spPr>
      </p:pic>
      <p:sp>
        <p:nvSpPr>
          <p:cNvPr id="49" name="Freeform 311"/>
          <p:cNvSpPr>
            <a:spLocks/>
          </p:cNvSpPr>
          <p:nvPr/>
        </p:nvSpPr>
        <p:spPr bwMode="auto">
          <a:xfrm>
            <a:off x="545904" y="1002158"/>
            <a:ext cx="5754288" cy="3750650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Publicaciones de referencia internacional.</a:t>
            </a:r>
            <a:endParaRPr lang="es-ES" sz="1100" dirty="0">
              <a:latin typeface="EHUSans" pitchFamily="50"/>
            </a:endParaRPr>
          </a:p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Posicionamiento y visibilidad internacional.</a:t>
            </a: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La incorporación en el repositorio institucional ADDI.</a:t>
            </a:r>
            <a:endParaRPr lang="es-ES" sz="1100" dirty="0">
              <a:latin typeface="EHUSans" pitchFamily="50"/>
            </a:endParaRP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La formación en la publicación en abierto (Open Access).</a:t>
            </a:r>
            <a:endParaRPr lang="es-ES" sz="1100" dirty="0">
              <a:latin typeface="EHUSans" pitchFamily="50"/>
            </a:endParaRP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La utilización de los códigos ORCID.</a:t>
            </a:r>
            <a:endParaRPr lang="es-ES" sz="1100" dirty="0">
              <a:latin typeface="EHUSans" pitchFamily="50"/>
            </a:endParaRPr>
          </a:p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Participación y liderazgo en proyectos europeos e internacionales.</a:t>
            </a: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Potenciar la Oficina de Proyectos de I+D Internacionales.</a:t>
            </a:r>
          </a:p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Participación en consorcios y redes de excelencia.</a:t>
            </a: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Promover alianzas con instituciones de reconocido prestigio.</a:t>
            </a: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Campus </a:t>
            </a:r>
            <a:r>
              <a:rPr lang="es-ES_tradnl" sz="1100" dirty="0" err="1">
                <a:latin typeface="EHUSans" pitchFamily="50"/>
              </a:rPr>
              <a:t>Eurorregional</a:t>
            </a:r>
            <a:r>
              <a:rPr lang="es-ES_tradnl" sz="1100" dirty="0">
                <a:latin typeface="EHUSans" pitchFamily="50"/>
              </a:rPr>
              <a:t> de Excelencia Internacional.</a:t>
            </a:r>
            <a:endParaRPr lang="es-ES" sz="1100" dirty="0">
              <a:latin typeface="EHUSans" pitchFamily="50"/>
            </a:endParaRPr>
          </a:p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Movilidad internacional del PDI.</a:t>
            </a:r>
          </a:p>
          <a:p>
            <a:pPr marL="800080" lvl="2" indent="-34289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Relaciones con grupos de investigación internacionales de prestigio.</a:t>
            </a:r>
          </a:p>
          <a:p>
            <a:pPr marL="174621" indent="-174621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100" dirty="0">
                <a:latin typeface="EHUSans" pitchFamily="50"/>
              </a:rPr>
              <a:t>Presencia de personal investigador internacional en la UPV/EHU.</a:t>
            </a:r>
            <a:endParaRPr lang="es-ES" sz="1100" dirty="0">
              <a:latin typeface="EHUSans" pitchFamily="50"/>
            </a:endParaRPr>
          </a:p>
        </p:txBody>
      </p:sp>
      <p:sp>
        <p:nvSpPr>
          <p:cNvPr id="13" name="Marcador de número de diapositiva 5"/>
          <p:cNvSpPr txBox="1">
            <a:spLocks/>
          </p:cNvSpPr>
          <p:nvPr/>
        </p:nvSpPr>
        <p:spPr>
          <a:xfrm>
            <a:off x="6602732" y="33950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3A68D9D-B1FD-49C9-B148-319684C0EFFE}" type="slidenum">
              <a:rPr lang="en-US" sz="800" b="1" smtClean="0">
                <a:latin typeface="EHUSans" panose="02000503050000020004" pitchFamily="50"/>
              </a:rPr>
              <a:pPr algn="r"/>
              <a:t>9</a:t>
            </a:fld>
            <a:endParaRPr lang="en-US" sz="800" b="1" dirty="0">
              <a:latin typeface="EHUSans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0250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UPVEHU</Template>
  <TotalTime>6668</TotalTime>
  <Words>814</Words>
  <Application>Microsoft Macintosh PowerPoint</Application>
  <PresentationFormat>Presentación en pantalla (16:9)</PresentationFormat>
  <Paragraphs>156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movebranding_formatoplantilla1</vt:lpstr>
      <vt:lpstr>ESTRATEGIA de INTERNACIONALIZACIÓN DE LA UPV/EHU</vt:lpstr>
      <vt:lpstr>Presentación de PowerPoint</vt:lpstr>
      <vt:lpstr>INTERNACIONALIZACIÓN DE LA  FORMACIÓN</vt:lpstr>
      <vt:lpstr>Algunos datos sobre internacionalización de la formación Datos del curso 2018/2019.                                                                                    Incremento respecto al curso 2016/2017   </vt:lpstr>
      <vt:lpstr>Presentación de PowerPoint</vt:lpstr>
      <vt:lpstr>Plan de Internacionalización de la Formación 2019/2022    </vt:lpstr>
      <vt:lpstr>INTERNACIONALIZACIÓN DE LA  INVESTIGACIÓN</vt:lpstr>
      <vt:lpstr>Presentación de PowerPoint</vt:lpstr>
      <vt:lpstr>Presentación de PowerPoint</vt:lpstr>
      <vt:lpstr>PRESENCIA DE LA  UPV/EHU  EN RANKINGS INTERNACIONALES    </vt:lpstr>
      <vt:lpstr>Presentación de PowerPoint</vt:lpstr>
      <vt:lpstr>Presentación de PowerPoint</vt:lpstr>
      <vt:lpstr>ESKERRIK ASKO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</dc:creator>
  <cp:lastModifiedBy>G A</cp:lastModifiedBy>
  <cp:revision>492</cp:revision>
  <cp:lastPrinted>2019-07-01T07:23:52Z</cp:lastPrinted>
  <dcterms:created xsi:type="dcterms:W3CDTF">2012-11-06T08:54:48Z</dcterms:created>
  <dcterms:modified xsi:type="dcterms:W3CDTF">2019-07-01T07:47:32Z</dcterms:modified>
</cp:coreProperties>
</file>