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8" r:id="rId12"/>
    <p:sldId id="269" r:id="rId13"/>
    <p:sldId id="270" r:id="rId14"/>
    <p:sldId id="271" r:id="rId15"/>
    <p:sldId id="273" r:id="rId16"/>
    <p:sldId id="262" r:id="rId17"/>
    <p:sldId id="272" r:id="rId18"/>
    <p:sldId id="274" r:id="rId19"/>
    <p:sldId id="275" r:id="rId20"/>
    <p:sldId id="276" r:id="rId21"/>
    <p:sldId id="263" r:id="rId22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C66"/>
    <a:srgbClr val="B82F18"/>
    <a:srgbClr val="FBD079"/>
    <a:srgbClr val="FFE2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90AB9-2491-450B-9381-3C931C7396D2}" type="doc">
      <dgm:prSet loTypeId="urn:microsoft.com/office/officeart/2005/8/layout/lProcess3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DFFD3EF1-733B-406A-BD55-5CF57ED27B93}">
      <dgm:prSet custT="1"/>
      <dgm:spPr/>
      <dgm:t>
        <a:bodyPr/>
        <a:lstStyle/>
        <a:p>
          <a:pPr rtl="0"/>
          <a:r>
            <a:rPr lang="es-ES" sz="2800" dirty="0" smtClean="0"/>
            <a:t>FECHAS A TENER EN CUENTA</a:t>
          </a:r>
          <a:endParaRPr lang="es-ES" sz="2800" dirty="0"/>
        </a:p>
      </dgm:t>
    </dgm:pt>
    <dgm:pt modelId="{B7AD2651-C031-4359-9AAF-E19EE0ED7E70}" type="parTrans" cxnId="{88D4F64F-FA42-4C33-8EDC-C9C6B9617957}">
      <dgm:prSet/>
      <dgm:spPr/>
      <dgm:t>
        <a:bodyPr/>
        <a:lstStyle/>
        <a:p>
          <a:endParaRPr lang="es-ES"/>
        </a:p>
      </dgm:t>
    </dgm:pt>
    <dgm:pt modelId="{55A6B67D-B43A-4AD3-B6FF-16C5058588E9}" type="sibTrans" cxnId="{88D4F64F-FA42-4C33-8EDC-C9C6B9617957}">
      <dgm:prSet/>
      <dgm:spPr/>
      <dgm:t>
        <a:bodyPr/>
        <a:lstStyle/>
        <a:p>
          <a:endParaRPr lang="es-ES"/>
        </a:p>
      </dgm:t>
    </dgm:pt>
    <dgm:pt modelId="{661881A1-F3F9-4973-B9C3-77A257CF4030}" type="pres">
      <dgm:prSet presAssocID="{3E590AB9-2491-450B-9381-3C931C7396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1675F6-4F73-459C-8101-A799BC8A5A1A}" type="pres">
      <dgm:prSet presAssocID="{DFFD3EF1-733B-406A-BD55-5CF57ED27B93}" presName="horFlow" presStyleCnt="0"/>
      <dgm:spPr/>
    </dgm:pt>
    <dgm:pt modelId="{E6EEB179-BC10-414E-85F6-6C4B94B36520}" type="pres">
      <dgm:prSet presAssocID="{DFFD3EF1-733B-406A-BD55-5CF57ED27B93}" presName="bigChev" presStyleLbl="node1" presStyleIdx="0" presStyleCnt="1" custScaleY="55323" custLinFactNeighborY="-64817"/>
      <dgm:spPr/>
      <dgm:t>
        <a:bodyPr/>
        <a:lstStyle/>
        <a:p>
          <a:endParaRPr lang="es-ES"/>
        </a:p>
      </dgm:t>
    </dgm:pt>
  </dgm:ptLst>
  <dgm:cxnLst>
    <dgm:cxn modelId="{2DF54995-E2C8-4677-A3EB-9A0501BDE9F7}" type="presOf" srcId="{3E590AB9-2491-450B-9381-3C931C7396D2}" destId="{661881A1-F3F9-4973-B9C3-77A257CF4030}" srcOrd="0" destOrd="0" presId="urn:microsoft.com/office/officeart/2005/8/layout/lProcess3"/>
    <dgm:cxn modelId="{C1DD0E38-F1A5-44E8-B676-E919312F4E6D}" type="presOf" srcId="{DFFD3EF1-733B-406A-BD55-5CF57ED27B93}" destId="{E6EEB179-BC10-414E-85F6-6C4B94B36520}" srcOrd="0" destOrd="0" presId="urn:microsoft.com/office/officeart/2005/8/layout/lProcess3"/>
    <dgm:cxn modelId="{88D4F64F-FA42-4C33-8EDC-C9C6B9617957}" srcId="{3E590AB9-2491-450B-9381-3C931C7396D2}" destId="{DFFD3EF1-733B-406A-BD55-5CF57ED27B93}" srcOrd="0" destOrd="0" parTransId="{B7AD2651-C031-4359-9AAF-E19EE0ED7E70}" sibTransId="{55A6B67D-B43A-4AD3-B6FF-16C5058588E9}"/>
    <dgm:cxn modelId="{B751201C-84E5-41A0-A7EF-CAE5C9C2C3F8}" type="presParOf" srcId="{661881A1-F3F9-4973-B9C3-77A257CF4030}" destId="{CC1675F6-4F73-459C-8101-A799BC8A5A1A}" srcOrd="0" destOrd="0" presId="urn:microsoft.com/office/officeart/2005/8/layout/lProcess3"/>
    <dgm:cxn modelId="{B465E9F2-0A70-464D-A0A4-97C95CC4B6EB}" type="presParOf" srcId="{CC1675F6-4F73-459C-8101-A799BC8A5A1A}" destId="{E6EEB179-BC10-414E-85F6-6C4B94B3652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EB179-BC10-414E-85F6-6C4B94B36520}">
      <dsp:nvSpPr>
        <dsp:cNvPr id="0" name=""/>
        <dsp:cNvSpPr/>
      </dsp:nvSpPr>
      <dsp:spPr>
        <a:xfrm>
          <a:off x="0" y="288034"/>
          <a:ext cx="5338936" cy="1181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FECHAS A TENER EN CUENTA</a:t>
          </a:r>
          <a:endParaRPr lang="es-ES" sz="2800" kern="1200" dirty="0"/>
        </a:p>
      </dsp:txBody>
      <dsp:txXfrm>
        <a:off x="0" y="288034"/>
        <a:ext cx="5338936" cy="118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007B52-B46A-42D3-93A0-7E844123EEFF}" type="datetimeFigureOut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275D4A-8F01-42DB-AF7F-7EFBBEF647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3116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B70619-01F7-48A4-AC41-7A3CAEBEB036}" type="datetimeFigureOut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3D0480-6BAD-4E9B-8F09-10022C3E69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3883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84C1-0CCB-48D6-94EC-281E94FCA4B3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22A5-EFAF-4D39-936F-B10720D64E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B7C5-A0E1-4CEA-BD04-CAFCF111DD36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851D-4176-4BBB-93E3-F978FBFB7D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1F63-71D2-457E-BEAC-3AD5D69068B8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A1A16-55DE-4F75-8BEF-D80B902D59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5227-DEFE-452D-9D24-1B9969DE5777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11F1-1E31-4B3E-8ACC-850AD42130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6773-1A47-4A63-8BF0-F95E86206721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7267-4E0D-4622-96DA-249772A12A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041-FEBC-47A0-8F5D-661FCE48E524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DDC0-528B-47B0-8B37-12D89DA8F6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A87B-C4B3-4D19-BFDD-F8D2370A14F0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95F2-491A-4844-9FBD-97E9EB940E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D52E-AC0E-4C25-B0B2-CFA9291B6233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240F-1072-40E5-ABE2-B1D33EF0BE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F257-3A42-46B0-B611-237857AA8E87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200E-7B7A-4808-B9B8-0B6E8E0A12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1C9E9-C122-4CC6-962B-3BF7193D525B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32D3-A6F0-4718-9DDC-0CB032DA2F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FA78-7306-473D-ACCD-3EC9C9B27D75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0F88-34BF-47AA-9521-14A5F35AD1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802D1-610E-47F1-8530-4A3E77D741F0}" type="datetime1">
              <a:rPr lang="es-ES"/>
              <a:pPr>
                <a:defRPr/>
              </a:pPr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4CC50D-939D-4CD2-B347-A3AF47D115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u.eus/eu/web/nazioarteko-harreman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ehu.eus/eu/web/nazioarteko-harremanak/nazioartekoastea-201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u.eus/documents/2099535/2188601/Certificados-oficiales-reconocidos-ACLES-2014.pdf" TargetMode="External"/><Relationship Id="rId2" Type="http://schemas.openxmlformats.org/officeDocument/2006/relationships/hyperlink" Target="mailto:movilidad.internacional@ehu.e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ehu.eus/eu/web/nazioarteko-harremanak/diru-laguntza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documents/2099535/10979332/Calendario/d0bf84b5-0ee2-0e49-6fc1-520f63ed8b20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hu.eus/es/web/nazioarteko-harremanak/buddy-progra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u.eus/es/web/nazioarteko-harremanak/nazioarteko-sakontze-aipamena" TargetMode="External"/><Relationship Id="rId2" Type="http://schemas.openxmlformats.org/officeDocument/2006/relationships/hyperlink" Target="https://www.ehu.eus/es/web/nazioarteko-harremanak/course-on-intercultural-competenc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nere.amenabar@ehu.e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hu.eus/eu/web/nazioarteko-harremanak/sic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hu.eus/eu/web/nazioarteko-harremanak/erasmus-programa-2019-20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hu.eus/eu/web/nazioarteko-harremanak/latinoamerika-eta-beste-norakoak-2019-202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ehu.eus/eu/web/nazioarteko-harremanak/latinoamerika-eta-beste-norakoak-2019-20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u.eus/eu/web/nazioarteko-harremanak/" TargetMode="External"/><Relationship Id="rId2" Type="http://schemas.openxmlformats.org/officeDocument/2006/relationships/hyperlink" Target="http://www.ehu.eus/eu/web/nazioarteko-harremanak/nazioartekoastea-20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684213" y="1916113"/>
            <a:ext cx="7772400" cy="1470025"/>
          </a:xfrm>
        </p:spPr>
        <p:txBody>
          <a:bodyPr/>
          <a:lstStyle/>
          <a:p>
            <a:pPr eaLnBrk="1" hangingPunct="1"/>
            <a:r>
              <a:rPr lang="es-ES" b="1" dirty="0" smtClean="0"/>
              <a:t>PROGRAMAS DE MOVILIDAD </a:t>
            </a:r>
            <a:r>
              <a:rPr lang="es-ES" dirty="0" smtClean="0">
                <a:solidFill>
                  <a:srgbClr val="404040"/>
                </a:solidFill>
              </a:rPr>
              <a:t>Curso 2019/2020</a:t>
            </a:r>
          </a:p>
        </p:txBody>
      </p:sp>
      <p:pic>
        <p:nvPicPr>
          <p:cNvPr id="15362" name="7 Imagen" descr="Mapa-Van_Sant_GeoSphe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429000"/>
            <a:ext cx="40544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854A3-197E-48EB-877E-D5FCF7F6E53F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15364" name="9 Rectángulo"/>
          <p:cNvSpPr>
            <a:spLocks noChangeArrowheads="1"/>
          </p:cNvSpPr>
          <p:nvPr/>
        </p:nvSpPr>
        <p:spPr bwMode="auto">
          <a:xfrm>
            <a:off x="1403350" y="5732463"/>
            <a:ext cx="5905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u-ES" sz="1200" b="1" dirty="0">
                <a:solidFill>
                  <a:schemeClr val="bg1"/>
                </a:solidFill>
                <a:latin typeface="Albertus Extra Bold"/>
                <a:hlinkClick r:id="rId3"/>
              </a:rPr>
              <a:t>http://www.ehu.eus/eu/web/nazioarteko-harremanak</a:t>
            </a:r>
            <a:endParaRPr lang="eu-ES" sz="1200" b="1" dirty="0">
              <a:solidFill>
                <a:schemeClr val="bg1"/>
              </a:solidFill>
              <a:latin typeface="Albertus Extra Bold"/>
              <a:hlinkClick r:id="rId4"/>
            </a:endParaRPr>
          </a:p>
        </p:txBody>
      </p:sp>
      <p:pic>
        <p:nvPicPr>
          <p:cNvPr id="15365" name="10 Imagen" descr="HEFA_bilingue_positivo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3375"/>
            <a:ext cx="4343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12 CuadroTexto"/>
          <p:cNvSpPr txBox="1">
            <a:spLocks noChangeArrowheads="1"/>
          </p:cNvSpPr>
          <p:nvPr/>
        </p:nvSpPr>
        <p:spPr bwMode="auto">
          <a:xfrm>
            <a:off x="6156325" y="260350"/>
            <a:ext cx="22320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404040"/>
                </a:solidFill>
                <a:latin typeface="Calibri" pitchFamily="34" charset="0"/>
              </a:rPr>
              <a:t>Plaza Oñati 3</a:t>
            </a:r>
          </a:p>
          <a:p>
            <a:r>
              <a:rPr lang="es-ES" sz="1400">
                <a:solidFill>
                  <a:srgbClr val="404040"/>
                </a:solidFill>
                <a:latin typeface="Calibri" pitchFamily="34" charset="0"/>
              </a:rPr>
              <a:t>20018 Donostia</a:t>
            </a:r>
          </a:p>
          <a:p>
            <a:r>
              <a:rPr lang="es-ES" sz="1400">
                <a:solidFill>
                  <a:srgbClr val="404040"/>
                </a:solidFill>
                <a:latin typeface="Calibri" pitchFamily="34" charset="0"/>
              </a:rPr>
              <a:t>Campus de Gipuzkoa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Marcador de contenido"/>
          <p:cNvSpPr>
            <a:spLocks noGrp="1"/>
          </p:cNvSpPr>
          <p:nvPr>
            <p:ph idx="1"/>
          </p:nvPr>
        </p:nvSpPr>
        <p:spPr>
          <a:xfrm>
            <a:off x="431800" y="1557338"/>
            <a:ext cx="8351838" cy="4738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900" b="1" dirty="0" smtClean="0"/>
              <a:t>Tener aprobadas todas las asignaturas de primero </a:t>
            </a:r>
            <a:r>
              <a:rPr lang="es-ES" sz="2900" dirty="0" smtClean="0"/>
              <a:t>al inicio del proceso de selección.</a:t>
            </a:r>
          </a:p>
          <a:p>
            <a:pPr eaLnBrk="1" hangingPunct="1">
              <a:lnSpc>
                <a:spcPct val="90000"/>
              </a:lnSpc>
            </a:pPr>
            <a:r>
              <a:rPr lang="es-ES" sz="2900" b="1" dirty="0" smtClean="0"/>
              <a:t>Calificación media de 6,5 </a:t>
            </a:r>
            <a:r>
              <a:rPr lang="es-ES" sz="2900" dirty="0" smtClean="0"/>
              <a:t>en el primer curso.</a:t>
            </a:r>
          </a:p>
          <a:p>
            <a:pPr eaLnBrk="1" hangingPunct="1">
              <a:lnSpc>
                <a:spcPct val="90000"/>
              </a:lnSpc>
            </a:pPr>
            <a:r>
              <a:rPr lang="es-ES" sz="2900" b="1" dirty="0" smtClean="0"/>
              <a:t>Estar matriculado/a en segundo curso en el momento de realizar la solicitud</a:t>
            </a:r>
            <a:r>
              <a:rPr lang="es-ES" sz="29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900" b="1" dirty="0" smtClean="0"/>
              <a:t>Número de créditos a matricular en la</a:t>
            </a:r>
            <a:r>
              <a:rPr lang="es-ES" sz="2900" dirty="0" smtClean="0"/>
              <a:t> </a:t>
            </a:r>
            <a:r>
              <a:rPr lang="es-ES" sz="2900" b="1" dirty="0" smtClean="0"/>
              <a:t>UPV/EHU </a:t>
            </a:r>
            <a:r>
              <a:rPr lang="es-ES" sz="2900" dirty="0" smtClean="0"/>
              <a:t>durante el curso en el que se realiza la estancia </a:t>
            </a:r>
            <a:r>
              <a:rPr lang="es-ES" sz="2500" dirty="0" smtClean="0"/>
              <a:t>(se elegirán asignaturas equivalentes en la universidad de destino):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500" dirty="0" smtClean="0"/>
              <a:t>Estancias de un cuatrimestre: </a:t>
            </a:r>
            <a:r>
              <a:rPr lang="es-ES" sz="2500" b="1" dirty="0" smtClean="0"/>
              <a:t>30 créditos</a:t>
            </a:r>
            <a:r>
              <a:rPr lang="es-ES" sz="25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500" dirty="0" smtClean="0"/>
              <a:t>Estancias de curso completo: </a:t>
            </a:r>
            <a:r>
              <a:rPr lang="es-ES" sz="2500" b="1" dirty="0" smtClean="0"/>
              <a:t>60 créditos.</a:t>
            </a:r>
            <a:endParaRPr lang="es-ES" sz="25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D08B3-5C00-4A20-BC84-6415F627C65D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2.2. REQUISITOS</a:t>
            </a:r>
            <a:endParaRPr lang="es-ES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1725" y="908050"/>
            <a:ext cx="1147763" cy="64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5327650" cy="4824413"/>
          </a:xfrm>
        </p:spPr>
        <p:txBody>
          <a:bodyPr/>
          <a:lstStyle/>
          <a:p>
            <a:pPr eaLnBrk="1" hangingPunct="1"/>
            <a:r>
              <a:rPr lang="es-ES" sz="2600" dirty="0" smtClean="0"/>
              <a:t>Antes de realizar la solicitud presta atención a los </a:t>
            </a:r>
            <a:r>
              <a:rPr lang="es-ES" sz="2600" b="1" dirty="0" smtClean="0"/>
              <a:t>REQUISITOS LINGÜÍSTICOS</a:t>
            </a:r>
            <a:r>
              <a:rPr lang="es-ES" sz="2600" dirty="0" smtClean="0"/>
              <a:t>. En muchos casos son </a:t>
            </a:r>
            <a:r>
              <a:rPr lang="es-ES" sz="2600" b="1" dirty="0" smtClean="0"/>
              <a:t>decisivos</a:t>
            </a:r>
            <a:r>
              <a:rPr lang="es-ES" sz="2600" dirty="0" smtClean="0"/>
              <a:t> a la hora de elegir: </a:t>
            </a:r>
            <a:r>
              <a:rPr lang="es-ES" sz="1200" dirty="0" smtClean="0"/>
              <a:t>Dejar las fotocopias de los certificados lingüísticos en el buzón de Nere Amenabar antes del </a:t>
            </a:r>
            <a:r>
              <a:rPr lang="es-ES" sz="1200" b="1" dirty="0" smtClean="0"/>
              <a:t>14 </a:t>
            </a:r>
            <a:r>
              <a:rPr lang="es-ES" sz="1200" b="1" dirty="0" smtClean="0"/>
              <a:t>de </a:t>
            </a:r>
            <a:r>
              <a:rPr lang="es-ES" sz="1200" b="1" dirty="0" smtClean="0"/>
              <a:t>diciembre</a:t>
            </a:r>
            <a:r>
              <a:rPr lang="es-ES" sz="1200" dirty="0" smtClean="0"/>
              <a:t>,</a:t>
            </a:r>
            <a:r>
              <a:rPr lang="es-ES" sz="1200" dirty="0" smtClean="0"/>
              <a:t> </a:t>
            </a:r>
            <a:r>
              <a:rPr lang="es-ES" sz="1200" dirty="0" smtClean="0"/>
              <a:t>s</a:t>
            </a:r>
            <a:r>
              <a:rPr lang="es-ES" sz="1200" dirty="0" smtClean="0"/>
              <a:t>alvo </a:t>
            </a:r>
            <a:r>
              <a:rPr lang="es-ES" sz="1200" dirty="0" smtClean="0"/>
              <a:t>en </a:t>
            </a:r>
            <a:r>
              <a:rPr lang="es-ES" sz="1200" dirty="0" smtClean="0"/>
              <a:t>los que se haya solicitado algún destino OD que entonces el/la estudiante  también tendrá que enviarlo por mail a la ORI: </a:t>
            </a:r>
            <a:r>
              <a:rPr lang="es-ES" sz="1200" u="sng" dirty="0" smtClean="0">
                <a:hlinkClick r:id="rId2"/>
              </a:rPr>
              <a:t>movilidad.internacional@ehu.eus</a:t>
            </a:r>
            <a:r>
              <a:rPr lang="es-ES" sz="1200" dirty="0" smtClean="0"/>
              <a:t> </a:t>
            </a:r>
            <a:endParaRPr lang="es-ES" sz="1200" dirty="0" smtClean="0"/>
          </a:p>
          <a:p>
            <a:pPr eaLnBrk="1" hangingPunct="1"/>
            <a:r>
              <a:rPr lang="es-ES" sz="2600" dirty="0" smtClean="0"/>
              <a:t>En al caso de las becas MECD te solicitarán el certificado B2 de la lengua en la que cursarás la mayoría de las asignaturas en la universidad de destino.</a:t>
            </a:r>
          </a:p>
          <a:p>
            <a:pPr eaLnBrk="1" hangingPunct="1"/>
            <a:r>
              <a:rPr lang="es-ES" sz="2600" dirty="0" smtClean="0"/>
              <a:t>Tabla ACLES </a:t>
            </a:r>
            <a:r>
              <a:rPr lang="es-ES" sz="2400" dirty="0" smtClean="0"/>
              <a:t>(equivalencias títulos):</a:t>
            </a:r>
          </a:p>
          <a:p>
            <a:pPr eaLnBrk="1" hangingPunct="1">
              <a:buFont typeface="Arial" charset="0"/>
              <a:buNone/>
            </a:pPr>
            <a:r>
              <a:rPr lang="es-ES" sz="1300" dirty="0" smtClean="0"/>
              <a:t>         </a:t>
            </a:r>
            <a:r>
              <a:rPr lang="es-ES" sz="1300" dirty="0" smtClean="0">
                <a:hlinkClick r:id="rId3"/>
              </a:rPr>
              <a:t>https://www.ehu.eus/documents/2099535/2188601/Certificados-oficiales-reconocidos-ACLES-2014.pdf</a:t>
            </a:r>
            <a:r>
              <a:rPr lang="es-ES" sz="1300" dirty="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3365-DD2B-4506-9928-132866B91DF1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4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2.2. REQUISITOS</a:t>
            </a:r>
            <a:endParaRPr lang="es-ES" smtClean="0"/>
          </a:p>
        </p:txBody>
      </p:sp>
      <p:pic>
        <p:nvPicPr>
          <p:cNvPr id="25604" name="6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571750"/>
            <a:ext cx="30908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3000" smtClean="0"/>
              <a:t>Será </a:t>
            </a:r>
            <a:r>
              <a:rPr lang="es-ES" sz="3000" b="1" smtClean="0"/>
              <a:t>responsabilidad del alumno/a</a:t>
            </a:r>
            <a:r>
              <a:rPr lang="es-ES" sz="30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b="1" smtClean="0"/>
              <a:t>Gestionar la aceptación</a:t>
            </a:r>
            <a:r>
              <a:rPr lang="es-ES" sz="2600" smtClean="0"/>
              <a:t> por parte de la universidad de destino. Deberás conocer los plazos establecidos por cada universidad para presentar la solicitud de aceptación (on-line en algunos casos), ya que muchas no aceptan solicitudes fuera de plazo.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b="1" smtClean="0"/>
              <a:t>Gestionar el alojamiento</a:t>
            </a:r>
            <a:r>
              <a:rPr lang="es-ES" sz="2600" smtClean="0"/>
              <a:t> para la estancia en la universidad de destino.</a:t>
            </a:r>
          </a:p>
          <a:p>
            <a:pPr eaLnBrk="1" hangingPunct="1">
              <a:lnSpc>
                <a:spcPct val="90000"/>
              </a:lnSpc>
            </a:pPr>
            <a:r>
              <a:rPr lang="es-ES" sz="3000" smtClean="0"/>
              <a:t>La adjudicación de una plaza NO implica necesariamente la aceptación por parte de la universidad de destino.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E513E-11D2-417A-A095-DE15EC2416F0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2.3. OBLIGACIONES</a:t>
            </a:r>
            <a:endParaRPr lang="es-ES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32240" y="908720"/>
            <a:ext cx="1725840" cy="115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2 Marcador de contenido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700" b="1" smtClean="0"/>
              <a:t>ACUERDO ACADÉMICO</a:t>
            </a:r>
            <a:r>
              <a:rPr lang="es-ES" sz="270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Deberá ser aprobado y firmado por el alumno/a + universidad de origen + universidad de destino.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Las asignaturas calificadas como “aprobado” o “suspenso” no podrán cursarse en la universidad de destino; las calificadas como “no presentado” sí.</a:t>
            </a:r>
          </a:p>
          <a:p>
            <a:pPr eaLnBrk="1" hangingPunct="1">
              <a:lnSpc>
                <a:spcPct val="80000"/>
              </a:lnSpc>
            </a:pPr>
            <a:r>
              <a:rPr lang="es-ES" sz="2700" smtClean="0"/>
              <a:t>Durante la estancia </a:t>
            </a:r>
            <a:r>
              <a:rPr lang="es-ES" sz="2700" b="1" smtClean="0"/>
              <a:t>deberá superarse como mínimo el 50% de los créditos matriculados en el intercambio</a:t>
            </a:r>
            <a:r>
              <a:rPr lang="es-ES" sz="2700" smtClean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s-ES" sz="240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6FED5-FD7B-44F3-858E-70885FF12631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2.3. OBLIGACIONES</a:t>
            </a:r>
            <a:endParaRPr lang="es-ES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40152" y="1052736"/>
            <a:ext cx="2157854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400" b="1" dirty="0" smtClean="0"/>
              <a:t>Presentar los certificados de inicio y de finalización </a:t>
            </a:r>
            <a:r>
              <a:rPr lang="es-ES" sz="2400" dirty="0" smtClean="0"/>
              <a:t>en la UPV/EHU.</a:t>
            </a:r>
          </a:p>
          <a:p>
            <a:pPr eaLnBrk="1" hangingPunct="1"/>
            <a:r>
              <a:rPr lang="es-ES" sz="2400" dirty="0" smtClean="0"/>
              <a:t>En los casos en los que fuera necesario </a:t>
            </a:r>
            <a:r>
              <a:rPr lang="es-ES" sz="2400" b="1" dirty="0" smtClean="0"/>
              <a:t>tramitar la documentación</a:t>
            </a:r>
            <a:r>
              <a:rPr lang="es-ES" sz="2400" dirty="0" smtClean="0"/>
              <a:t> necesaria para obtener el visado o permiso de estancia en el país de destino.</a:t>
            </a:r>
          </a:p>
          <a:p>
            <a:pPr eaLnBrk="1" hangingPunct="1"/>
            <a:r>
              <a:rPr lang="es-ES" sz="2400" b="1" dirty="0" smtClean="0"/>
              <a:t>Seguros médicos </a:t>
            </a:r>
            <a:r>
              <a:rPr lang="es-ES" sz="2400" dirty="0" smtClean="0"/>
              <a:t>complementarios</a:t>
            </a:r>
            <a:r>
              <a:rPr lang="es-ES" sz="2400" dirty="0" smtClean="0"/>
              <a:t>.</a:t>
            </a:r>
          </a:p>
          <a:p>
            <a:pPr eaLnBrk="1" hangingPunct="1"/>
            <a:r>
              <a:rPr lang="es-ES" sz="2400" dirty="0" smtClean="0"/>
              <a:t>En </a:t>
            </a:r>
            <a:r>
              <a:rPr lang="es-ES" sz="2400" dirty="0" smtClean="0"/>
              <a:t>el caso de las ampliaciones de estancia en el marco el programa Erasmus+, solo se podrá solicitar dicha ampliación una vez se haya iniciado la movilidad y no antes.</a:t>
            </a:r>
            <a:endParaRPr lang="es-ES" sz="2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EA36D-CC82-4204-B0A0-B217F127D0B1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2.3. OBLIGACIONES</a:t>
            </a:r>
            <a:endParaRPr lang="es-ES" smtClean="0"/>
          </a:p>
        </p:txBody>
      </p:sp>
      <p:pic>
        <p:nvPicPr>
          <p:cNvPr id="2867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9787" y="4077072"/>
            <a:ext cx="19542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2.4. ASPECTO ECONÓMICO</a:t>
            </a:r>
            <a:endParaRPr lang="es-ES" sz="4800" smtClean="0"/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457200" y="3716338"/>
            <a:ext cx="8229600" cy="2409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3000" b="1" smtClean="0"/>
              <a:t>Movilidad = inversión </a:t>
            </a:r>
            <a:r>
              <a:rPr lang="es-ES" sz="3000" smtClean="0"/>
              <a:t>(tiempo, esfuerzo, dinero)</a:t>
            </a:r>
          </a:p>
          <a:p>
            <a:pPr eaLnBrk="1" hangingPunct="1">
              <a:lnSpc>
                <a:spcPct val="80000"/>
              </a:lnSpc>
            </a:pPr>
            <a:r>
              <a:rPr lang="es-ES" sz="3000" smtClean="0"/>
              <a:t>Las becas </a:t>
            </a:r>
            <a:r>
              <a:rPr lang="es-ES" sz="3000" b="1" smtClean="0"/>
              <a:t>no financian el 100% </a:t>
            </a:r>
            <a:r>
              <a:rPr lang="es-ES" sz="3000" smtClean="0"/>
              <a:t>y normalmente se perciben al finalizar la estancia.</a:t>
            </a:r>
          </a:p>
          <a:p>
            <a:pPr eaLnBrk="1" hangingPunct="1">
              <a:lnSpc>
                <a:spcPct val="80000"/>
              </a:lnSpc>
            </a:pPr>
            <a:r>
              <a:rPr lang="es-ES" sz="3000" smtClean="0"/>
              <a:t>Info subvenciones: </a:t>
            </a:r>
            <a:r>
              <a:rPr lang="es-ES" sz="1900" smtClean="0">
                <a:hlinkClick r:id="rId2"/>
              </a:rPr>
              <a:t>http://www.ehu.eus/eu/web/nazioarteko-harremanak/diru-laguntzak</a:t>
            </a:r>
            <a:r>
              <a:rPr lang="es-ES" sz="190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F07C-987F-4AFC-BEF8-B63E2CD406D0}" type="slidenum">
              <a:rPr lang="es-ES"/>
              <a:pPr>
                <a:defRPr/>
              </a:pPr>
              <a:t>15</a:t>
            </a:fld>
            <a:endParaRPr lang="es-ES"/>
          </a:p>
        </p:txBody>
      </p:sp>
      <p:pic>
        <p:nvPicPr>
          <p:cNvPr id="29700" name="Picture 2" descr="http://us.123rf.com/400wm/400/400/piksel/piksel1112/piksel111200066/11622336-el-hombre-a-punto-de-romper-una-huch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268413"/>
            <a:ext cx="35607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3000" b="1" smtClean="0"/>
              <a:t>Solicitud: mediante GAUR</a:t>
            </a:r>
            <a:r>
              <a:rPr lang="es-ES" sz="3000" smtClean="0"/>
              <a:t>, hasta </a:t>
            </a:r>
            <a:r>
              <a:rPr lang="es-ES" sz="3000" b="1" smtClean="0"/>
              <a:t>8 destinos</a:t>
            </a:r>
            <a:r>
              <a:rPr lang="es-ES" sz="30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3000" b="1" smtClean="0"/>
              <a:t>Selección</a:t>
            </a:r>
            <a:r>
              <a:rPr lang="es-ES" sz="300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b="1" smtClean="0"/>
              <a:t>Destinos TODOS/DENAK</a:t>
            </a:r>
            <a:r>
              <a:rPr lang="es-ES" sz="2600" smtClean="0"/>
              <a:t>, adjudicación por parte de los técnicos/as de la oficina de relaciones internacionales.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b="1" smtClean="0"/>
              <a:t>Convenios propios de la facultad</a:t>
            </a:r>
            <a:r>
              <a:rPr lang="es-ES" sz="2600" smtClean="0"/>
              <a:t>, adjudicación por parte del coordinador/a de movilidad del centro.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b="1" smtClean="0"/>
              <a:t>2 turnos</a:t>
            </a:r>
            <a:r>
              <a:rPr lang="es-ES" sz="26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3000" smtClean="0"/>
              <a:t>Elementos a </a:t>
            </a:r>
            <a:r>
              <a:rPr lang="es-ES" sz="3000" b="1" smtClean="0"/>
              <a:t>considerar </a:t>
            </a:r>
            <a:r>
              <a:rPr lang="es-ES" sz="3000" smtClean="0"/>
              <a:t>en el proceso de selección: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smtClean="0"/>
              <a:t> </a:t>
            </a:r>
            <a:r>
              <a:rPr lang="es-ES" sz="2600" smtClean="0">
                <a:solidFill>
                  <a:srgbClr val="FF0000"/>
                </a:solidFill>
                <a:sym typeface="Webdings" pitchFamily="18" charset="2"/>
              </a:rPr>
              <a:t> </a:t>
            </a:r>
            <a:r>
              <a:rPr lang="es-ES" sz="2600" smtClean="0"/>
              <a:t>Expediente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smtClean="0"/>
              <a:t> </a:t>
            </a:r>
            <a:r>
              <a:rPr lang="es-ES" sz="2600" smtClean="0">
                <a:solidFill>
                  <a:srgbClr val="FF0000"/>
                </a:solidFill>
                <a:sym typeface="Webdings" pitchFamily="18" charset="2"/>
              </a:rPr>
              <a:t> </a:t>
            </a:r>
            <a:r>
              <a:rPr lang="es-ES" sz="2600" smtClean="0"/>
              <a:t>Certificados lingüísticos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600" smtClean="0"/>
              <a:t>Otros méritos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3DD06-52FD-4994-89EE-02D8DCFA09EB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4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3. PROCESO DE SOLICITUD, SELECCIÓN Y GESTIÓN DE LA MOVILIDAD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>
                <a:solidFill>
                  <a:srgbClr val="000000"/>
                </a:solidFill>
              </a:rPr>
              <a:t>3. </a:t>
            </a:r>
            <a:r>
              <a:rPr lang="es-ES" sz="3200" b="1" smtClean="0"/>
              <a:t>PROCESO DE SOLICITUD, SELECCIÓN Y GESTIÓN DE LA MOVILIDAD</a:t>
            </a: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455613" y="2852738"/>
            <a:ext cx="8229600" cy="3417887"/>
          </a:xfrm>
        </p:spPr>
        <p:txBody>
          <a:bodyPr/>
          <a:lstStyle/>
          <a:p>
            <a:pPr eaLnBrk="1" hangingPunct="1"/>
            <a:r>
              <a:rPr lang="es-ES" smtClean="0"/>
              <a:t>Proceso de</a:t>
            </a:r>
            <a:r>
              <a:rPr lang="es-ES" b="1" smtClean="0"/>
              <a:t> gestión</a:t>
            </a:r>
            <a:r>
              <a:rPr lang="es-ES" smtClean="0"/>
              <a:t>: </a:t>
            </a:r>
          </a:p>
          <a:p>
            <a:pPr lvl="1" eaLnBrk="1" hangingPunct="1"/>
            <a:r>
              <a:rPr lang="es-ES" b="1" smtClean="0"/>
              <a:t>Nuestra facultad</a:t>
            </a:r>
            <a:r>
              <a:rPr lang="es-ES" smtClean="0"/>
              <a:t>: asuntos académicos (acuerdo académico, equivalencias, etc.).</a:t>
            </a:r>
          </a:p>
          <a:p>
            <a:pPr lvl="1" eaLnBrk="1" hangingPunct="1"/>
            <a:r>
              <a:rPr lang="es-ES" b="1" smtClean="0"/>
              <a:t>Oficina relaciones internacionales</a:t>
            </a:r>
            <a:r>
              <a:rPr lang="es-ES" smtClean="0"/>
              <a:t>: becas, documentación (inicio y finalización de la estancia, seguro médico, etc.).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9A0E1-3D80-48AD-87D4-5D2A05F50173}" type="slidenum">
              <a:rPr lang="es-ES"/>
              <a:pPr>
                <a:defRPr/>
              </a:pPr>
              <a:t>17</a:t>
            </a:fld>
            <a:endParaRPr lang="es-E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3" y="1063625"/>
            <a:ext cx="68341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648643" y="1417538"/>
          <a:ext cx="5338936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B07F8-4B03-49DF-B63E-CFCCCE3554CB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>
                <a:solidFill>
                  <a:srgbClr val="000000"/>
                </a:solidFill>
              </a:rPr>
              <a:t>3. </a:t>
            </a:r>
            <a:r>
              <a:rPr lang="es-ES" sz="3200" b="1" smtClean="0"/>
              <a:t>PROCESO DE SOLICITUD, SELECCIÓN Y GESTIÓN DE LA MOVILIDAD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01181" y="3164782"/>
          <a:ext cx="6984776" cy="19442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096344"/>
                <a:gridCol w="3888432"/>
              </a:tblGrid>
              <a:tr h="710061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26 </a:t>
                      </a: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NOVIEMBRE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17 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DICIEMBRE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Plazo de solicitud para alumnos/as de la UPV/EHU </a:t>
                      </a:r>
                      <a:r>
                        <a:rPr lang="es-ES" smtClean="0">
                          <a:solidFill>
                            <a:schemeClr val="tx1"/>
                          </a:solidFill>
                        </a:rPr>
                        <a:t>(excepto SICUE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16 </a:t>
                      </a: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ENERO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Publicación 1º adjudicaciones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FEBRERO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Publicación 2º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adjudicaciones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12 FEBRERO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Fin del proceso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ticbello2mjarely.wikispaces.com/file/view/atento.jpg/246837383/aten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340768"/>
            <a:ext cx="2067541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1115616" y="5733256"/>
            <a:ext cx="6984776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000000"/>
                </a:solidFill>
                <a:cs typeface="Arial" charset="0"/>
              </a:rPr>
              <a:t>CALENDARIO </a:t>
            </a:r>
            <a:r>
              <a:rPr lang="es-ES" sz="2400" dirty="0">
                <a:solidFill>
                  <a:srgbClr val="000000"/>
                </a:solidFill>
                <a:cs typeface="Arial" charset="0"/>
              </a:rPr>
              <a:t>de solicitud y selección:</a:t>
            </a:r>
          </a:p>
          <a:p>
            <a:pPr algn="ctr">
              <a:defRPr/>
            </a:pPr>
            <a:r>
              <a:rPr lang="es-ES" sz="1200" dirty="0" smtClean="0">
                <a:solidFill>
                  <a:srgbClr val="000000"/>
                </a:solidFill>
                <a:cs typeface="Arial" charset="0"/>
                <a:hlinkClick r:id="rId8"/>
              </a:rPr>
              <a:t>https://</a:t>
            </a:r>
            <a:r>
              <a:rPr lang="es-ES" sz="1200" dirty="0" smtClean="0">
                <a:solidFill>
                  <a:srgbClr val="000000"/>
                </a:solidFill>
                <a:cs typeface="Arial" charset="0"/>
                <a:hlinkClick r:id="rId8"/>
              </a:rPr>
              <a:t>www.ehu.eus/documents/2099535/10979332/Calendario/d0bf84b5-0ee2-0e49-6fc1-520f63ed8b20</a:t>
            </a:r>
            <a:r>
              <a:rPr lang="es-ES" sz="12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3708400" y="5013325"/>
            <a:ext cx="503238" cy="5762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82F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rgbClr val="000000"/>
                </a:solidFill>
              </a:rPr>
              <a:t>4. PROGRAMA BUDDY</a:t>
            </a:r>
            <a:endParaRPr lang="es-ES" sz="3200" b="1" dirty="0" smtClean="0"/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417887"/>
          </a:xfrm>
        </p:spPr>
        <p:txBody>
          <a:bodyPr/>
          <a:lstStyle/>
          <a:p>
            <a:pPr eaLnBrk="1" hangingPunct="1">
              <a:buNone/>
            </a:pPr>
            <a:r>
              <a:rPr lang="es-ES" sz="2800" dirty="0" smtClean="0"/>
              <a:t>El Programa </a:t>
            </a:r>
            <a:r>
              <a:rPr lang="es-ES" sz="2800" dirty="0" err="1" smtClean="0"/>
              <a:t>Buddy</a:t>
            </a:r>
            <a:r>
              <a:rPr lang="es-ES" sz="2800" dirty="0" smtClean="0"/>
              <a:t> de la oficina de Relaciones Internacionales de la UPV/EHU tiene el objetivo de </a:t>
            </a:r>
            <a:r>
              <a:rPr lang="es-ES" sz="2800" b="1" dirty="0" smtClean="0"/>
              <a:t>ayudar a los/as visitantes internacionales</a:t>
            </a:r>
            <a:r>
              <a:rPr lang="es-ES" sz="2800" dirty="0" smtClean="0"/>
              <a:t> (Erasmus, Otros Destinos, América Latina, investigadores/as internacionales) que viajan a nuestra universidad.</a:t>
            </a:r>
          </a:p>
          <a:p>
            <a:pPr eaLnBrk="1" hangingPunct="1">
              <a:buNone/>
            </a:pPr>
            <a:r>
              <a:rPr lang="es-ES" sz="2800" dirty="0" smtClean="0"/>
              <a:t>Pincha </a:t>
            </a:r>
            <a:r>
              <a:rPr lang="es-ES" sz="2800" dirty="0" smtClean="0">
                <a:hlinkClick r:id="rId2"/>
              </a:rPr>
              <a:t>aquí</a:t>
            </a:r>
            <a:r>
              <a:rPr lang="es-ES" sz="2800" dirty="0" smtClean="0"/>
              <a:t> para más información.</a:t>
            </a:r>
          </a:p>
          <a:p>
            <a:pPr eaLnBrk="1" hangingPunct="1">
              <a:buNone/>
            </a:pPr>
            <a:endParaRPr lang="es-ES" sz="2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9A0E1-3D80-48AD-87D4-5D2A05F50173}" type="slidenum">
              <a:rPr lang="es-ES"/>
              <a:pPr>
                <a:defRPr/>
              </a:pPr>
              <a:t>19</a:t>
            </a:fld>
            <a:endParaRPr lang="es-ES"/>
          </a:p>
        </p:txBody>
      </p:sp>
      <p:pic>
        <p:nvPicPr>
          <p:cNvPr id="6" name="5 Imagen" descr="image_gall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869160"/>
            <a:ext cx="3809524" cy="185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dirty="0" smtClean="0"/>
              <a:t>1. PROGRAMAS DE MOVILIDAD PARA EL ALUMNADO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611188" y="1844675"/>
            <a:ext cx="4187825" cy="3960813"/>
          </a:xfrm>
        </p:spPr>
        <p:txBody>
          <a:bodyPr/>
          <a:lstStyle/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1.1. 	SICUE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1.2. 	ERASMUS+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1.3. 	ERASMUS+ PAÍSES ASOCIADOS Y OTROS DESTINOS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1.4. 	AMÉRICA LATINA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endParaRPr lang="es-ES" sz="280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354BA-7445-4274-9AB2-F3835CD575BF}" type="slidenum">
              <a:rPr lang="es-ES"/>
              <a:pPr>
                <a:defRPr/>
              </a:pPr>
              <a:t>2</a:t>
            </a:fld>
            <a:endParaRPr lang="es-ES"/>
          </a:p>
        </p:txBody>
      </p:sp>
      <p:pic>
        <p:nvPicPr>
          <p:cNvPr id="2053" name="Picture 5" descr="http://diariodigital.sapo.pt/images_content/2014/aves04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67240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s-ES" sz="3100" b="1" dirty="0" smtClean="0">
                <a:solidFill>
                  <a:srgbClr val="000000"/>
                </a:solidFill>
              </a:rPr>
              <a:t>5. </a:t>
            </a:r>
            <a:r>
              <a:rPr lang="es-ES" sz="3100" b="1" dirty="0" smtClean="0"/>
              <a:t>Mención de intensificación internacional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endParaRPr lang="es-ES" sz="3200" b="1" dirty="0" smtClean="0"/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3417887"/>
          </a:xfrm>
        </p:spPr>
        <p:txBody>
          <a:bodyPr/>
          <a:lstStyle/>
          <a:p>
            <a:pPr>
              <a:buNone/>
            </a:pPr>
            <a:r>
              <a:rPr lang="es-ES" sz="2000" b="1" dirty="0" smtClean="0"/>
              <a:t>Requisitos</a:t>
            </a:r>
          </a:p>
          <a:p>
            <a:r>
              <a:rPr lang="es-ES" sz="2000" dirty="0" smtClean="0"/>
              <a:t> Haber cursado un mínimo 15 créditos en lenguas extranjeras ó haber realizado el curso “</a:t>
            </a:r>
            <a:r>
              <a:rPr lang="es-ES" sz="2000" dirty="0" smtClean="0">
                <a:hlinkClick r:id="rId2"/>
              </a:rPr>
              <a:t>Intercultural </a:t>
            </a:r>
            <a:r>
              <a:rPr lang="es-ES" sz="2000" dirty="0" err="1" smtClean="0">
                <a:hlinkClick r:id="rId2"/>
              </a:rPr>
              <a:t>competences</a:t>
            </a:r>
            <a:r>
              <a:rPr lang="es-ES" sz="2000" dirty="0" smtClean="0"/>
              <a:t>”, que oferta el Vicerrectorado de Coordinación y Relaciones Internacionales.</a:t>
            </a:r>
          </a:p>
          <a:p>
            <a:r>
              <a:rPr lang="es-ES" sz="2000" dirty="0" smtClean="0"/>
              <a:t>Haber realizado una estancia internacional de un mínimo de tres meses con fines de estudios o de prácticas en Grado o Máster, al amparo de un convenio o programa de intercambio de la UPV/EHU.</a:t>
            </a:r>
          </a:p>
          <a:p>
            <a:r>
              <a:rPr lang="es-ES" sz="2000" dirty="0" smtClean="0"/>
              <a:t>Haber obtenido un nivel C1 o superior del MCERL (Marco Común Europeo de las Lenguas) en una lengua extranjera a través de los diplomas o certificados externos admitidos en las tablas de equivalencias realizadas por la Conferencia de Rectores de las Universidades Españolas (CRUE) o en la tabla de reconocimiento de certificados de idiomas contemplados por la Asociación de Centros de Lenguas en la Enseñanza Superior (ACLES).</a:t>
            </a:r>
          </a:p>
          <a:p>
            <a:r>
              <a:rPr lang="es-ES" sz="2000" smtClean="0"/>
              <a:t>Más información: </a:t>
            </a:r>
            <a:r>
              <a:rPr lang="es-ES" sz="2000" smtClean="0">
                <a:hlinkClick r:id="rId3"/>
              </a:rPr>
              <a:t>https://www.ehu.eus/es/web/nazioarteko-harremanak/nazioarteko-sakontze-aipamena</a:t>
            </a:r>
            <a:r>
              <a:rPr lang="es-ES" sz="2000" smtClean="0"/>
              <a:t> </a:t>
            </a:r>
            <a:endParaRPr lang="es-ES" sz="2000" dirty="0" smtClean="0"/>
          </a:p>
          <a:p>
            <a:pPr eaLnBrk="1" hangingPunct="1">
              <a:buNone/>
            </a:pPr>
            <a:endParaRPr lang="es-ES" sz="2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9A0E1-3D80-48AD-87D4-5D2A05F50173}" type="slidenum">
              <a:rPr lang="es-ES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>
            <a:off x="468313" y="5013325"/>
            <a:ext cx="8229600" cy="14398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s-ES" sz="2000" i="1" dirty="0" smtClean="0"/>
              <a:t> </a:t>
            </a:r>
            <a:r>
              <a:rPr lang="es-ES" sz="2000" b="1" i="1" dirty="0" smtClean="0"/>
              <a:t>Responsable del programa de movilidad en el edificio de magisterio: </a:t>
            </a:r>
            <a:br>
              <a:rPr lang="es-ES" sz="2000" b="1" i="1" dirty="0" smtClean="0"/>
            </a:br>
            <a:r>
              <a:rPr lang="es-ES" sz="2000" b="1" i="1" dirty="0" smtClean="0"/>
              <a:t>NERE AMENABAR</a:t>
            </a: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err="1" smtClean="0">
                <a:solidFill>
                  <a:srgbClr val="FF0000"/>
                </a:solidFill>
                <a:hlinkClick r:id="rId2"/>
              </a:rPr>
              <a:t>nere.amenabar@ehu.eus</a:t>
            </a:r>
            <a:endParaRPr lang="es-ES" sz="2200" b="1" i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ED60-8BBF-4EAA-A067-F3ACF8A6B273}" type="slidenum">
              <a:rPr lang="es-ES"/>
              <a:pPr>
                <a:defRPr/>
              </a:pPr>
              <a:t>21</a:t>
            </a:fld>
            <a:endParaRPr lang="es-ES"/>
          </a:p>
        </p:txBody>
      </p:sp>
      <p:pic>
        <p:nvPicPr>
          <p:cNvPr id="33795" name="Picture 2" descr="https://tefltecher.files.wordpress.com/2011/12/thanks.png?w=585&amp;h=39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836613"/>
            <a:ext cx="5572125" cy="376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1. PROGRAMAS MOVILIDAD ALUMNADO </a:t>
            </a:r>
            <a:br>
              <a:rPr lang="es-ES" sz="3200" b="1" smtClean="0"/>
            </a:br>
            <a:r>
              <a:rPr lang="es-ES" sz="3200" b="1" smtClean="0"/>
              <a:t>1.1. SICUE</a:t>
            </a:r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5850"/>
          </a:xfrm>
        </p:spPr>
        <p:txBody>
          <a:bodyPr/>
          <a:lstStyle/>
          <a:p>
            <a:pPr eaLnBrk="1" hangingPunct="1"/>
            <a:r>
              <a:rPr lang="es-ES" dirty="0" smtClean="0"/>
              <a:t>Duración: 1 cuatrimestre / 1 curso.</a:t>
            </a:r>
          </a:p>
          <a:p>
            <a:pPr eaLnBrk="1" hangingPunct="1"/>
            <a:r>
              <a:rPr lang="es-ES" dirty="0" smtClean="0"/>
              <a:t>Convenios:</a:t>
            </a:r>
            <a:r>
              <a:rPr lang="es-ES" sz="2000" i="1" dirty="0" smtClean="0"/>
              <a:t>	CÁDIZ, CUENCA, BURGOS, BARCELONA, GRANADA, MALAGA, SALAMANCA, ZARAGOZA, TENERIFE, SEVILLA… </a:t>
            </a:r>
            <a:r>
              <a:rPr lang="es-ES" sz="1200" i="1" dirty="0" smtClean="0">
                <a:hlinkClick r:id="rId2"/>
              </a:rPr>
              <a:t>http://www.ehu.eus/eu/web/nazioarteko-harremanak/sicue</a:t>
            </a:r>
            <a:r>
              <a:rPr lang="es-ES" sz="1200" i="1" dirty="0" smtClean="0"/>
              <a:t> </a:t>
            </a:r>
          </a:p>
          <a:p>
            <a:pPr eaLnBrk="1" hangingPunct="1"/>
            <a:r>
              <a:rPr lang="es-ES" dirty="0" smtClean="0"/>
              <a:t>Sin beca (en principio).</a:t>
            </a:r>
          </a:p>
          <a:p>
            <a:pPr eaLnBrk="1" hangingPunct="1">
              <a:buFont typeface="Arial" charset="0"/>
              <a:buNone/>
            </a:pPr>
            <a:endParaRPr lang="es-ES" dirty="0" smtClean="0"/>
          </a:p>
          <a:p>
            <a:pPr eaLnBrk="1" hangingPunct="1">
              <a:buFont typeface="Arial" charset="0"/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7B7D3-C9DE-40FC-8F40-E0A03DFF7E4D}" type="slidenum">
              <a:rPr lang="es-ES"/>
              <a:pPr>
                <a:defRPr/>
              </a:pPr>
              <a:t>3</a:t>
            </a:fld>
            <a:endParaRPr lang="es-ES"/>
          </a:p>
        </p:txBody>
      </p:sp>
      <p:pic>
        <p:nvPicPr>
          <p:cNvPr id="5" name="4 Imagen" descr="eTUIY-J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21088"/>
            <a:ext cx="198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Rectángulo redondeado"/>
          <p:cNvSpPr/>
          <p:nvPr/>
        </p:nvSpPr>
        <p:spPr>
          <a:xfrm>
            <a:off x="4643438" y="4221163"/>
            <a:ext cx="3384550" cy="18002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tx1"/>
                </a:solidFill>
                <a:cs typeface="Arial" charset="0"/>
              </a:rPr>
              <a:t>ATENCIÓN</a:t>
            </a:r>
            <a:r>
              <a:rPr lang="es-ES">
                <a:solidFill>
                  <a:schemeClr val="tx1"/>
                </a:solidFill>
                <a:cs typeface="Arial" charset="0"/>
              </a:rPr>
              <a:t>: ESTA CONVOCATORIA SE ABRIRÁ EN MARZO</a:t>
            </a:r>
          </a:p>
          <a:p>
            <a:pPr algn="ctr">
              <a:defRPr/>
            </a:pPr>
            <a:r>
              <a:rPr lang="es-ES" b="1">
                <a:solidFill>
                  <a:schemeClr val="tx1"/>
                </a:solidFill>
                <a:cs typeface="Arial" charset="0"/>
              </a:rPr>
              <a:t>ADVERTENCIA</a:t>
            </a:r>
            <a:r>
              <a:rPr lang="es-ES">
                <a:solidFill>
                  <a:schemeClr val="tx1"/>
                </a:solidFill>
                <a:cs typeface="Arial" charset="0"/>
              </a:rPr>
              <a:t>: RENUNCIAR A OTRO PROGRAMA IMPLICA NO PODER PARTICIPAR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1. PROGRAMAS MOVILIDAD ALUMNADO </a:t>
            </a:r>
            <a:br>
              <a:rPr lang="es-ES" sz="3200" b="1" smtClean="0"/>
            </a:br>
            <a:r>
              <a:rPr lang="es-ES" sz="3200" b="1" smtClean="0"/>
              <a:t>1.2. ERASMUS+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 eaLnBrk="1" hangingPunct="1"/>
            <a:r>
              <a:rPr lang="es-ES" sz="2900" dirty="0" smtClean="0"/>
              <a:t>Duración: 1 cuatrimestre / 1 curso.</a:t>
            </a:r>
          </a:p>
          <a:p>
            <a:pPr eaLnBrk="1" hangingPunct="1"/>
            <a:r>
              <a:rPr lang="es-ES" sz="2900" dirty="0" smtClean="0"/>
              <a:t>Convenios:</a:t>
            </a:r>
            <a:r>
              <a:rPr lang="es-ES" sz="2000" i="1" dirty="0" smtClean="0"/>
              <a:t> </a:t>
            </a:r>
            <a:r>
              <a:rPr lang="es-ES" sz="1600" i="1" dirty="0" smtClean="0"/>
              <a:t>COPENHAGE (DINAMARCA); HILDESHEIM (ALEMANIA); LODZ (POLONIA); GANTE (BÉLGICA); LISBOA y OPORTO (PORTUGAL); SIENA, BOLONIA, PERUGIA y URBINO (ITALIA)… </a:t>
            </a:r>
            <a:r>
              <a:rPr lang="es-ES" sz="1200" i="1" dirty="0" smtClean="0">
                <a:hlinkClick r:id="rId2"/>
              </a:rPr>
              <a:t>https://www.ehu.eus/eu/web/nazioarteko-harremanak/erasmus-programa-2019-2020</a:t>
            </a:r>
            <a:r>
              <a:rPr lang="es-ES" sz="1200" i="1" dirty="0" smtClean="0"/>
              <a:t> </a:t>
            </a:r>
          </a:p>
          <a:p>
            <a:pPr eaLnBrk="1" hangingPunct="1"/>
            <a:r>
              <a:rPr lang="es-ES" sz="2900" dirty="0" smtClean="0"/>
              <a:t>Beca SÍ (financiación máxima 7 meses; SEPIE, MECD y becas del Gobierno Vasco).</a:t>
            </a:r>
          </a:p>
          <a:p>
            <a:pPr eaLnBrk="1" hangingPunct="1">
              <a:buFont typeface="Arial" charset="0"/>
              <a:buNone/>
            </a:pPr>
            <a:endParaRPr lang="es-ES" dirty="0" smtClean="0"/>
          </a:p>
          <a:p>
            <a:pPr eaLnBrk="1" hangingPunct="1">
              <a:buFont typeface="Arial" charset="0"/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8ABA5-3BBE-4B7C-8C8E-C24509A14C13}" type="slidenum">
              <a:rPr lang="es-ES"/>
              <a:pPr>
                <a:defRPr/>
              </a:pPr>
              <a:t>4</a:t>
            </a:fld>
            <a:endParaRPr lang="es-ES" dirty="0"/>
          </a:p>
        </p:txBody>
      </p:sp>
      <p:pic>
        <p:nvPicPr>
          <p:cNvPr id="6" name="5 Imagen" descr="img_cual_es_la_mejor_epoca_para_viajar_a_europa_2183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653136"/>
            <a:ext cx="2747608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Rectángulo redondeado"/>
          <p:cNvSpPr/>
          <p:nvPr/>
        </p:nvSpPr>
        <p:spPr>
          <a:xfrm>
            <a:off x="5148263" y="4581525"/>
            <a:ext cx="3168650" cy="1295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cs typeface="Arial" charset="0"/>
              </a:rPr>
              <a:t>ATENCIÓN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: PLAZO DE SOLICITUD ABIERTO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26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NOVIEMBRE -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17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DICIEMBRE.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r>
              <a:rPr lang="es-ES" sz="2900" dirty="0" smtClean="0"/>
              <a:t>Duración: 1 cuatrimestre / 1 curso</a:t>
            </a:r>
            <a:r>
              <a:rPr lang="es-ES" sz="3000" dirty="0" smtClean="0"/>
              <a:t>.</a:t>
            </a:r>
          </a:p>
          <a:p>
            <a:pPr eaLnBrk="1" hangingPunct="1"/>
            <a:r>
              <a:rPr lang="es-ES" sz="3000" dirty="0" smtClean="0"/>
              <a:t>Convenios:</a:t>
            </a:r>
            <a:r>
              <a:rPr lang="es-ES" sz="2000" i="1" dirty="0" smtClean="0"/>
              <a:t> ESTADOS UNIDOS, JAPÓN, CANADA, COREA DEL SUR, RUSIA, FILIPINAS, MARRUECOS, SUIZA… </a:t>
            </a:r>
            <a:r>
              <a:rPr lang="es-ES" sz="800" i="1" dirty="0" smtClean="0">
                <a:hlinkClick r:id="rId2"/>
              </a:rPr>
              <a:t>https://www.ehu.eus/eu/web/nazioarteko-harremanak/latinoamerika-eta-beste-norakoak-2019-2020</a:t>
            </a:r>
            <a:r>
              <a:rPr lang="es-ES" sz="800" i="1" dirty="0" smtClean="0"/>
              <a:t> 	</a:t>
            </a:r>
          </a:p>
          <a:p>
            <a:pPr eaLnBrk="1" hangingPunct="1"/>
            <a:r>
              <a:rPr lang="es-ES" sz="3000" dirty="0" smtClean="0"/>
              <a:t>Posibilidad de obtener beca </a:t>
            </a:r>
            <a:r>
              <a:rPr lang="es-ES" sz="2400" dirty="0" smtClean="0"/>
              <a:t>(Gobierno Vasco); </a:t>
            </a:r>
            <a:r>
              <a:rPr lang="es-ES" sz="3000" dirty="0" smtClean="0"/>
              <a:t>muchos destinos cuentan con beca propia.</a:t>
            </a:r>
          </a:p>
          <a:p>
            <a:pPr eaLnBrk="1" hangingPunct="1">
              <a:buFont typeface="Arial" charset="0"/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CFFE4-9FD5-4D3B-9FFD-BBF21C919FF9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2900" b="1" smtClean="0"/>
              <a:t>1. PROGRAMAS MOVILIDAD ALUMNADO</a:t>
            </a:r>
            <a:r>
              <a:rPr lang="es-ES" sz="3200" b="1" smtClean="0"/>
              <a:t> </a:t>
            </a:r>
            <a:r>
              <a:rPr lang="es-ES" sz="2900" b="1" smtClean="0"/>
              <a:t/>
            </a:r>
            <a:br>
              <a:rPr lang="es-ES" sz="2900" b="1" smtClean="0"/>
            </a:br>
            <a:r>
              <a:rPr lang="es-ES" sz="2600" b="1" smtClean="0"/>
              <a:t>1.3. ERASMUS+ PAÍSES ASOCIADOS Y OTROS DESTINOS</a:t>
            </a:r>
          </a:p>
        </p:txBody>
      </p:sp>
      <p:pic>
        <p:nvPicPr>
          <p:cNvPr id="19460" name="5 Imagen" descr="demo_world_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868863"/>
            <a:ext cx="3876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5364163" y="4797425"/>
            <a:ext cx="3168650" cy="1295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cs typeface="Arial" charset="0"/>
              </a:rPr>
              <a:t>ATENCIÓN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: PLAZO DE SOLICITUD ABIERTO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26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NOVIEMBRE -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17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DICIEMBRE.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Marcador de contenido"/>
          <p:cNvSpPr>
            <a:spLocks noGrp="1"/>
          </p:cNvSpPr>
          <p:nvPr>
            <p:ph idx="1"/>
          </p:nvPr>
        </p:nvSpPr>
        <p:spPr>
          <a:xfrm>
            <a:off x="457200" y="1628775"/>
            <a:ext cx="5483225" cy="4497388"/>
          </a:xfrm>
        </p:spPr>
        <p:txBody>
          <a:bodyPr/>
          <a:lstStyle/>
          <a:p>
            <a:pPr eaLnBrk="1" hangingPunct="1"/>
            <a:r>
              <a:rPr lang="es-ES" sz="2600" dirty="0" smtClean="0"/>
              <a:t>Duración: 1 cuatrimestre</a:t>
            </a:r>
          </a:p>
          <a:p>
            <a:pPr eaLnBrk="1" hangingPunct="1"/>
            <a:r>
              <a:rPr lang="es-ES" sz="2600" dirty="0" smtClean="0"/>
              <a:t>Nº convenios: 50</a:t>
            </a:r>
          </a:p>
          <a:p>
            <a:pPr eaLnBrk="1" hangingPunct="1">
              <a:buFont typeface="Arial" charset="0"/>
              <a:buNone/>
            </a:pPr>
            <a:r>
              <a:rPr lang="es-ES" sz="2800" i="1" dirty="0" smtClean="0"/>
              <a:t>	</a:t>
            </a:r>
            <a:r>
              <a:rPr lang="es-ES" sz="2000" i="1" dirty="0" smtClean="0"/>
              <a:t>ARGENTINA, MÉXICO, PERU, URUGUAY…</a:t>
            </a:r>
          </a:p>
          <a:p>
            <a:pPr eaLnBrk="1" hangingPunct="1">
              <a:buNone/>
            </a:pPr>
            <a:r>
              <a:rPr lang="es-ES" sz="1000" i="1" dirty="0" smtClean="0"/>
              <a:t>	 </a:t>
            </a:r>
            <a:r>
              <a:rPr lang="es-ES" sz="1000" i="1" dirty="0" smtClean="0">
                <a:hlinkClick r:id="rId2"/>
              </a:rPr>
              <a:t>https://www.ehu.eus/eu/web/nazioarteko-harremanak/latinoamerika-eta-beste-norakoak-2019-2020</a:t>
            </a:r>
            <a:r>
              <a:rPr lang="es-ES" sz="1000" i="1" dirty="0" smtClean="0"/>
              <a:t> </a:t>
            </a:r>
          </a:p>
          <a:p>
            <a:pPr eaLnBrk="1" hangingPunct="1"/>
            <a:r>
              <a:rPr lang="es-ES" sz="2600" dirty="0" smtClean="0"/>
              <a:t>Posibilidad de obtener beca </a:t>
            </a:r>
            <a:r>
              <a:rPr lang="es-ES" sz="2400" dirty="0" smtClean="0"/>
              <a:t>(Gobierno Vasco).</a:t>
            </a:r>
          </a:p>
          <a:p>
            <a:pPr eaLnBrk="1" hangingPunct="1"/>
            <a:r>
              <a:rPr lang="es-ES" sz="2600" dirty="0" smtClean="0"/>
              <a:t>Ajuste del calendario académico.</a:t>
            </a:r>
          </a:p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36833-630B-4F08-8721-CCB6DD999774}" type="slidenum">
              <a:rPr lang="es-ES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1. PROGRAMAS MOVILIDAD ALUMNADO </a:t>
            </a:r>
            <a:br>
              <a:rPr lang="es-ES" sz="3200" b="1" smtClean="0"/>
            </a:br>
            <a:r>
              <a:rPr lang="es-ES" sz="3200" b="1" smtClean="0"/>
              <a:t>1.4. AMÉRICA LATINA</a:t>
            </a:r>
          </a:p>
        </p:txBody>
      </p:sp>
      <p:pic>
        <p:nvPicPr>
          <p:cNvPr id="6" name="5 Imagen" descr="america-latina-y-caribe-med-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00808"/>
            <a:ext cx="329045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 redondeado"/>
          <p:cNvSpPr/>
          <p:nvPr/>
        </p:nvSpPr>
        <p:spPr>
          <a:xfrm>
            <a:off x="3419475" y="5229225"/>
            <a:ext cx="3168650" cy="1295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cs typeface="Arial" charset="0"/>
              </a:rPr>
              <a:t>ATENCIÓN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: PLAZO DE SOLICITUD ABIERTO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26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NOVIEMBRE -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17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DICIEMBRE.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smtClean="0"/>
              <a:t>2. INFORMACIÓN Y REQUISITOS A TENER EN CUENTA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12E36-91BC-44A9-A971-7CCD830B564A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3419475" y="2492375"/>
            <a:ext cx="5267325" cy="2449513"/>
          </a:xfrm>
        </p:spPr>
        <p:txBody>
          <a:bodyPr/>
          <a:lstStyle/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2.1. 	MUY IMPORTANTE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2.2. 	REQUISITOS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2.3. OBLIGACIONES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r>
              <a:rPr lang="es-ES" sz="2800" smtClean="0"/>
              <a:t>2.4. 	ASPECTO ECONÓMICO</a:t>
            </a:r>
          </a:p>
          <a:p>
            <a:pPr marL="541338" indent="-541338" eaLnBrk="1" hangingPunct="1">
              <a:buFont typeface="Arial" charset="0"/>
              <a:buNone/>
              <a:tabLst>
                <a:tab pos="630238" algn="l"/>
              </a:tabLst>
            </a:pPr>
            <a:endParaRPr lang="es-ES" sz="2800" smtClean="0"/>
          </a:p>
        </p:txBody>
      </p:sp>
      <p:pic>
        <p:nvPicPr>
          <p:cNvPr id="21508" name="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764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2.1. MUY IMPOTANTE</a:t>
            </a:r>
            <a:endParaRPr lang="es-ES" smtClean="0"/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7786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3000" b="1" dirty="0" smtClean="0"/>
              <a:t>INFÓRMATE </a:t>
            </a:r>
            <a:r>
              <a:rPr lang="es-ES" sz="3000" dirty="0" smtClean="0"/>
              <a:t>antes de realizar cualquier solicitud de participación en programas de movilidad.</a:t>
            </a:r>
          </a:p>
          <a:p>
            <a:pPr eaLnBrk="1" hangingPunct="1">
              <a:lnSpc>
                <a:spcPct val="90000"/>
              </a:lnSpc>
            </a:pPr>
            <a:r>
              <a:rPr lang="es-ES" sz="3000" dirty="0" smtClean="0"/>
              <a:t> </a:t>
            </a:r>
            <a:r>
              <a:rPr lang="es-ES" sz="3000" b="1" dirty="0" smtClean="0"/>
              <a:t>Dos fuentes de consulta </a:t>
            </a:r>
            <a:r>
              <a:rPr lang="es-ES" sz="3000" dirty="0" smtClean="0"/>
              <a:t>principales: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dirty="0" smtClean="0"/>
              <a:t>Responsable de movilidad del edificio de magisterio: Nere Amenabar (</a:t>
            </a:r>
            <a:r>
              <a:rPr lang="es-ES" sz="2600" dirty="0" err="1" smtClean="0"/>
              <a:t>nere.amenabar@ehu.eus</a:t>
            </a:r>
            <a:r>
              <a:rPr lang="es-ES" sz="26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dirty="0" smtClean="0"/>
              <a:t>Web de la oficina de Relaciones Internacionales de la UPV/EHU: </a:t>
            </a:r>
            <a:r>
              <a:rPr lang="eu-ES" sz="2600" dirty="0" smtClean="0">
                <a:solidFill>
                  <a:schemeClr val="bg1"/>
                </a:solidFill>
                <a:hlinkClick r:id="rId2"/>
              </a:rPr>
              <a:t>http://</a:t>
            </a:r>
            <a:r>
              <a:rPr lang="eu-ES" sz="2600" dirty="0" smtClean="0">
                <a:solidFill>
                  <a:schemeClr val="bg1"/>
                </a:solidFill>
                <a:hlinkClick r:id="rId3"/>
              </a:rPr>
              <a:t>www.ehu.eus/eu/web/nazioarteko-harremanak </a:t>
            </a:r>
            <a:endParaRPr lang="eu-ES" sz="2600" dirty="0" smtClean="0">
              <a:solidFill>
                <a:schemeClr val="bg1"/>
              </a:solidFill>
              <a:hlinkClick r:id="rId2"/>
            </a:endParaRPr>
          </a:p>
          <a:p>
            <a:pPr lvl="1" eaLnBrk="1" hangingPunct="1">
              <a:lnSpc>
                <a:spcPct val="90000"/>
              </a:lnSpc>
            </a:pPr>
            <a:endParaRPr lang="es-ES" sz="26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1398E-A41D-414F-9421-53C5EFBAED3C}" type="slidenum">
              <a:rPr lang="es-ES"/>
              <a:pPr>
                <a:defRPr/>
              </a:pPr>
              <a:t>8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16216" y="2557462"/>
            <a:ext cx="2163937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Marcador de contenido"/>
          <p:cNvSpPr>
            <a:spLocks noGrp="1"/>
          </p:cNvSpPr>
          <p:nvPr>
            <p:ph idx="1"/>
          </p:nvPr>
        </p:nvSpPr>
        <p:spPr>
          <a:xfrm>
            <a:off x="2611438" y="1600200"/>
            <a:ext cx="6208712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b="1" dirty="0" smtClean="0"/>
              <a:t>LEE ATENTAMENTE </a:t>
            </a:r>
            <a:r>
              <a:rPr lang="es-ES" sz="2400" dirty="0" smtClean="0"/>
              <a:t>la información sobre el programa que has elegido.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Presta atención a los </a:t>
            </a:r>
            <a:r>
              <a:rPr lang="es-ES" sz="2400" b="1" dirty="0" smtClean="0"/>
              <a:t>requisitos</a:t>
            </a:r>
            <a:r>
              <a:rPr lang="es-ES" sz="2400" dirty="0" smtClean="0"/>
              <a:t> que hay que cumplir para acceder a una plaza.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Antes de realizar la solicitud </a:t>
            </a:r>
            <a:r>
              <a:rPr lang="es-ES" sz="2400" b="1" dirty="0" smtClean="0"/>
              <a:t>ASEGÚRATE </a:t>
            </a:r>
            <a:r>
              <a:rPr lang="es-ES" sz="2400" dirty="0" smtClean="0"/>
              <a:t>de que las universidades de destino </a:t>
            </a:r>
            <a:r>
              <a:rPr lang="es-ES" sz="2400" b="1" dirty="0" smtClean="0"/>
              <a:t>imparten estudios de tu titulación</a:t>
            </a:r>
            <a:r>
              <a:rPr lang="es-ES" sz="2400" dirty="0" smtClean="0"/>
              <a:t>. Consulta el calendario académico y la duración de las plazas (cuatrimestre o curso completo). Antes de realizar la solicitud </a:t>
            </a:r>
            <a:r>
              <a:rPr lang="es-ES" sz="2400" b="1" dirty="0" smtClean="0"/>
              <a:t>LEE ATENTAMENTE </a:t>
            </a:r>
            <a:r>
              <a:rPr lang="es-ES" sz="2400" dirty="0" smtClean="0"/>
              <a:t>los requisitos lingüísticos exigidos</a:t>
            </a:r>
            <a:r>
              <a:rPr lang="es-E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Después de seleccionar 8 destinos: “Interesado </a:t>
            </a:r>
            <a:r>
              <a:rPr lang="es-ES" sz="2400" dirty="0" smtClean="0"/>
              <a:t>en otras </a:t>
            </a:r>
            <a:r>
              <a:rPr lang="es-ES" sz="2400" dirty="0" smtClean="0"/>
              <a:t>opciones” (movilidades </a:t>
            </a:r>
            <a:r>
              <a:rPr lang="es-ES" sz="2400" dirty="0" smtClean="0"/>
              <a:t>gestionadas por los centros </a:t>
            </a:r>
            <a:r>
              <a:rPr lang="es-ES" sz="2400" dirty="0" smtClean="0"/>
              <a:t>)</a:t>
            </a:r>
            <a:endParaRPr lang="es-ES" sz="2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642CB-96B5-4D8E-8C22-02F2B4B551E2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300" b="1" smtClean="0">
                <a:solidFill>
                  <a:srgbClr val="000000"/>
                </a:solidFill>
              </a:rPr>
              <a:t>2. INFORMACIÓN Y REQUISITOS</a:t>
            </a:r>
            <a:br>
              <a:rPr lang="es-ES" sz="3300" b="1" smtClean="0">
                <a:solidFill>
                  <a:srgbClr val="000000"/>
                </a:solidFill>
              </a:rPr>
            </a:br>
            <a:r>
              <a:rPr lang="es-ES" sz="3300" b="1" smtClean="0">
                <a:solidFill>
                  <a:srgbClr val="000000"/>
                </a:solidFill>
              </a:rPr>
              <a:t>2.1. MUY IMPORTANTE</a:t>
            </a:r>
            <a:endParaRPr lang="es-ES" smtClean="0"/>
          </a:p>
        </p:txBody>
      </p:sp>
      <p:pic>
        <p:nvPicPr>
          <p:cNvPr id="2355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8527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1203</Words>
  <Application>Microsoft Office PowerPoint</Application>
  <PresentationFormat>Pantailako aurkezpena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21</vt:i4>
      </vt:variant>
    </vt:vector>
  </HeadingPairs>
  <TitlesOfParts>
    <vt:vector size="22" baseType="lpstr">
      <vt:lpstr>Tema de Office</vt:lpstr>
      <vt:lpstr>PROGRAMAS DE MOVILIDAD Curso 2019/2020</vt:lpstr>
      <vt:lpstr>1. PROGRAMAS DE MOVILIDAD PARA EL ALUMNADO</vt:lpstr>
      <vt:lpstr>1. PROGRAMAS MOVILIDAD ALUMNADO  1.1. SICUE</vt:lpstr>
      <vt:lpstr>1. PROGRAMAS MOVILIDAD ALUMNADO  1.2. ERASMUS+</vt:lpstr>
      <vt:lpstr>1. PROGRAMAS MOVILIDAD ALUMNADO  1.3. ERASMUS+ PAÍSES ASOCIADOS Y OTROS DESTINOS</vt:lpstr>
      <vt:lpstr>1. PROGRAMAS MOVILIDAD ALUMNADO  1.4. AMÉRICA LATINA</vt:lpstr>
      <vt:lpstr>2. INFORMACIÓN Y REQUISITOS A TENER EN CUENTA</vt:lpstr>
      <vt:lpstr>2. INFORMACIÓN Y REQUISITOS 2.1. MUY IMPOTANTE</vt:lpstr>
      <vt:lpstr>2. INFORMACIÓN Y REQUISITOS 2.1. MUY IMPORTANTE</vt:lpstr>
      <vt:lpstr>2. INFORMACIÓN Y REQUISITOS 2.2. REQUISITOS</vt:lpstr>
      <vt:lpstr>2. INFORMACIÓN Y REQUISITOS 2.2. REQUISITOS</vt:lpstr>
      <vt:lpstr>2. INFORMACIÓN Y REQUISITOS 2.3. OBLIGACIONES</vt:lpstr>
      <vt:lpstr>2. INFORMACIÓN Y REQUISITOS 2.3. OBLIGACIONES</vt:lpstr>
      <vt:lpstr>2. INFORMACIÓN Y REQUISITOS 2.3. OBLIGACIONES</vt:lpstr>
      <vt:lpstr>2. INFORMACIÓN Y REQUISITOS 2.4. ASPECTO ECONÓMICO</vt:lpstr>
      <vt:lpstr>3. PROCESO DE SOLICITUD, SELECCIÓN Y GESTIÓN DE LA MOVILIDAD</vt:lpstr>
      <vt:lpstr>3. PROCESO DE SOLICITUD, SELECCIÓN Y GESTIÓN DE LA MOVILIDAD</vt:lpstr>
      <vt:lpstr>3. PROCESO DE SOLICITUD, SELECCIÓN Y GESTIÓN DE LA MOVILIDAD</vt:lpstr>
      <vt:lpstr>4. PROGRAMA BUDDY</vt:lpstr>
      <vt:lpstr>5. Mención de intensificación internacional </vt:lpstr>
      <vt:lpstr> Responsable del programa de movilidad en el edificio de magisterio:  NERE AMENABAR nere.amenabar@ehu.eus</vt:lpstr>
    </vt:vector>
  </TitlesOfParts>
  <Company>UPV-EHU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MUGIKORTASUN PROGRAMAK 2016/2017 ikasturtea</dc:title>
  <dc:creator>PDI</dc:creator>
  <cp:lastModifiedBy>prueba</cp:lastModifiedBy>
  <cp:revision>167</cp:revision>
  <dcterms:created xsi:type="dcterms:W3CDTF">2015-11-23T15:34:13Z</dcterms:created>
  <dcterms:modified xsi:type="dcterms:W3CDTF">2018-11-15T13:25:18Z</dcterms:modified>
</cp:coreProperties>
</file>