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5" r:id="rId4"/>
    <p:sldId id="275" r:id="rId5"/>
    <p:sldId id="261" r:id="rId6"/>
    <p:sldId id="268" r:id="rId7"/>
    <p:sldId id="269" r:id="rId8"/>
    <p:sldId id="270" r:id="rId9"/>
    <p:sldId id="276" r:id="rId10"/>
    <p:sldId id="263" r:id="rId11"/>
  </p:sldIdLst>
  <p:sldSz cx="9144000" cy="6858000" type="screen4x3"/>
  <p:notesSz cx="6797675" cy="9928225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8DCF"/>
    <a:srgbClr val="E886A2"/>
    <a:srgbClr val="BDCC66"/>
    <a:srgbClr val="B82F18"/>
    <a:srgbClr val="FBD079"/>
    <a:srgbClr val="FFE28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038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BF24EEC-9109-41B2-A7EB-FD490DBE906B}" type="datetimeFigureOut">
              <a:rPr lang="es-ES"/>
              <a:pPr>
                <a:defRPr/>
              </a:pPr>
              <a:t>11/04/2017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CF0AFB6-80D0-4FB7-992B-FCE9BF8D9F1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6042372-F0AA-476C-B623-39BF7E1566BC}" type="datetimeFigureOut">
              <a:rPr lang="es-ES"/>
              <a:pPr>
                <a:defRPr/>
              </a:pPr>
              <a:t>11/04/2017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ES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7C94A4C-055E-4F49-9AE0-6E6D5866E62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9C23F-8BDB-4939-A231-19B02E8115AC}" type="datetime1">
              <a:rPr lang="es-ES"/>
              <a:pPr>
                <a:defRPr/>
              </a:pPr>
              <a:t>11/04/2017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4398F-43AE-493A-BBDE-0E9154F32BE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72EAF-D720-48DD-8807-5BF8BA5A9317}" type="datetime1">
              <a:rPr lang="es-ES"/>
              <a:pPr>
                <a:defRPr/>
              </a:pPr>
              <a:t>11/04/2017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A146E-5022-4317-B3E4-577DB6A1CF6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922FE-6DA5-41C8-807D-4D20037D184B}" type="datetime1">
              <a:rPr lang="es-ES"/>
              <a:pPr>
                <a:defRPr/>
              </a:pPr>
              <a:t>11/04/2017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BBFE7-5706-4C24-8456-53ACCE25692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EC0CA-0977-481D-92F2-7D7D70506FCD}" type="datetime1">
              <a:rPr lang="es-ES"/>
              <a:pPr>
                <a:defRPr/>
              </a:pPr>
              <a:t>11/04/2017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44A8A-C291-4A20-8B68-70FE550353A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53A40-AA88-4EC6-A81D-86F2ED610962}" type="datetime1">
              <a:rPr lang="es-ES"/>
              <a:pPr>
                <a:defRPr/>
              </a:pPr>
              <a:t>11/04/2017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4FCDC-6E88-4641-BA4F-7C83FE799FF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01097-07DC-44B8-89E3-F80D702A30C8}" type="datetime1">
              <a:rPr lang="es-ES"/>
              <a:pPr>
                <a:defRPr/>
              </a:pPr>
              <a:t>11/04/2017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227E1-70C1-458D-8C88-3301F995822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9BAD4-98C9-4613-9A86-8A30A795DA3B}" type="datetime1">
              <a:rPr lang="es-ES"/>
              <a:pPr>
                <a:defRPr/>
              </a:pPr>
              <a:t>11/04/2017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6A59F-F6CB-44B6-866D-9CEEA46BECB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EE035-AD3F-4EAA-A5A5-4EBDF5B48EBE}" type="datetime1">
              <a:rPr lang="es-ES"/>
              <a:pPr>
                <a:defRPr/>
              </a:pPr>
              <a:t>11/04/2017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BA92C-CBD5-4736-A7C7-D23018E721F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373B53-C9A6-4EB3-9553-C05408B91CAD}" type="datetime1">
              <a:rPr lang="es-ES"/>
              <a:pPr>
                <a:defRPr/>
              </a:pPr>
              <a:t>11/04/2017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638F6-FEC7-4377-9C4C-F80C951BC24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CC2F2-E5CE-4FF0-9ADD-90AE94FF384D}" type="datetime1">
              <a:rPr lang="es-ES"/>
              <a:pPr>
                <a:defRPr/>
              </a:pPr>
              <a:t>11/04/2017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310F7-F086-456F-93B3-E6E6D5D135B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D78E1-0ABA-416E-ADA0-41B78A5BC41A}" type="datetime1">
              <a:rPr lang="es-ES"/>
              <a:pPr>
                <a:defRPr/>
              </a:pPr>
              <a:t>11/04/2017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67E56-5485-4CC7-B405-C9336C2D6D5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FF7D09F-06C8-4442-9DC4-D35A84B3E705}" type="datetime1">
              <a:rPr lang="es-ES"/>
              <a:pPr>
                <a:defRPr/>
              </a:pPr>
              <a:t>11/04/2017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72C8711-4E4C-4154-96A6-79BF9AD5B89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ehu.eus/eu/web/nazioarteko-harremanak/nazioartekoastea-2015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mailto:nere.amenabar@ehu.eu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ehu.eus/es/web/nazioarteko-harremanak/erasmus-programa-2017-201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ehu.eus/es/web/nazioarteko-harremanak/latinoamerika-eta-beste-norakoak-2017-2018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hu.eus/documents/2099535/6246095/ERASMUS-Instrucciones-Compromiso-Academico-2017-2018.pdf" TargetMode="External"/><Relationship Id="rId2" Type="http://schemas.openxmlformats.org/officeDocument/2006/relationships/hyperlink" Target="http://www.ehu.eus/documents/2099535/6246095/ERASMUS-Instrucciones-Plaza-Aceptada-y-Adjudicada-2017-2018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hu.eus/es/web/nazioarteko-harremanak/diru-laguntzak" TargetMode="External"/><Relationship Id="rId5" Type="http://schemas.openxmlformats.org/officeDocument/2006/relationships/hyperlink" Target="http://www.ehu.eus/es/web/nazioarteko-harremanak/istripu-eta-aberriratze-asegurua" TargetMode="External"/><Relationship Id="rId4" Type="http://schemas.openxmlformats.org/officeDocument/2006/relationships/hyperlink" Target="http://www.oncampus.es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hu.eus/documents/2099535/6246987/Instrucciones-Compromiso-Academico-2017-2018.pdf" TargetMode="External"/><Relationship Id="rId2" Type="http://schemas.openxmlformats.org/officeDocument/2006/relationships/hyperlink" Target="http://www.ehu.eus/documents/2099535/6246987/Instrucciones-Plaza-Adjudicada-AL-OD-2017-2018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hu.eus/es/web/nazioarteko-harremanak/diru-laguntzak" TargetMode="External"/><Relationship Id="rId5" Type="http://schemas.openxmlformats.org/officeDocument/2006/relationships/hyperlink" Target="http://www.ehu.eus/es/web/nazioarteko-harremanak/istripu-eta-aberriratze-asegurua" TargetMode="External"/><Relationship Id="rId4" Type="http://schemas.openxmlformats.org/officeDocument/2006/relationships/hyperlink" Target="http://www.oncampus.es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hu.eus/es/web/nazioarteko-harremanak/bestenorakoak-unibertsitateak-2016-2017" TargetMode="External"/><Relationship Id="rId2" Type="http://schemas.openxmlformats.org/officeDocument/2006/relationships/hyperlink" Target="http://www.ehu.eus/es/web/nazioarteko-harremanak/latinoamerikako-unibertsitateak-2016-2017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hyperlink" Target="http://www.ehu.eus/es/web/nazioarteko-harremanak/bestenorakoak-bisadoak-lortzeko-informazioa" TargetMode="External"/><Relationship Id="rId4" Type="http://schemas.openxmlformats.org/officeDocument/2006/relationships/hyperlink" Target="http://www.ehu.eus/es/web/nazioarteko-harremanak/bisadoak-lortzeko-informazioa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1 Título"/>
          <p:cNvSpPr>
            <a:spLocks noGrp="1"/>
          </p:cNvSpPr>
          <p:nvPr>
            <p:ph type="ctrTitle"/>
          </p:nvPr>
        </p:nvSpPr>
        <p:spPr>
          <a:xfrm>
            <a:off x="684213" y="1628775"/>
            <a:ext cx="7772400" cy="1757363"/>
          </a:xfrm>
        </p:spPr>
        <p:txBody>
          <a:bodyPr/>
          <a:lstStyle/>
          <a:p>
            <a:pPr eaLnBrk="1" hangingPunct="1"/>
            <a:r>
              <a:rPr lang="es-ES" sz="3800" b="1" smtClean="0"/>
              <a:t>PROGRAMAS DE MOVILIDAD</a:t>
            </a:r>
            <a:r>
              <a:rPr lang="es-ES" sz="4000" b="1" smtClean="0"/>
              <a:t/>
            </a:r>
            <a:br>
              <a:rPr lang="es-ES" sz="4000" b="1" smtClean="0"/>
            </a:br>
            <a:r>
              <a:rPr lang="es-ES" sz="4000" b="1" smtClean="0"/>
              <a:t>Alumnado seleccionado</a:t>
            </a:r>
            <a:r>
              <a:rPr lang="es-ES" sz="3400" b="1" smtClean="0"/>
              <a:t> </a:t>
            </a:r>
            <a:br>
              <a:rPr lang="es-ES" sz="3400" b="1" smtClean="0"/>
            </a:br>
            <a:r>
              <a:rPr lang="es-ES" sz="3400" smtClean="0"/>
              <a:t>Curso </a:t>
            </a:r>
            <a:r>
              <a:rPr lang="es-ES" sz="3200" smtClean="0">
                <a:solidFill>
                  <a:srgbClr val="404040"/>
                </a:solidFill>
              </a:rPr>
              <a:t>2017/2018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A8DD8D-D83E-4643-9B15-AFE3F589156F}" type="slidenum">
              <a:rPr lang="es-ES"/>
              <a:pPr>
                <a:defRPr/>
              </a:pPr>
              <a:t>1</a:t>
            </a:fld>
            <a:endParaRPr lang="es-ES"/>
          </a:p>
        </p:txBody>
      </p:sp>
      <p:sp>
        <p:nvSpPr>
          <p:cNvPr id="15363" name="9 Rectángulo"/>
          <p:cNvSpPr>
            <a:spLocks noChangeArrowheads="1"/>
          </p:cNvSpPr>
          <p:nvPr/>
        </p:nvSpPr>
        <p:spPr bwMode="auto">
          <a:xfrm>
            <a:off x="1476375" y="5732463"/>
            <a:ext cx="590391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u-ES" sz="1200" b="1">
              <a:solidFill>
                <a:schemeClr val="bg1"/>
              </a:solidFill>
              <a:latin typeface="Albertus Extra Bold"/>
              <a:hlinkClick r:id="rId2"/>
            </a:endParaRPr>
          </a:p>
          <a:p>
            <a:pPr algn="ctr"/>
            <a:r>
              <a:rPr lang="eu-ES" sz="1200" b="1">
                <a:solidFill>
                  <a:schemeClr val="bg1"/>
                </a:solidFill>
                <a:latin typeface="Albertus Extra Bold"/>
                <a:hlinkClick r:id="rId2"/>
              </a:rPr>
              <a:t>http://www.ehu.eus/eu/web/nazioarteko-harremanak </a:t>
            </a:r>
          </a:p>
          <a:p>
            <a:pPr algn="ctr"/>
            <a:endParaRPr lang="eu-ES" sz="1200" b="1">
              <a:solidFill>
                <a:schemeClr val="bg1"/>
              </a:solidFill>
              <a:latin typeface="Albertus Extra Bold"/>
              <a:hlinkClick r:id="rId2"/>
            </a:endParaRPr>
          </a:p>
        </p:txBody>
      </p:sp>
      <p:pic>
        <p:nvPicPr>
          <p:cNvPr id="15364" name="10 Imagen" descr="HEFA_bilingue_positivo2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476250"/>
            <a:ext cx="3587750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2" descr="http://mbsperu.com/sites/default/files/seleccion-de-personal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00338" y="3573463"/>
            <a:ext cx="3351212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1 Título"/>
          <p:cNvSpPr>
            <a:spLocks noGrp="1"/>
          </p:cNvSpPr>
          <p:nvPr>
            <p:ph type="title"/>
          </p:nvPr>
        </p:nvSpPr>
        <p:spPr>
          <a:xfrm>
            <a:off x="468313" y="5013325"/>
            <a:ext cx="8229600" cy="1439863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s-ES" sz="2000" i="1" smtClean="0"/>
              <a:t> </a:t>
            </a:r>
            <a:r>
              <a:rPr lang="es-ES" sz="2000" b="1" i="1" smtClean="0"/>
              <a:t>Vicedecana de movilidad en la FEFA: </a:t>
            </a:r>
            <a:br>
              <a:rPr lang="es-ES" sz="2000" b="1" i="1" smtClean="0"/>
            </a:br>
            <a:r>
              <a:rPr lang="es-ES" sz="2000" b="1" i="1" smtClean="0"/>
              <a:t>NERE AMENABAR </a:t>
            </a:r>
            <a:r>
              <a:rPr lang="es-ES" sz="2000" b="1" i="1" smtClean="0">
                <a:solidFill>
                  <a:srgbClr val="FF0000"/>
                </a:solidFill>
              </a:rPr>
              <a:t/>
            </a:r>
            <a:br>
              <a:rPr lang="es-ES" sz="2000" b="1" i="1" smtClean="0">
                <a:solidFill>
                  <a:srgbClr val="FF0000"/>
                </a:solidFill>
              </a:rPr>
            </a:br>
            <a:r>
              <a:rPr lang="es-ES" sz="2000" b="1" i="1" smtClean="0">
                <a:solidFill>
                  <a:srgbClr val="FF0000"/>
                </a:solidFill>
                <a:hlinkClick r:id="rId2"/>
              </a:rPr>
              <a:t>nere.amenabar@ehu.eus</a:t>
            </a:r>
            <a:r>
              <a:rPr lang="es-ES" sz="2000" b="1" i="1" smtClean="0">
                <a:solidFill>
                  <a:srgbClr val="FF0000"/>
                </a:solidFill>
              </a:rPr>
              <a:t> </a:t>
            </a:r>
            <a:br>
              <a:rPr lang="es-ES" sz="2000" b="1" i="1" smtClean="0">
                <a:solidFill>
                  <a:srgbClr val="FF0000"/>
                </a:solidFill>
              </a:rPr>
            </a:br>
            <a:r>
              <a:rPr lang="es-ES" sz="2000" b="1" i="1" smtClean="0">
                <a:solidFill>
                  <a:srgbClr val="FF0000"/>
                </a:solidFill>
              </a:rPr>
              <a:t>Skype: hefa.mugikortasuna</a:t>
            </a:r>
            <a:endParaRPr lang="es-ES" sz="2200" b="1" i="1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31B0B-A34F-4309-BA68-97828946DAE1}" type="slidenum">
              <a:rPr lang="es-ES"/>
              <a:pPr>
                <a:defRPr/>
              </a:pPr>
              <a:t>10</a:t>
            </a:fld>
            <a:endParaRPr lang="es-ES"/>
          </a:p>
        </p:txBody>
      </p:sp>
      <p:pic>
        <p:nvPicPr>
          <p:cNvPr id="24579" name="Picture 2" descr="https://tefltecher.files.wordpress.com/2011/12/thanks.png?w=585&amp;h=394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692275" y="836613"/>
            <a:ext cx="5572125" cy="37623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  <a:alpha val="71000"/>
            </a:schemeClr>
          </a:solidFill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s-ES" sz="3200" b="1" smtClean="0"/>
              <a:t>1. PROGRAMAS DE MOVILIDAD PARA EL ALUMNADO</a:t>
            </a:r>
          </a:p>
        </p:txBody>
      </p:sp>
      <p:sp>
        <p:nvSpPr>
          <p:cNvPr id="16386" name="2 Marcador de contenido"/>
          <p:cNvSpPr>
            <a:spLocks noGrp="1"/>
          </p:cNvSpPr>
          <p:nvPr>
            <p:ph idx="1"/>
          </p:nvPr>
        </p:nvSpPr>
        <p:spPr>
          <a:xfrm>
            <a:off x="611188" y="2133600"/>
            <a:ext cx="4187825" cy="3671888"/>
          </a:xfrm>
        </p:spPr>
        <p:txBody>
          <a:bodyPr/>
          <a:lstStyle/>
          <a:p>
            <a:pPr marL="541338" indent="-541338" eaLnBrk="1" hangingPunct="1">
              <a:buFont typeface="Arial" charset="0"/>
              <a:buNone/>
              <a:tabLst>
                <a:tab pos="630238" algn="l"/>
              </a:tabLst>
            </a:pPr>
            <a:r>
              <a:rPr lang="es-ES" sz="2800" smtClean="0"/>
              <a:t>1.1. ERASMUS+</a:t>
            </a:r>
          </a:p>
          <a:p>
            <a:pPr marL="541338" indent="-541338" eaLnBrk="1" hangingPunct="1">
              <a:buFont typeface="Arial" charset="0"/>
              <a:buNone/>
              <a:tabLst>
                <a:tab pos="630238" algn="l"/>
              </a:tabLst>
            </a:pPr>
            <a:endParaRPr lang="es-ES" sz="2800" smtClean="0"/>
          </a:p>
          <a:p>
            <a:pPr marL="541338" indent="-541338" eaLnBrk="1" hangingPunct="1">
              <a:buFont typeface="Arial" charset="0"/>
              <a:buNone/>
              <a:tabLst>
                <a:tab pos="630238" algn="l"/>
              </a:tabLst>
            </a:pPr>
            <a:r>
              <a:rPr lang="es-ES" sz="2800" smtClean="0"/>
              <a:t>1.2. AMÉRICA LATINA Y OTROS DESTINOS</a:t>
            </a:r>
          </a:p>
          <a:p>
            <a:pPr marL="541338" indent="-541338" eaLnBrk="1" hangingPunct="1">
              <a:buFont typeface="Arial" charset="0"/>
              <a:buNone/>
              <a:tabLst>
                <a:tab pos="630238" algn="l"/>
              </a:tabLst>
            </a:pPr>
            <a:endParaRPr lang="es-ES" sz="2800" smtClean="0"/>
          </a:p>
          <a:p>
            <a:pPr marL="541338" indent="-541338" eaLnBrk="1" hangingPunct="1">
              <a:buFont typeface="Arial" charset="0"/>
              <a:buNone/>
              <a:tabLst>
                <a:tab pos="630238" algn="l"/>
              </a:tabLst>
            </a:pPr>
            <a:endParaRPr lang="es-ES" sz="280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59D345-9AB3-487C-8C8C-2A8DF4B5A1DE}" type="slidenum">
              <a:rPr lang="es-ES"/>
              <a:pPr>
                <a:defRPr/>
              </a:pPr>
              <a:t>2</a:t>
            </a:fld>
            <a:endParaRPr lang="es-ES"/>
          </a:p>
        </p:txBody>
      </p:sp>
      <p:pic>
        <p:nvPicPr>
          <p:cNvPr id="2053" name="Picture 5" descr="http://diariodigital.sapo.pt/images_content/2014/aves0402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2132856"/>
            <a:ext cx="3672408" cy="29523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  <a:alpha val="66000"/>
            </a:schemeClr>
          </a:solidFill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s-ES" sz="3200" b="1" smtClean="0"/>
              <a:t>1. PROGRAMAS MOVILIDAD ALUMNADO</a:t>
            </a:r>
            <a:br>
              <a:rPr lang="es-ES" sz="3200" b="1" smtClean="0"/>
            </a:br>
            <a:r>
              <a:rPr lang="es-ES" sz="3200" b="1" smtClean="0"/>
              <a:t>1.1. ERASMUS+</a:t>
            </a:r>
            <a:endParaRPr lang="es-ES" sz="3200" smtClean="0"/>
          </a:p>
        </p:txBody>
      </p:sp>
      <p:sp>
        <p:nvSpPr>
          <p:cNvPr id="17410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91513" cy="4525963"/>
          </a:xfrm>
        </p:spPr>
        <p:txBody>
          <a:bodyPr/>
          <a:lstStyle/>
          <a:p>
            <a:pPr eaLnBrk="1" hangingPunct="1"/>
            <a:r>
              <a:rPr lang="es-ES" sz="2900" smtClean="0"/>
              <a:t>Duración: 1 cuatrimestre / 1 curso.</a:t>
            </a:r>
          </a:p>
          <a:p>
            <a:pPr eaLnBrk="1" hangingPunct="1"/>
            <a:r>
              <a:rPr lang="es-ES" sz="2900" smtClean="0"/>
              <a:t>Plazas adjudicadas: 24.</a:t>
            </a:r>
          </a:p>
          <a:p>
            <a:pPr eaLnBrk="1" hangingPunct="1">
              <a:buFont typeface="Arial" charset="0"/>
              <a:buNone/>
            </a:pPr>
            <a:r>
              <a:rPr lang="es-ES" sz="1600" i="1" smtClean="0"/>
              <a:t>COPENHAGE (DINAMARCA); HILDESHEIM (ALEMANIA); LODZ (POLONIA); GANTE (BÉLGICA); LISBOA y OPORTO (PORTUGAL); BOLONIA, PERUGIA y URBINO (ITALIA)</a:t>
            </a:r>
          </a:p>
          <a:p>
            <a:pPr eaLnBrk="1" hangingPunct="1">
              <a:buFont typeface="Arial" charset="0"/>
              <a:buNone/>
            </a:pPr>
            <a:r>
              <a:rPr lang="es-ES" sz="2400" i="1" smtClean="0">
                <a:hlinkClick r:id="rId2"/>
              </a:rPr>
              <a:t> </a:t>
            </a:r>
            <a:r>
              <a:rPr lang="es-ES" sz="1400" i="1" smtClean="0">
                <a:hlinkClick r:id="rId2"/>
              </a:rPr>
              <a:t>http://www.ehu.eus/es/web/http://www.ehu.eus/es/web/nazioarteko-harremanak/erasmus-programa-2017-2018 nazioarteko-harremanak/erasmus-programa-2017-2018</a:t>
            </a:r>
            <a:endParaRPr lang="es-ES" sz="1400" i="1" smtClean="0"/>
          </a:p>
          <a:p>
            <a:pPr eaLnBrk="1" hangingPunct="1">
              <a:buFont typeface="Arial" charset="0"/>
              <a:buNone/>
            </a:pPr>
            <a:endParaRPr lang="es-ES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55DD01-EF90-43CB-B94D-5536FAB3F027}" type="slidenum">
              <a:rPr lang="es-ES"/>
              <a:pPr>
                <a:defRPr/>
              </a:pPr>
              <a:t>3</a:t>
            </a:fld>
            <a:endParaRPr lang="es-ES"/>
          </a:p>
        </p:txBody>
      </p:sp>
      <p:pic>
        <p:nvPicPr>
          <p:cNvPr id="6" name="5 Imagen" descr="img_cual_es_la_mejor_epoca_para_viajar_a_europa_21837_ori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71022" y="4437328"/>
            <a:ext cx="2747608" cy="1944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147050" cy="4525963"/>
          </a:xfrm>
        </p:spPr>
        <p:txBody>
          <a:bodyPr/>
          <a:lstStyle/>
          <a:p>
            <a:pPr eaLnBrk="1" hangingPunct="1"/>
            <a:r>
              <a:rPr lang="es-ES" sz="2600" smtClean="0"/>
              <a:t>Duración: 1 cuatrimestre / 1 curso.</a:t>
            </a:r>
          </a:p>
          <a:p>
            <a:pPr eaLnBrk="1" hangingPunct="1"/>
            <a:r>
              <a:rPr lang="es-ES" sz="2600" smtClean="0"/>
              <a:t>Plazas adjudicadas: 50.</a:t>
            </a:r>
          </a:p>
          <a:p>
            <a:pPr eaLnBrk="1" hangingPunct="1">
              <a:buFont typeface="Arial" charset="0"/>
              <a:buNone/>
            </a:pPr>
            <a:r>
              <a:rPr lang="es-ES" sz="2800" i="1" smtClean="0"/>
              <a:t>	</a:t>
            </a:r>
            <a:r>
              <a:rPr lang="es-ES" sz="2000" i="1" smtClean="0"/>
              <a:t>ARGENTINA, PERU, URUGUAY, BRASIL, CHILE, COLOMBIA, SUIZA, MÉXICO, GUATEMALA.</a:t>
            </a:r>
          </a:p>
          <a:p>
            <a:pPr eaLnBrk="1" hangingPunct="1">
              <a:buFont typeface="Arial" charset="0"/>
              <a:buNone/>
            </a:pPr>
            <a:r>
              <a:rPr lang="es-ES" sz="2000" i="1" smtClean="0"/>
              <a:t>	</a:t>
            </a:r>
            <a:r>
              <a:rPr lang="es-ES" sz="2000" i="1" smtClean="0">
                <a:hlinkClick r:id="rId2"/>
              </a:rPr>
              <a:t>http://www.ehu.eus/es/web/nazioarteko-harremanak/latinoamerika-eta-beste-norakoak-2017-2018</a:t>
            </a:r>
            <a:r>
              <a:rPr lang="es-ES" sz="2000" i="1" smtClean="0"/>
              <a:t>  </a:t>
            </a:r>
          </a:p>
          <a:p>
            <a:pPr eaLnBrk="1" hangingPunct="1">
              <a:buFont typeface="Arial" charset="0"/>
              <a:buNone/>
            </a:pPr>
            <a:r>
              <a:rPr lang="es-ES" sz="1000" i="1" smtClean="0"/>
              <a:t>	</a:t>
            </a:r>
            <a:r>
              <a:rPr lang="es-ES" sz="1000" i="1" smtClean="0">
                <a:hlinkClick r:id="rId2"/>
              </a:rPr>
              <a:t>http://www.ehu.eus/es/web/nazioarteko-harremanak/latinoamerika-eta-beste-norakoak-2017-2018   http://www.ehu.eus/es/web/nazioarteko-harremanak/latinoamerika-eta-beste-norakoak-2017-2018</a:t>
            </a:r>
            <a:endParaRPr lang="es-ES" sz="1000" i="1" smtClean="0"/>
          </a:p>
          <a:p>
            <a:pPr eaLnBrk="1" hangingPunct="1"/>
            <a:r>
              <a:rPr lang="es-ES" sz="2600" smtClean="0"/>
              <a:t>Ajuste del calendario académico en la mayoría de destinos.</a:t>
            </a:r>
          </a:p>
          <a:p>
            <a:pPr eaLnBrk="1" hangingPunct="1"/>
            <a:endParaRPr lang="es-ES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12C28B-8D66-42F2-A58B-91197CAA1199}" type="slidenum">
              <a:rPr lang="es-ES"/>
              <a:pPr>
                <a:defRPr/>
              </a:pPr>
              <a:t>4</a:t>
            </a:fld>
            <a:endParaRPr lang="es-ES" dirty="0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  <a:alpha val="66000"/>
            </a:schemeClr>
          </a:solidFill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s-ES" sz="3200" b="1" smtClean="0"/>
              <a:t>1. PROGRAMAS MOVILIDAD ALUMNADO</a:t>
            </a:r>
            <a:br>
              <a:rPr lang="es-ES" sz="3200" b="1" smtClean="0"/>
            </a:br>
            <a:r>
              <a:rPr lang="es-ES" sz="3200" b="1" smtClean="0"/>
              <a:t>1.2. AMÉRICA LATINA Y OTROS DESTINOS</a:t>
            </a:r>
            <a:endParaRPr lang="es-ES" sz="3200" smtClean="0"/>
          </a:p>
        </p:txBody>
      </p:sp>
      <p:pic>
        <p:nvPicPr>
          <p:cNvPr id="18436" name="7 Imagen" descr="demo_world_3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1863" y="5300663"/>
            <a:ext cx="3132137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2 Marcador de contenido"/>
          <p:cNvSpPr>
            <a:spLocks noGrp="1"/>
          </p:cNvSpPr>
          <p:nvPr>
            <p:ph idx="1"/>
          </p:nvPr>
        </p:nvSpPr>
        <p:spPr>
          <a:xfrm>
            <a:off x="431800" y="1557338"/>
            <a:ext cx="8351838" cy="47386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s-ES" sz="2600" smtClean="0"/>
              <a:t>Pasos a dar una vez</a:t>
            </a:r>
            <a:r>
              <a:rPr lang="es-ES" sz="2600" b="1" smtClean="0"/>
              <a:t> adjudicada y aceptada la plaza</a:t>
            </a:r>
            <a:r>
              <a:rPr lang="es-ES" sz="2600" smtClean="0"/>
              <a:t>: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s-ES" sz="1000" smtClean="0">
                <a:hlinkClick r:id="rId2"/>
              </a:rPr>
              <a:t>http://www.ehu.eus/documents/2099535/6246095/ERASMUS-Instrucciones-Plaza-Aceptada-y-Adjudicada-2017-2018.pdf  </a:t>
            </a:r>
            <a:endParaRPr lang="es-ES" sz="1000" smtClean="0"/>
          </a:p>
          <a:p>
            <a:pPr eaLnBrk="1" hangingPunct="1">
              <a:lnSpc>
                <a:spcPct val="80000"/>
              </a:lnSpc>
            </a:pPr>
            <a:r>
              <a:rPr lang="es-ES" sz="2600" b="1" smtClean="0"/>
              <a:t>Antes de realizar la estancia</a:t>
            </a:r>
            <a:r>
              <a:rPr lang="es-ES" sz="2600" smtClean="0"/>
              <a:t>: </a:t>
            </a:r>
          </a:p>
          <a:p>
            <a:pPr lvl="1" eaLnBrk="1" hangingPunct="1">
              <a:lnSpc>
                <a:spcPct val="80000"/>
              </a:lnSpc>
            </a:pPr>
            <a:r>
              <a:rPr lang="es-ES" sz="2400" smtClean="0"/>
              <a:t>Documentación básica.</a:t>
            </a:r>
          </a:p>
          <a:p>
            <a:pPr lvl="1" eaLnBrk="1" hangingPunct="1">
              <a:lnSpc>
                <a:spcPct val="80000"/>
              </a:lnSpc>
            </a:pPr>
            <a:r>
              <a:rPr lang="es-ES_tradnl" sz="2400" smtClean="0"/>
              <a:t>Suscribir acuerdo académico con nosotros/as.</a:t>
            </a:r>
            <a:endParaRPr lang="es-ES" sz="2400" smtClean="0"/>
          </a:p>
          <a:p>
            <a:pPr lvl="1" eaLnBrk="1" hangingPunct="1">
              <a:lnSpc>
                <a:spcPct val="80000"/>
              </a:lnSpc>
              <a:buFont typeface="Arial" charset="0"/>
              <a:buNone/>
            </a:pPr>
            <a:r>
              <a:rPr lang="es-ES" sz="1000" smtClean="0">
                <a:hlinkClick r:id="rId3"/>
              </a:rPr>
              <a:t>http://www.ehu.eus/documenthttp://www.ehu.eus/documents/2099535/6246095/ERASMUS-Instrucciones-Compromiso-Academico-2017-2018.pdf   s/2099535/6246095/ERASMUS-Instrucciones-Compromiso-Academico-2017-2018.pdf</a:t>
            </a:r>
            <a:endParaRPr lang="es-ES" sz="1000" smtClean="0"/>
          </a:p>
          <a:p>
            <a:pPr lvl="1" eaLnBrk="1" hangingPunct="1">
              <a:lnSpc>
                <a:spcPct val="80000"/>
              </a:lnSpc>
            </a:pPr>
            <a:r>
              <a:rPr lang="es-ES" sz="2400" smtClean="0"/>
              <a:t>Seguro de accidente y repatriación </a:t>
            </a:r>
            <a:r>
              <a:rPr lang="es-ES" sz="1000" smtClean="0"/>
              <a:t>(</a:t>
            </a:r>
            <a:r>
              <a:rPr lang="es-ES" sz="1000" smtClean="0">
                <a:hlinkClick r:id="rId4"/>
              </a:rPr>
              <a:t>http://www.oncampus.es/,</a:t>
            </a:r>
            <a:r>
              <a:rPr lang="es-ES" sz="1000" smtClean="0"/>
              <a:t>CUM LAUDE </a:t>
            </a:r>
            <a:r>
              <a:rPr lang="es-ES" sz="1000" smtClean="0">
                <a:hlinkClick r:id="rId5"/>
              </a:rPr>
              <a:t>http://www.ehu.eus/es/web/nazioarteko-harremanak/istripu-eta-aberriratze-asegurua</a:t>
            </a:r>
            <a:r>
              <a:rPr lang="es-ES" sz="1000" smtClean="0"/>
              <a:t>, besteak)</a:t>
            </a:r>
          </a:p>
          <a:p>
            <a:pPr eaLnBrk="1" hangingPunct="1">
              <a:lnSpc>
                <a:spcPct val="80000"/>
              </a:lnSpc>
            </a:pPr>
            <a:r>
              <a:rPr lang="es-ES" sz="2600" b="1" smtClean="0"/>
              <a:t>Durante la estancia o al finalizar la misma</a:t>
            </a:r>
            <a:r>
              <a:rPr lang="es-ES" sz="2600" smtClean="0"/>
              <a:t>:</a:t>
            </a:r>
          </a:p>
          <a:p>
            <a:pPr lvl="1" eaLnBrk="1" hangingPunct="1">
              <a:lnSpc>
                <a:spcPct val="80000"/>
              </a:lnSpc>
            </a:pPr>
            <a:r>
              <a:rPr lang="es-ES" sz="2200" smtClean="0"/>
              <a:t>Certificado de inicio y de finalización (mediante GAUR).</a:t>
            </a:r>
          </a:p>
          <a:p>
            <a:pPr lvl="1" eaLnBrk="1" hangingPunct="1">
              <a:lnSpc>
                <a:spcPct val="80000"/>
              </a:lnSpc>
            </a:pPr>
            <a:r>
              <a:rPr lang="es-ES" sz="2200" smtClean="0"/>
              <a:t>Expediente de notas obtenidas en la universidad de destino.</a:t>
            </a:r>
          </a:p>
          <a:p>
            <a:pPr lvl="1" eaLnBrk="1" hangingPunct="1">
              <a:lnSpc>
                <a:spcPct val="80000"/>
              </a:lnSpc>
            </a:pPr>
            <a:r>
              <a:rPr lang="es-ES" sz="2200" smtClean="0"/>
              <a:t>Subvenciones </a:t>
            </a:r>
            <a:r>
              <a:rPr lang="es-ES" sz="1000" smtClean="0">
                <a:hlinkClick r:id="rId6"/>
              </a:rPr>
              <a:t>http://www.ehu.eus/es/web/nazioarteko-harremanak/diru-laguntzak</a:t>
            </a:r>
            <a:r>
              <a:rPr lang="es-ES" sz="1000" smtClean="0"/>
              <a:t>  </a:t>
            </a:r>
          </a:p>
          <a:p>
            <a:pPr lvl="1" eaLnBrk="1" hangingPunct="1">
              <a:lnSpc>
                <a:spcPct val="80000"/>
              </a:lnSpc>
            </a:pPr>
            <a:r>
              <a:rPr lang="es-ES" sz="2200" smtClean="0"/>
              <a:t>Erasmus+ informe final (en manos de Leioa)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0A37AA-A4A5-4F0C-B979-6D59FCF4EE30}" type="slidenum">
              <a:rPr lang="es-ES"/>
              <a:pPr>
                <a:defRPr/>
              </a:pPr>
              <a:t>5</a:t>
            </a:fld>
            <a:endParaRPr lang="es-ES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  <a:alpha val="65000"/>
            </a:schemeClr>
          </a:solidFill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s-ES" sz="3200" b="1" smtClean="0"/>
              <a:t>2. PASOS A TENER EN CUENTA</a:t>
            </a:r>
            <a:br>
              <a:rPr lang="es-ES" sz="3200" b="1" smtClean="0"/>
            </a:br>
            <a:r>
              <a:rPr lang="es-ES" sz="3200" b="1" smtClean="0"/>
              <a:t>2.1. ERASMUS 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793C97-00B3-4EE9-B693-B9D94AF890B1}" type="slidenum">
              <a:rPr lang="es-ES"/>
              <a:pPr>
                <a:defRPr/>
              </a:pPr>
              <a:t>6</a:t>
            </a:fld>
            <a:endParaRPr lang="es-ES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  <a:alpha val="64000"/>
            </a:schemeClr>
          </a:solidFill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s-ES" sz="3200" b="1" smtClean="0">
                <a:solidFill>
                  <a:srgbClr val="000000"/>
                </a:solidFill>
              </a:rPr>
              <a:t>2. PASOS A TENER EN CUENTA</a:t>
            </a:r>
            <a:br>
              <a:rPr lang="es-ES" sz="3200" b="1" smtClean="0">
                <a:solidFill>
                  <a:srgbClr val="000000"/>
                </a:solidFill>
              </a:rPr>
            </a:br>
            <a:r>
              <a:rPr lang="es-ES" sz="3200" b="1" smtClean="0">
                <a:solidFill>
                  <a:srgbClr val="000000"/>
                </a:solidFill>
              </a:rPr>
              <a:t>2.2. AMÉRICA LATINA Y OTROS DESTINOS</a:t>
            </a:r>
            <a:endParaRPr lang="es-ES" smtClean="0"/>
          </a:p>
        </p:txBody>
      </p:sp>
      <p:sp>
        <p:nvSpPr>
          <p:cNvPr id="20483" name="2 Marcador de contenido"/>
          <p:cNvSpPr>
            <a:spLocks noGrp="1"/>
          </p:cNvSpPr>
          <p:nvPr>
            <p:ph idx="1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s-ES" sz="2600" smtClean="0"/>
              <a:t>Pasos a dar una vez</a:t>
            </a:r>
            <a:r>
              <a:rPr lang="es-ES" sz="2600" b="1" smtClean="0"/>
              <a:t> adjudicada y aceptada la plaza</a:t>
            </a:r>
            <a:r>
              <a:rPr lang="es-ES" sz="2600" smtClean="0"/>
              <a:t>: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s-ES" sz="1100" smtClean="0"/>
              <a:t>	 </a:t>
            </a:r>
            <a:r>
              <a:rPr lang="es-ES" sz="1100" smtClean="0">
                <a:hlinkClick r:id="rId2"/>
              </a:rPr>
              <a:t>http://www.ehu.eus/documents/2099535/6246987/Instrucciones-Plaza-Adjudicada-AL-OD-2017-2018.pdf</a:t>
            </a:r>
            <a:r>
              <a:rPr lang="es-ES" sz="1100" smtClean="0"/>
              <a:t>  </a:t>
            </a:r>
          </a:p>
          <a:p>
            <a:pPr eaLnBrk="1" hangingPunct="1">
              <a:lnSpc>
                <a:spcPct val="80000"/>
              </a:lnSpc>
            </a:pPr>
            <a:r>
              <a:rPr lang="es-ES" sz="2600" b="1" smtClean="0"/>
              <a:t>Antes de realizar la estancia</a:t>
            </a:r>
            <a:r>
              <a:rPr lang="es-ES" sz="2600" smtClean="0"/>
              <a:t>: </a:t>
            </a:r>
          </a:p>
          <a:p>
            <a:pPr lvl="1" eaLnBrk="1" hangingPunct="1">
              <a:lnSpc>
                <a:spcPct val="80000"/>
              </a:lnSpc>
            </a:pPr>
            <a:r>
              <a:rPr lang="es-ES" sz="2400" smtClean="0"/>
              <a:t>Documentación básica.</a:t>
            </a:r>
          </a:p>
          <a:p>
            <a:pPr lvl="1" eaLnBrk="1" hangingPunct="1">
              <a:lnSpc>
                <a:spcPct val="80000"/>
              </a:lnSpc>
            </a:pPr>
            <a:r>
              <a:rPr lang="es-ES_tradnl" sz="2400" smtClean="0"/>
              <a:t>Suscribir acuerdo académico con nosotros/as.</a:t>
            </a:r>
            <a:endParaRPr lang="es-ES" sz="2400" smtClean="0"/>
          </a:p>
          <a:p>
            <a:pPr lvl="1" eaLnBrk="1" hangingPunct="1">
              <a:lnSpc>
                <a:spcPct val="80000"/>
              </a:lnSpc>
              <a:buFont typeface="Arial" charset="0"/>
              <a:buNone/>
            </a:pPr>
            <a:r>
              <a:rPr lang="es-ES" sz="1000" smtClean="0">
                <a:hlinkClick r:id="rId3"/>
              </a:rPr>
              <a:t>http://www.ehu.eus/documents/2099535/6246987/Instrucciones-Compromiso-Academico-2017-2018.pdf</a:t>
            </a:r>
            <a:r>
              <a:rPr lang="es-ES" sz="1000" smtClean="0"/>
              <a:t>   </a:t>
            </a:r>
          </a:p>
          <a:p>
            <a:pPr lvl="1" eaLnBrk="1" hangingPunct="1">
              <a:lnSpc>
                <a:spcPct val="80000"/>
              </a:lnSpc>
            </a:pPr>
            <a:r>
              <a:rPr lang="es-ES" sz="2400" smtClean="0"/>
              <a:t>Seguro de accidente y repatriación </a:t>
            </a:r>
            <a:r>
              <a:rPr lang="es-ES" sz="1000" smtClean="0"/>
              <a:t>(</a:t>
            </a:r>
            <a:r>
              <a:rPr lang="es-ES" sz="1000" smtClean="0">
                <a:hlinkClick r:id="rId4"/>
              </a:rPr>
              <a:t>http://www.oncampus.es/</a:t>
            </a:r>
            <a:r>
              <a:rPr lang="es-ES" sz="1000" smtClean="0"/>
              <a:t>, CUM LAUDE </a:t>
            </a:r>
            <a:r>
              <a:rPr lang="es-ES" sz="1000" smtClean="0">
                <a:hlinkClick r:id="rId5"/>
              </a:rPr>
              <a:t>http://www.ehu.eus/es/web/nazioarteko-harremanak/istripu-eta-aberriratze-asegurua</a:t>
            </a:r>
            <a:r>
              <a:rPr lang="es-ES" sz="1000" smtClean="0"/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es-ES_tradnl" sz="2400" smtClean="0"/>
              <a:t>Visado</a:t>
            </a:r>
            <a:endParaRPr lang="es-ES" sz="2400" smtClean="0"/>
          </a:p>
          <a:p>
            <a:pPr eaLnBrk="1" hangingPunct="1">
              <a:lnSpc>
                <a:spcPct val="80000"/>
              </a:lnSpc>
            </a:pPr>
            <a:r>
              <a:rPr lang="es-ES" sz="2600" b="1" smtClean="0"/>
              <a:t>Durante la estancia o al finalizar la misma</a:t>
            </a:r>
            <a:r>
              <a:rPr lang="es-ES" sz="2600" smtClean="0"/>
              <a:t>:</a:t>
            </a:r>
          </a:p>
          <a:p>
            <a:pPr lvl="1" eaLnBrk="1" hangingPunct="1">
              <a:lnSpc>
                <a:spcPct val="80000"/>
              </a:lnSpc>
            </a:pPr>
            <a:r>
              <a:rPr lang="es-ES" sz="2200" smtClean="0"/>
              <a:t>Certificado de inicio y de finalización (mediante GAUR).</a:t>
            </a:r>
          </a:p>
          <a:p>
            <a:pPr lvl="1" eaLnBrk="1" hangingPunct="1">
              <a:lnSpc>
                <a:spcPct val="80000"/>
              </a:lnSpc>
            </a:pPr>
            <a:r>
              <a:rPr lang="es-ES" sz="2200" smtClean="0"/>
              <a:t>Expediente de notas obtenidas en la universidad de destino.</a:t>
            </a:r>
          </a:p>
          <a:p>
            <a:pPr lvl="1" eaLnBrk="1" hangingPunct="1">
              <a:lnSpc>
                <a:spcPct val="80000"/>
              </a:lnSpc>
            </a:pPr>
            <a:r>
              <a:rPr lang="es-ES" sz="2200" smtClean="0"/>
              <a:t>Subvenciones </a:t>
            </a:r>
            <a:r>
              <a:rPr lang="es-ES" sz="1000" smtClean="0">
                <a:hlinkClick r:id="rId6"/>
              </a:rPr>
              <a:t>http://www.ehu.eus/es/web/nazioarteko-harremanak/diru-laguntzak</a:t>
            </a:r>
            <a:endParaRPr lang="es-ES" sz="1000" smtClean="0"/>
          </a:p>
          <a:p>
            <a:pPr lvl="1" eaLnBrk="1" hangingPunct="1">
              <a:lnSpc>
                <a:spcPct val="80000"/>
              </a:lnSpc>
              <a:buFont typeface="Arial" charset="0"/>
              <a:buNone/>
            </a:pPr>
            <a:endParaRPr lang="es-ES" sz="1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2 Marcador de contenido"/>
          <p:cNvSpPr>
            <a:spLocks noGrp="1"/>
          </p:cNvSpPr>
          <p:nvPr>
            <p:ph idx="1"/>
          </p:nvPr>
        </p:nvSpPr>
        <p:spPr>
          <a:xfrm>
            <a:off x="457200" y="1916113"/>
            <a:ext cx="8362950" cy="42100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s-ES" sz="2200" b="1" smtClean="0"/>
              <a:t>Será responsabilidad del alumno/a</a:t>
            </a:r>
            <a:r>
              <a:rPr lang="es-ES" sz="2500" smtClean="0"/>
              <a:t>:</a:t>
            </a:r>
          </a:p>
          <a:p>
            <a:pPr lvl="1" eaLnBrk="1" hangingPunct="1">
              <a:lnSpc>
                <a:spcPct val="80000"/>
              </a:lnSpc>
            </a:pPr>
            <a:r>
              <a:rPr lang="es-ES" sz="2200" b="1" smtClean="0"/>
              <a:t>Gestionar la aceptación</a:t>
            </a:r>
            <a:r>
              <a:rPr lang="es-ES" sz="2200" smtClean="0"/>
              <a:t> por parte de la universidad de destino. </a:t>
            </a:r>
          </a:p>
          <a:p>
            <a:pPr lvl="2" eaLnBrk="1" hangingPunct="1">
              <a:lnSpc>
                <a:spcPct val="80000"/>
              </a:lnSpc>
            </a:pPr>
            <a:r>
              <a:rPr lang="es-ES" sz="1900" smtClean="0"/>
              <a:t>Erasmus +: </a:t>
            </a:r>
            <a:r>
              <a:rPr lang="es-ES" sz="1400" smtClean="0"/>
              <a:t>prestar atención a los plazos establecidos para presentar la solicitud de aceptación (on-line en algunos casos) ya que muchas universidades no aceptan solicitudes fuera de plazo.</a:t>
            </a:r>
          </a:p>
          <a:p>
            <a:pPr lvl="2" eaLnBrk="1" hangingPunct="1">
              <a:lnSpc>
                <a:spcPct val="80000"/>
              </a:lnSpc>
            </a:pPr>
            <a:r>
              <a:rPr lang="es-ES" sz="1900" smtClean="0"/>
              <a:t>América Latina </a:t>
            </a:r>
            <a:r>
              <a:rPr lang="es-ES" sz="1000" smtClean="0">
                <a:hlinkClick r:id="rId2"/>
              </a:rPr>
              <a:t>http://www.ehu.eus/es/web/nazioarteko-harremanak/latinoamerikako-unibertsitateak-2016-2017</a:t>
            </a:r>
            <a:r>
              <a:rPr lang="es-ES" sz="1000" smtClean="0"/>
              <a:t>  </a:t>
            </a:r>
            <a:r>
              <a:rPr lang="es-ES" sz="1900" smtClean="0"/>
              <a:t>Otros destinos </a:t>
            </a:r>
            <a:r>
              <a:rPr lang="es-ES" sz="1000" smtClean="0">
                <a:hlinkClick r:id="rId3"/>
              </a:rPr>
              <a:t>http://www.ehu.eus/es/web/nazioarteko-harremanak/bestenorakoak-unibertsitateak-2016-2017</a:t>
            </a:r>
            <a:r>
              <a:rPr lang="es-ES" sz="1000" smtClean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s-ES" sz="2200" smtClean="0"/>
              <a:t>Obtener el </a:t>
            </a:r>
            <a:r>
              <a:rPr lang="es-ES" sz="2200" b="1" smtClean="0"/>
              <a:t>visado</a:t>
            </a:r>
            <a:r>
              <a:rPr lang="es-ES" sz="2200" smtClean="0"/>
              <a:t> y demás documentación necesaria según el país de destino.</a:t>
            </a:r>
          </a:p>
          <a:p>
            <a:pPr lvl="2" eaLnBrk="1" hangingPunct="1">
              <a:lnSpc>
                <a:spcPct val="80000"/>
              </a:lnSpc>
            </a:pPr>
            <a:r>
              <a:rPr lang="es-ES" sz="1900" smtClean="0"/>
              <a:t>América Latina </a:t>
            </a:r>
            <a:r>
              <a:rPr lang="es-ES" sz="1000" smtClean="0">
                <a:hlinkClick r:id="rId4"/>
              </a:rPr>
              <a:t>http://www.ehu.eus/es/web/nazioarteko-harremanak/bisadoak-lortzeko-informazioa</a:t>
            </a:r>
            <a:r>
              <a:rPr lang="es-ES" sz="1000" smtClean="0"/>
              <a:t> </a:t>
            </a:r>
          </a:p>
          <a:p>
            <a:pPr lvl="2" eaLnBrk="1" hangingPunct="1">
              <a:lnSpc>
                <a:spcPct val="80000"/>
              </a:lnSpc>
            </a:pPr>
            <a:r>
              <a:rPr lang="es-ES" sz="1900" smtClean="0"/>
              <a:t>Otros destinos </a:t>
            </a:r>
            <a:r>
              <a:rPr lang="es-ES" sz="1000" smtClean="0">
                <a:hlinkClick r:id="rId5"/>
              </a:rPr>
              <a:t>http://www.ehu.eus/es/web/nazioarteko-harremanak/bestenorakoak-bisadoak-lortzeko-informazioa</a:t>
            </a:r>
            <a:r>
              <a:rPr lang="es-ES" sz="1000" smtClean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s-ES" sz="2200" b="1" smtClean="0"/>
              <a:t>Gestionar el viaje y alojamiento</a:t>
            </a:r>
            <a:r>
              <a:rPr lang="es-ES" sz="2200" smtClean="0"/>
              <a:t> para la estancia en la universidad de destino.</a:t>
            </a:r>
          </a:p>
          <a:p>
            <a:pPr eaLnBrk="1" hangingPunct="1">
              <a:lnSpc>
                <a:spcPct val="80000"/>
              </a:lnSpc>
            </a:pPr>
            <a:r>
              <a:rPr lang="es-ES" sz="2500" smtClean="0"/>
              <a:t>La adjudicación de una plaza NO implica necesariamente la aceptación por parte de la universidad de destino.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2B132C-CDF2-4669-BF5A-1C450A1397BF}" type="slidenum">
              <a:rPr lang="es-ES"/>
              <a:pPr>
                <a:defRPr/>
              </a:pPr>
              <a:t>7</a:t>
            </a:fld>
            <a:endParaRPr lang="es-ES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  <a:alpha val="65000"/>
            </a:schemeClr>
          </a:solidFill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s-ES" sz="3300" b="1" smtClean="0">
                <a:solidFill>
                  <a:srgbClr val="000000"/>
                </a:solidFill>
              </a:rPr>
              <a:t>2. INFORMACIÓN Y REQUISITOS</a:t>
            </a:r>
            <a:br>
              <a:rPr lang="es-ES" sz="3300" b="1" smtClean="0">
                <a:solidFill>
                  <a:srgbClr val="000000"/>
                </a:solidFill>
              </a:rPr>
            </a:br>
            <a:r>
              <a:rPr lang="es-ES" sz="3300" b="1" smtClean="0">
                <a:solidFill>
                  <a:srgbClr val="000000"/>
                </a:solidFill>
              </a:rPr>
              <a:t>2.3. DERECHOS Y OBLIGACIONES</a:t>
            </a:r>
            <a:endParaRPr lang="es-ES" smtClean="0"/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6732240" y="908720"/>
            <a:ext cx="1725840" cy="115200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2 Marcador de contenido"/>
          <p:cNvSpPr>
            <a:spLocks noGrp="1"/>
          </p:cNvSpPr>
          <p:nvPr>
            <p:ph idx="1"/>
          </p:nvPr>
        </p:nvSpPr>
        <p:spPr>
          <a:xfrm>
            <a:off x="457200" y="2492375"/>
            <a:ext cx="8229600" cy="38163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s-ES" sz="2200" b="1" smtClean="0"/>
              <a:t>ACUERDO ACADÉMICO</a:t>
            </a:r>
            <a:r>
              <a:rPr lang="es-ES" sz="2200" smtClean="0"/>
              <a:t>: </a:t>
            </a:r>
          </a:p>
          <a:p>
            <a:pPr lvl="1" eaLnBrk="1" hangingPunct="1">
              <a:lnSpc>
                <a:spcPct val="80000"/>
              </a:lnSpc>
            </a:pPr>
            <a:r>
              <a:rPr lang="es-ES" sz="2000" smtClean="0"/>
              <a:t>Deberá ser aprobado y firmado por el alumno/a + universidad de origen + universidad de destino.</a:t>
            </a:r>
          </a:p>
          <a:p>
            <a:pPr lvl="1" eaLnBrk="1" hangingPunct="1">
              <a:lnSpc>
                <a:spcPct val="80000"/>
              </a:lnSpc>
            </a:pPr>
            <a:r>
              <a:rPr lang="es-ES" sz="2000" smtClean="0"/>
              <a:t>Las asignaturas calificadas como “aprobado” o “suspenso” no podrán cursarse en la universidad de destino; las calificadas como “no presentado” sí.</a:t>
            </a:r>
          </a:p>
          <a:p>
            <a:pPr lvl="1" eaLnBrk="1" hangingPunct="1">
              <a:lnSpc>
                <a:spcPct val="80000"/>
              </a:lnSpc>
            </a:pPr>
            <a:r>
              <a:rPr lang="es-ES" sz="2000" smtClean="0"/>
              <a:t>En la universidad de destino deberán elegirse asignaturas equivalentes a las de aquí (asignaturas de tercero).</a:t>
            </a:r>
          </a:p>
          <a:p>
            <a:pPr eaLnBrk="1" hangingPunct="1">
              <a:lnSpc>
                <a:spcPct val="80000"/>
              </a:lnSpc>
            </a:pPr>
            <a:r>
              <a:rPr lang="es-ES" sz="2200" smtClean="0"/>
              <a:t>Durante la estancia </a:t>
            </a:r>
            <a:r>
              <a:rPr lang="es-ES" sz="2200" b="1" smtClean="0"/>
              <a:t>deberá superarse como mínimo el 50% de los créditos matriculados en el intercambio</a:t>
            </a:r>
            <a:r>
              <a:rPr lang="es-ES" sz="220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s-ES_tradnl" sz="2200" smtClean="0"/>
              <a:t>Recuerda que debes matricularte en tu universidad (UPV/EHU).</a:t>
            </a:r>
            <a:endParaRPr lang="es-ES" sz="2200" smtClean="0"/>
          </a:p>
          <a:p>
            <a:pPr eaLnBrk="1" hangingPunct="1">
              <a:lnSpc>
                <a:spcPct val="80000"/>
              </a:lnSpc>
            </a:pPr>
            <a:r>
              <a:rPr lang="es-ES" sz="2200" smtClean="0"/>
              <a:t>Los alumnos/as del programa AL tendrán una asignatura más.</a:t>
            </a:r>
          </a:p>
          <a:p>
            <a:pPr lvl="1" eaLnBrk="1" hangingPunct="1">
              <a:lnSpc>
                <a:spcPct val="80000"/>
              </a:lnSpc>
            </a:pPr>
            <a:endParaRPr lang="es-ES" sz="200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33ABC7-626A-4C3D-B842-42E492D240E7}" type="slidenum">
              <a:rPr lang="es-ES"/>
              <a:pPr>
                <a:defRPr/>
              </a:pPr>
              <a:t>8</a:t>
            </a:fld>
            <a:endParaRPr lang="es-ES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  <a:alpha val="66000"/>
            </a:schemeClr>
          </a:solidFill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s-ES" sz="3300" b="1" smtClean="0">
                <a:solidFill>
                  <a:srgbClr val="000000"/>
                </a:solidFill>
              </a:rPr>
              <a:t>2. INFORMACIÓN Y REQUISITOS</a:t>
            </a:r>
            <a:br>
              <a:rPr lang="es-ES" sz="3300" b="1" smtClean="0">
                <a:solidFill>
                  <a:srgbClr val="000000"/>
                </a:solidFill>
              </a:rPr>
            </a:br>
            <a:r>
              <a:rPr lang="es-ES" sz="3300" b="1" smtClean="0">
                <a:solidFill>
                  <a:srgbClr val="000000"/>
                </a:solidFill>
              </a:rPr>
              <a:t>2.3. DERECHOS Y OBLIGACIONES</a:t>
            </a:r>
            <a:endParaRPr lang="es-ES" smtClean="0"/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6444208" y="1052736"/>
            <a:ext cx="2157854" cy="1620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6 Rectángulo redondeado"/>
          <p:cNvSpPr/>
          <p:nvPr/>
        </p:nvSpPr>
        <p:spPr>
          <a:xfrm>
            <a:off x="611188" y="1484313"/>
            <a:ext cx="2952750" cy="865187"/>
          </a:xfrm>
          <a:prstGeom prst="roundRect">
            <a:avLst/>
          </a:prstGeom>
          <a:solidFill>
            <a:srgbClr val="E18DCF">
              <a:alpha val="6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2534" name="7 CuadroTexto"/>
          <p:cNvSpPr txBox="1">
            <a:spLocks noChangeArrowheads="1"/>
          </p:cNvSpPr>
          <p:nvPr/>
        </p:nvSpPr>
        <p:spPr bwMode="auto">
          <a:xfrm>
            <a:off x="755650" y="1628775"/>
            <a:ext cx="26638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b="1">
                <a:latin typeface="Calibri" pitchFamily="34" charset="0"/>
              </a:rPr>
              <a:t>7 de MARZO</a:t>
            </a:r>
          </a:p>
          <a:p>
            <a:pPr algn="ctr"/>
            <a:r>
              <a:rPr lang="es-ES_tradnl" b="1">
                <a:latin typeface="Calibri" pitchFamily="34" charset="0"/>
              </a:rPr>
              <a:t>aula de informática 2.1</a:t>
            </a:r>
            <a:endParaRPr lang="es-ES" b="1">
              <a:latin typeface="Calibri" pitchFamily="34" charset="0"/>
            </a:endParaRPr>
          </a:p>
        </p:txBody>
      </p:sp>
      <p:sp>
        <p:nvSpPr>
          <p:cNvPr id="9" name="8 Flecha doblada"/>
          <p:cNvSpPr/>
          <p:nvPr/>
        </p:nvSpPr>
        <p:spPr>
          <a:xfrm rot="5400000">
            <a:off x="3419475" y="1989138"/>
            <a:ext cx="612775" cy="32385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2 Marcador de contenido"/>
          <p:cNvSpPr>
            <a:spLocks noGrp="1"/>
          </p:cNvSpPr>
          <p:nvPr>
            <p:ph idx="1"/>
          </p:nvPr>
        </p:nvSpPr>
        <p:spPr>
          <a:xfrm>
            <a:off x="457200" y="1773238"/>
            <a:ext cx="4402138" cy="4352925"/>
          </a:xfrm>
        </p:spPr>
        <p:txBody>
          <a:bodyPr/>
          <a:lstStyle/>
          <a:p>
            <a:pPr eaLnBrk="1" hangingPunct="1"/>
            <a:r>
              <a:rPr lang="es-ES" smtClean="0"/>
              <a:t>Tened en cuenta que </a:t>
            </a:r>
            <a:r>
              <a:rPr lang="es-ES" b="1" smtClean="0"/>
              <a:t>vuestro comportamiento</a:t>
            </a:r>
            <a:r>
              <a:rPr lang="es-ES" smtClean="0"/>
              <a:t> en el extranjero ofrece una </a:t>
            </a:r>
            <a:r>
              <a:rPr lang="es-ES" b="1" smtClean="0"/>
              <a:t>imagen de todos nosotros/as</a:t>
            </a:r>
            <a:r>
              <a:rPr lang="es-ES" smtClean="0"/>
              <a:t> y que podría influir en los futuros intercambios.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AD890A-C787-4FB6-A5D5-D63C7E1ACB25}" type="slidenum">
              <a:rPr lang="es-ES"/>
              <a:pPr>
                <a:defRPr/>
              </a:pPr>
              <a:t>9</a:t>
            </a:fld>
            <a:endParaRPr lang="es-ES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  <a:alpha val="66000"/>
            </a:schemeClr>
          </a:solidFill>
        </p:spPr>
        <p:txBody>
          <a:bodyPr>
            <a:normAutofit/>
          </a:bodyPr>
          <a:lstStyle/>
          <a:p>
            <a:pPr algn="l" eaLnBrk="1" hangingPunct="1"/>
            <a:r>
              <a:rPr lang="es-ES" sz="3200" b="1" smtClean="0">
                <a:solidFill>
                  <a:srgbClr val="000000"/>
                </a:solidFill>
              </a:rPr>
              <a:t>3. ¡ATENCIÓN!</a:t>
            </a:r>
            <a:endParaRPr lang="es-ES" smtClean="0"/>
          </a:p>
        </p:txBody>
      </p:sp>
      <p:pic>
        <p:nvPicPr>
          <p:cNvPr id="23556" name="5 Imagen" descr="simpatia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8263" y="2205038"/>
            <a:ext cx="3203575" cy="320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980</TotalTime>
  <Words>516</Words>
  <Application>Microsoft Macintosh PowerPoint</Application>
  <PresentationFormat>Presentación en pantalla (4:3)</PresentationFormat>
  <Paragraphs>78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Albertus Extra Bold</vt:lpstr>
      <vt:lpstr>Tema de Office</vt:lpstr>
      <vt:lpstr>PROGRAMAS DE MOVILIDAD Alumnado seleccionado  Curso 2017/2018</vt:lpstr>
      <vt:lpstr>1. PROGRAMAS DE MOVILIDAD PARA EL ALUMNADO</vt:lpstr>
      <vt:lpstr>1. PROGRAMAS MOVILIDAD ALUMNADO 1.1. ERASMUS+</vt:lpstr>
      <vt:lpstr>1. PROGRAMAS MOVILIDAD ALUMNADO 1.2. AMÉRICA LATINA Y OTROS DESTINOS</vt:lpstr>
      <vt:lpstr>2. PASOS A TENER EN CUENTA 2.1. ERASMUS +</vt:lpstr>
      <vt:lpstr>2. PASOS A TENER EN CUENTA 2.2. AMÉRICA LATINA Y OTROS DESTINOS</vt:lpstr>
      <vt:lpstr>2. INFORMACIÓN Y REQUISITOS 2.3. DERECHOS Y OBLIGACIONES</vt:lpstr>
      <vt:lpstr>2. INFORMACIÓN Y REQUISITOS 2.3. DERECHOS Y OBLIGACIONES</vt:lpstr>
      <vt:lpstr>3. ¡ATENCIÓN!</vt:lpstr>
      <vt:lpstr> Vicedecana de movilidad en la FEFA:  NERE AMENABAR  nere.amenabar@ehu.eus  Skype: hefa.mugikortasuna</vt:lpstr>
    </vt:vector>
  </TitlesOfParts>
  <Company>UPV-EHU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MUGIKORTASUN PROGRAMAK 2016/2017 ikasturtea</dc:title>
  <dc:creator>PDI</dc:creator>
  <cp:lastModifiedBy>Mikel</cp:lastModifiedBy>
  <cp:revision>167</cp:revision>
  <dcterms:created xsi:type="dcterms:W3CDTF">2015-11-23T15:34:13Z</dcterms:created>
  <dcterms:modified xsi:type="dcterms:W3CDTF">2017-04-11T13:22:17Z</dcterms:modified>
</cp:coreProperties>
</file>