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0"/>
    <p:restoredTop sz="94626"/>
  </p:normalViewPr>
  <p:slideViewPr>
    <p:cSldViewPr>
      <p:cViewPr varScale="1">
        <p:scale>
          <a:sx n="76" d="100"/>
          <a:sy n="76" d="100"/>
        </p:scale>
        <p:origin x="1004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3998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‹zk.›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44493"/>
            <a:ext cx="9143998" cy="621009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443662" y="260351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1" y="431799"/>
                </a:lnTo>
              </a:path>
            </a:pathLst>
          </a:custGeom>
          <a:ln w="9524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07938" y="933133"/>
            <a:ext cx="1733550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0705" y="1558608"/>
            <a:ext cx="8022589" cy="4409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‹zk.›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u.eus/eu/web/hezkuntza-filosofia-antropologia-fakultatea/haur-eta-lehen-hezkuntza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u.eus/eu/web/hezkuntza-filosofia-antropologia-fakultatea/haur-hezkuntza-eta-lehen-hezkuntza-graduak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tziar.iriondo@ehu.eu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eire.ugalde@ehu.eus" TargetMode="External"/><Relationship Id="rId4" Type="http://schemas.openxmlformats.org/officeDocument/2006/relationships/hyperlink" Target="mailto:lorea.azpiazu@ehu.eu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hu.eus/eu/web/hezkuntza-filosofia-antropologia-fakultatea/haur-eta-lehen-hezkuntza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"/>
            <a:ext cx="9144000" cy="6858000"/>
            <a:chOff x="0" y="1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"/>
              <a:ext cx="9143998" cy="685799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75138" y="5300662"/>
              <a:ext cx="4400547" cy="93662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82490" y="1517072"/>
              <a:ext cx="3291840" cy="2759825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522897" y="1938020"/>
            <a:ext cx="2947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7F7F7F"/>
                </a:solidFill>
              </a:rPr>
              <a:t>HAUR</a:t>
            </a:r>
            <a:r>
              <a:rPr sz="2400" spc="-45" dirty="0">
                <a:solidFill>
                  <a:srgbClr val="7F7F7F"/>
                </a:solidFill>
              </a:rPr>
              <a:t> </a:t>
            </a:r>
            <a:r>
              <a:rPr sz="2400" spc="-5" dirty="0">
                <a:solidFill>
                  <a:srgbClr val="7F7F7F"/>
                </a:solidFill>
              </a:rPr>
              <a:t>HEZKUNTZA</a:t>
            </a:r>
            <a:endParaRPr sz="2400"/>
          </a:p>
        </p:txBody>
      </p:sp>
      <p:sp>
        <p:nvSpPr>
          <p:cNvPr id="7" name="object 7"/>
          <p:cNvSpPr txBox="1"/>
          <p:nvPr/>
        </p:nvSpPr>
        <p:spPr>
          <a:xfrm>
            <a:off x="5466715" y="2306320"/>
            <a:ext cx="3116580" cy="244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953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7F7F7F"/>
                </a:solidFill>
                <a:latin typeface="Times New Roman"/>
                <a:cs typeface="Times New Roman"/>
              </a:rPr>
              <a:t>eta</a:t>
            </a:r>
            <a:endParaRPr sz="24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699"/>
              </a:lnSpc>
            </a:pPr>
            <a:r>
              <a:rPr sz="2400" b="1" spc="-5" dirty="0">
                <a:solidFill>
                  <a:srgbClr val="7F7F7F"/>
                </a:solidFill>
                <a:latin typeface="Times New Roman"/>
                <a:cs typeface="Times New Roman"/>
              </a:rPr>
              <a:t>LEHEN</a:t>
            </a:r>
            <a:r>
              <a:rPr sz="2400" b="1" spc="-4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7F7F7F"/>
                </a:solidFill>
                <a:latin typeface="Times New Roman"/>
                <a:cs typeface="Times New Roman"/>
              </a:rPr>
              <a:t>HEZKUNTZA </a:t>
            </a:r>
            <a:r>
              <a:rPr sz="2400" b="1" spc="-58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7F7F7F"/>
                </a:solidFill>
                <a:latin typeface="Times New Roman"/>
                <a:cs typeface="Times New Roman"/>
              </a:rPr>
              <a:t>GRADUAK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50" dirty="0">
              <a:latin typeface="Times New Roman"/>
              <a:cs typeface="Times New Roman"/>
            </a:endParaRPr>
          </a:p>
          <a:p>
            <a:pPr marL="79629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202</a:t>
            </a:r>
            <a:r>
              <a:rPr lang="es-ES_tradnl" sz="2400" b="1" dirty="0">
                <a:latin typeface="Arial"/>
                <a:cs typeface="Arial"/>
              </a:rPr>
              <a:t>3</a:t>
            </a:r>
            <a:r>
              <a:rPr sz="2400" b="1" dirty="0">
                <a:latin typeface="Arial"/>
                <a:cs typeface="Arial"/>
              </a:rPr>
              <a:t>-202</a:t>
            </a:r>
            <a:r>
              <a:rPr lang="es-ES_tradnl" sz="2400" b="1" dirty="0">
                <a:latin typeface="Arial"/>
                <a:cs typeface="Arial"/>
              </a:rPr>
              <a:t>4</a:t>
            </a:r>
            <a:endParaRPr sz="2400" dirty="0">
              <a:latin typeface="Arial"/>
              <a:cs typeface="Arial"/>
            </a:endParaRPr>
          </a:p>
          <a:p>
            <a:pPr marL="144145">
              <a:lnSpc>
                <a:spcPct val="100000"/>
              </a:lnSpc>
              <a:spcBef>
                <a:spcPts val="1110"/>
              </a:spcBef>
            </a:pPr>
            <a:r>
              <a:rPr sz="2800" b="1" spc="-5" dirty="0">
                <a:latin typeface="Times New Roman"/>
                <a:cs typeface="Times New Roman"/>
              </a:rPr>
              <a:t>PRACTICUM</a:t>
            </a:r>
            <a:r>
              <a:rPr sz="2800" b="1" spc="-3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Ia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44493"/>
            <a:ext cx="9144000" cy="6210300"/>
            <a:chOff x="0" y="244493"/>
            <a:chExt cx="9144000" cy="6210300"/>
          </a:xfrm>
        </p:grpSpPr>
        <p:sp>
          <p:nvSpPr>
            <p:cNvPr id="3" name="object 3"/>
            <p:cNvSpPr/>
            <p:nvPr/>
          </p:nvSpPr>
          <p:spPr>
            <a:xfrm>
              <a:off x="177800" y="763588"/>
              <a:ext cx="3171825" cy="484505"/>
            </a:xfrm>
            <a:custGeom>
              <a:avLst/>
              <a:gdLst/>
              <a:ahLst/>
              <a:cxnLst/>
              <a:rect l="l" t="t" r="r" b="b"/>
              <a:pathLst>
                <a:path w="3171825" h="484505">
                  <a:moveTo>
                    <a:pt x="0" y="0"/>
                  </a:moveTo>
                  <a:lnTo>
                    <a:pt x="3171824" y="0"/>
                  </a:lnTo>
                  <a:lnTo>
                    <a:pt x="3171824" y="484186"/>
                  </a:lnTo>
                  <a:lnTo>
                    <a:pt x="0" y="484186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1109" y="785552"/>
              <a:ext cx="2443942" cy="490450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586740" y="810102"/>
            <a:ext cx="2362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KRONOGRAMA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774266" y="366396"/>
            <a:ext cx="152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/>
              <a:t>PRACTICUM</a:t>
            </a:r>
            <a:r>
              <a:rPr sz="1600" spc="-55" dirty="0"/>
              <a:t> </a:t>
            </a:r>
            <a:r>
              <a:rPr sz="1600" dirty="0"/>
              <a:t>Ia</a:t>
            </a:r>
            <a:endParaRPr sz="1600"/>
          </a:p>
        </p:txBody>
      </p:sp>
      <p:sp>
        <p:nvSpPr>
          <p:cNvPr id="19" name="object 19"/>
          <p:cNvSpPr txBox="1"/>
          <p:nvPr/>
        </p:nvSpPr>
        <p:spPr>
          <a:xfrm>
            <a:off x="6587093" y="366396"/>
            <a:ext cx="183768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3</a:t>
            </a: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-202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4</a:t>
            </a:r>
            <a:r>
              <a:rPr sz="1600" b="1" spc="-5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808080"/>
                </a:solidFill>
                <a:latin typeface="Times New Roman"/>
                <a:cs typeface="Times New Roman"/>
              </a:rPr>
              <a:t>ikasturtea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8339" y="6276657"/>
            <a:ext cx="693293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u="sng" spc="-5" dirty="0">
                <a:solidFill>
                  <a:srgbClr val="009999"/>
                </a:solidFill>
                <a:uFill>
                  <a:solidFill>
                    <a:srgbClr val="00A8A9"/>
                  </a:solidFill>
                </a:uFill>
                <a:latin typeface="Times New Roman"/>
                <a:cs typeface="Times New Roman"/>
              </a:rPr>
              <a:t>https://</a:t>
            </a:r>
            <a:r>
              <a:rPr sz="1300" b="1" u="sng" spc="-5" dirty="0">
                <a:solidFill>
                  <a:srgbClr val="009999"/>
                </a:solidFill>
                <a:uFill>
                  <a:solidFill>
                    <a:srgbClr val="00A8A9"/>
                  </a:solidFill>
                </a:uFill>
                <a:latin typeface="Times New Roman"/>
                <a:cs typeface="Times New Roman"/>
                <a:hlinkClick r:id="rId3"/>
              </a:rPr>
              <a:t>www.ehu.eus/eu/web/hezkuntza-filosofia-antropologia-fakultatea/haur-eta-lehen-hezkuntza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907518" y="3256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pic>
        <p:nvPicPr>
          <p:cNvPr id="23" name="Imagen 22" descr="Tabla&#10;&#10;Descripción generada automáticamente">
            <a:extLst>
              <a:ext uri="{FF2B5EF4-FFF2-40B4-BE49-F238E27FC236}">
                <a16:creationId xmlns:a16="http://schemas.microsoft.com/office/drawing/2014/main" id="{E5CD6153-2F74-22B6-1BE2-2F5C857955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99" y="1270057"/>
            <a:ext cx="8686101" cy="459734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44493"/>
            <a:ext cx="9144000" cy="6210300"/>
            <a:chOff x="0" y="244493"/>
            <a:chExt cx="9144000" cy="6210300"/>
          </a:xfrm>
        </p:grpSpPr>
        <p:sp>
          <p:nvSpPr>
            <p:cNvPr id="3" name="object 3"/>
            <p:cNvSpPr/>
            <p:nvPr/>
          </p:nvSpPr>
          <p:spPr>
            <a:xfrm>
              <a:off x="177800" y="992189"/>
              <a:ext cx="3888104" cy="328930"/>
            </a:xfrm>
            <a:custGeom>
              <a:avLst/>
              <a:gdLst/>
              <a:ahLst/>
              <a:cxnLst/>
              <a:rect l="l" t="t" r="r" b="b"/>
              <a:pathLst>
                <a:path w="3888104" h="328930">
                  <a:moveTo>
                    <a:pt x="0" y="0"/>
                  </a:moveTo>
                  <a:lnTo>
                    <a:pt x="3887786" y="0"/>
                  </a:lnTo>
                  <a:lnTo>
                    <a:pt x="3887786" y="328612"/>
                  </a:lnTo>
                  <a:lnTo>
                    <a:pt x="0" y="328612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8516" y="906086"/>
              <a:ext cx="3084021" cy="552796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8852444" y="6592888"/>
            <a:ext cx="172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latin typeface="Arial MT"/>
                <a:cs typeface="Arial MT"/>
              </a:rPr>
              <a:t>11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839" y="930435"/>
            <a:ext cx="29800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Times New Roman"/>
                <a:cs typeface="Times New Roman"/>
              </a:rPr>
              <a:t>KASU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BEREZIAK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11150" marR="5715" indent="-279400">
              <a:lnSpc>
                <a:spcPts val="1900"/>
              </a:lnSpc>
              <a:spcBef>
                <a:spcPts val="180"/>
              </a:spcBef>
              <a:buFont typeface="Arial MT"/>
              <a:buChar char="•"/>
              <a:tabLst>
                <a:tab pos="317500" algn="l"/>
                <a:tab pos="318135" algn="l"/>
              </a:tabLst>
            </a:pPr>
            <a:r>
              <a:rPr b="1" spc="-5" dirty="0">
                <a:latin typeface="Times New Roman"/>
                <a:cs typeface="Times New Roman"/>
              </a:rPr>
              <a:t>Enborreko</a:t>
            </a:r>
            <a:r>
              <a:rPr b="1" spc="215" dirty="0">
                <a:latin typeface="Times New Roman"/>
                <a:cs typeface="Times New Roman"/>
              </a:rPr>
              <a:t> </a:t>
            </a:r>
            <a:r>
              <a:rPr spc="-5" dirty="0"/>
              <a:t>irakasgaia</a:t>
            </a:r>
            <a:r>
              <a:rPr spc="220" dirty="0"/>
              <a:t> </a:t>
            </a:r>
            <a:r>
              <a:rPr spc="-5" dirty="0"/>
              <a:t>da;</a:t>
            </a:r>
            <a:r>
              <a:rPr spc="220" dirty="0"/>
              <a:t> </a:t>
            </a:r>
            <a:r>
              <a:rPr spc="-5" dirty="0"/>
              <a:t>beraz,</a:t>
            </a:r>
            <a:r>
              <a:rPr spc="220" dirty="0"/>
              <a:t> </a:t>
            </a:r>
            <a:r>
              <a:rPr spc="-5" dirty="0"/>
              <a:t>errespetatu</a:t>
            </a:r>
            <a:r>
              <a:rPr spc="220" dirty="0"/>
              <a:t> </a:t>
            </a:r>
            <a:r>
              <a:rPr spc="-5" dirty="0"/>
              <a:t>beharreko</a:t>
            </a:r>
            <a:r>
              <a:rPr spc="220" dirty="0"/>
              <a:t> </a:t>
            </a:r>
            <a:r>
              <a:rPr spc="-5" dirty="0"/>
              <a:t>egutegi,</a:t>
            </a:r>
            <a:r>
              <a:rPr spc="220" dirty="0"/>
              <a:t> </a:t>
            </a:r>
            <a:r>
              <a:rPr spc="-5" dirty="0"/>
              <a:t>ordutegi</a:t>
            </a:r>
            <a:r>
              <a:rPr spc="220" dirty="0"/>
              <a:t> </a:t>
            </a:r>
            <a:r>
              <a:rPr spc="-5" dirty="0"/>
              <a:t>eta</a:t>
            </a:r>
            <a:r>
              <a:rPr spc="220" dirty="0"/>
              <a:t> </a:t>
            </a:r>
            <a:r>
              <a:rPr dirty="0"/>
              <a:t>ordu</a:t>
            </a:r>
            <a:r>
              <a:rPr spc="220" dirty="0"/>
              <a:t> </a:t>
            </a:r>
            <a:r>
              <a:rPr spc="-5" dirty="0"/>
              <a:t>kopuruak </a:t>
            </a:r>
            <a:r>
              <a:rPr spc="-385" dirty="0"/>
              <a:t> </a:t>
            </a:r>
            <a:r>
              <a:rPr spc="-5" dirty="0"/>
              <a:t>zehaztuak ditu.</a:t>
            </a:r>
          </a:p>
          <a:p>
            <a:pPr marL="311150" marR="5080" indent="-279400">
              <a:lnSpc>
                <a:spcPts val="1900"/>
              </a:lnSpc>
              <a:buFont typeface="Arial MT"/>
              <a:buChar char="•"/>
              <a:tabLst>
                <a:tab pos="317500" algn="l"/>
                <a:tab pos="318135" algn="l"/>
              </a:tabLst>
            </a:pPr>
            <a:r>
              <a:rPr spc="-5" dirty="0"/>
              <a:t>Ikasle</a:t>
            </a:r>
            <a:r>
              <a:rPr spc="20" dirty="0"/>
              <a:t> </a:t>
            </a:r>
            <a:r>
              <a:rPr spc="-5" dirty="0"/>
              <a:t>batek</a:t>
            </a:r>
            <a:r>
              <a:rPr spc="25" dirty="0"/>
              <a:t> </a:t>
            </a:r>
            <a:r>
              <a:rPr spc="-5" dirty="0"/>
              <a:t>ezin</a:t>
            </a:r>
            <a:r>
              <a:rPr spc="20" dirty="0"/>
              <a:t> </a:t>
            </a:r>
            <a:r>
              <a:rPr spc="-5" dirty="0"/>
              <a:t>badu</a:t>
            </a:r>
            <a:r>
              <a:rPr spc="55" dirty="0"/>
              <a:t> </a:t>
            </a:r>
            <a:r>
              <a:rPr spc="-5" dirty="0"/>
              <a:t>Practicuma</a:t>
            </a:r>
            <a:r>
              <a:rPr spc="25" dirty="0"/>
              <a:t> </a:t>
            </a:r>
            <a:r>
              <a:rPr spc="-5" dirty="0"/>
              <a:t>ezarrita</a:t>
            </a:r>
            <a:r>
              <a:rPr spc="20" dirty="0"/>
              <a:t> </a:t>
            </a:r>
            <a:r>
              <a:rPr spc="-5" dirty="0"/>
              <a:t>dagoen</a:t>
            </a:r>
            <a:r>
              <a:rPr spc="25" dirty="0"/>
              <a:t> </a:t>
            </a:r>
            <a:r>
              <a:rPr spc="-5" dirty="0"/>
              <a:t>moduan</a:t>
            </a:r>
            <a:r>
              <a:rPr spc="20" dirty="0"/>
              <a:t> </a:t>
            </a:r>
            <a:r>
              <a:rPr spc="-5" dirty="0"/>
              <a:t>bete,</a:t>
            </a:r>
            <a:r>
              <a:rPr spc="25" dirty="0"/>
              <a:t> </a:t>
            </a:r>
            <a:r>
              <a:rPr spc="-5" dirty="0"/>
              <a:t>bere</a:t>
            </a:r>
            <a:r>
              <a:rPr spc="20" dirty="0"/>
              <a:t> </a:t>
            </a:r>
            <a:r>
              <a:rPr spc="-5" dirty="0"/>
              <a:t>egoera</a:t>
            </a:r>
            <a:r>
              <a:rPr spc="30" dirty="0"/>
              <a:t> </a:t>
            </a:r>
            <a:r>
              <a:rPr b="1" spc="-5" dirty="0">
                <a:latin typeface="Times New Roman"/>
                <a:cs typeface="Times New Roman"/>
              </a:rPr>
              <a:t>Kasu</a:t>
            </a:r>
            <a:r>
              <a:rPr b="1" spc="2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Berezi</a:t>
            </a:r>
            <a:r>
              <a:rPr b="1" spc="25" dirty="0">
                <a:latin typeface="Times New Roman"/>
                <a:cs typeface="Times New Roman"/>
              </a:rPr>
              <a:t> </a:t>
            </a:r>
            <a:r>
              <a:rPr spc="-5" dirty="0"/>
              <a:t>bat </a:t>
            </a:r>
            <a:r>
              <a:rPr spc="-385" dirty="0"/>
              <a:t> </a:t>
            </a:r>
            <a:r>
              <a:rPr spc="-5" dirty="0"/>
              <a:t>izan daiteke:</a:t>
            </a:r>
          </a:p>
          <a:p>
            <a:pPr marL="946150" lvl="1" indent="-457200">
              <a:lnSpc>
                <a:spcPts val="1839"/>
              </a:lnSpc>
              <a:buFont typeface="Times New Roman"/>
              <a:buAutoNum type="arabicPeriod"/>
              <a:tabLst>
                <a:tab pos="946150" algn="l"/>
                <a:tab pos="946785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Ikasketak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eta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lana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batera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egin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behar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duten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ikasleak.</a:t>
            </a:r>
            <a:endParaRPr sz="1600" dirty="0">
              <a:latin typeface="Times New Roman"/>
              <a:cs typeface="Times New Roman"/>
            </a:endParaRPr>
          </a:p>
          <a:p>
            <a:pPr marL="831850" marR="5080" lvl="1" indent="-342900">
              <a:lnSpc>
                <a:spcPts val="1900"/>
              </a:lnSpc>
              <a:spcBef>
                <a:spcPts val="160"/>
              </a:spcBef>
              <a:buFont typeface="+mj-lt"/>
              <a:buAutoNum type="arabicPeriod"/>
              <a:tabLst>
                <a:tab pos="946785" algn="l"/>
                <a:tab pos="947419" algn="l"/>
              </a:tabLst>
            </a:pPr>
            <a:r>
              <a:rPr lang="es-ES" sz="1600" b="1" spc="-5" dirty="0">
                <a:latin typeface="Times New Roman"/>
                <a:cs typeface="Times New Roman"/>
              </a:rPr>
              <a:t>  </a:t>
            </a:r>
            <a:r>
              <a:rPr sz="1600" b="1" spc="-5" dirty="0" err="1">
                <a:latin typeface="Times New Roman"/>
                <a:cs typeface="Times New Roman"/>
              </a:rPr>
              <a:t>Erditzeko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adopzioko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edo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harrerako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kasuetan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eta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hiru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urtetik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beherako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seme-</a:t>
            </a:r>
            <a:r>
              <a:rPr sz="1600" spc="-5" dirty="0" err="1">
                <a:latin typeface="Times New Roman"/>
                <a:cs typeface="Times New Roman"/>
              </a:rPr>
              <a:t>alaben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lang="es-ES" sz="1600" spc="-385" dirty="0">
                <a:latin typeface="Times New Roman"/>
                <a:cs typeface="Times New Roman"/>
              </a:rPr>
              <a:t>  	</a:t>
            </a:r>
            <a:r>
              <a:rPr sz="1600" spc="-5" dirty="0" err="1">
                <a:latin typeface="Times New Roman"/>
                <a:cs typeface="Times New Roman"/>
              </a:rPr>
              <a:t>ardura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dituzten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ikasleen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kasuan.</a:t>
            </a:r>
            <a:endParaRPr sz="1600" dirty="0">
              <a:latin typeface="Times New Roman"/>
              <a:cs typeface="Times New Roman"/>
            </a:endParaRPr>
          </a:p>
          <a:p>
            <a:pPr marL="946150" lvl="1" indent="-457200">
              <a:lnSpc>
                <a:spcPts val="1830"/>
              </a:lnSpc>
              <a:buFont typeface="Times New Roman"/>
              <a:buAutoNum type="arabicPeriod"/>
              <a:tabLst>
                <a:tab pos="946150" algn="l"/>
                <a:tab pos="946785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Mendeko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senide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baten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zaintzaile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direla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egiaztatzen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duten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ikasleak.</a:t>
            </a:r>
            <a:endParaRPr sz="1600" dirty="0">
              <a:latin typeface="Times New Roman"/>
              <a:cs typeface="Times New Roman"/>
            </a:endParaRPr>
          </a:p>
          <a:p>
            <a:pPr marL="488950" marR="5080" lvl="1">
              <a:lnSpc>
                <a:spcPts val="1900"/>
              </a:lnSpc>
              <a:spcBef>
                <a:spcPts val="70"/>
              </a:spcBef>
              <a:buFont typeface="Times New Roman"/>
              <a:buAutoNum type="arabicPeriod"/>
              <a:tabLst>
                <a:tab pos="946785" algn="l"/>
                <a:tab pos="948055" algn="l"/>
              </a:tabLst>
            </a:pPr>
            <a:r>
              <a:rPr lang="es-ES" sz="1600" b="1" spc="-5" dirty="0">
                <a:latin typeface="Times New Roman"/>
                <a:cs typeface="Times New Roman"/>
              </a:rPr>
              <a:t>      </a:t>
            </a:r>
            <a:r>
              <a:rPr sz="1600" b="1" spc="-5" dirty="0" err="1">
                <a:latin typeface="Times New Roman"/>
                <a:cs typeface="Times New Roman"/>
              </a:rPr>
              <a:t>Goi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mailako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kirolari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teknikari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eta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epaile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gisa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edo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errendimendu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handiko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kirolari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lang="es-ES" sz="1600" spc="-385" dirty="0">
                <a:latin typeface="Times New Roman"/>
                <a:cs typeface="Times New Roman"/>
              </a:rPr>
              <a:t>    	</a:t>
            </a:r>
            <a:r>
              <a:rPr sz="1600" spc="-5" dirty="0" err="1">
                <a:latin typeface="Times New Roman"/>
                <a:cs typeface="Times New Roman"/>
              </a:rPr>
              <a:t>gisa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egiaztatutako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UPV/EHUko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ikasleak.</a:t>
            </a:r>
            <a:endParaRPr sz="1600" dirty="0">
              <a:latin typeface="Times New Roman"/>
              <a:cs typeface="Times New Roman"/>
            </a:endParaRPr>
          </a:p>
          <a:p>
            <a:pPr marL="946150" lvl="1" indent="-457200">
              <a:lnSpc>
                <a:spcPts val="1839"/>
              </a:lnSpc>
              <a:buFont typeface="Times New Roman"/>
              <a:buAutoNum type="arabicPeriod"/>
              <a:tabLst>
                <a:tab pos="946150" algn="l"/>
                <a:tab pos="946785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Mugikortasun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programetan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parte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hartzen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duten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ikasleak.</a:t>
            </a:r>
            <a:endParaRPr sz="1600" dirty="0">
              <a:latin typeface="Times New Roman"/>
              <a:cs typeface="Times New Roman"/>
            </a:endParaRPr>
          </a:p>
          <a:p>
            <a:pPr marL="946150" lvl="1" indent="-457200">
              <a:lnSpc>
                <a:spcPts val="1910"/>
              </a:lnSpc>
              <a:spcBef>
                <a:spcPts val="80"/>
              </a:spcBef>
              <a:buFont typeface="Times New Roman"/>
              <a:buAutoNum type="arabicPeriod"/>
              <a:tabLst>
                <a:tab pos="946150" algn="l"/>
                <a:tab pos="946785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Garapenerako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Lankidetza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programetan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parte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hartzen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duten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ikasleak.</a:t>
            </a:r>
            <a:endParaRPr sz="1600" dirty="0">
              <a:latin typeface="Times New Roman"/>
              <a:cs typeface="Times New Roman"/>
            </a:endParaRPr>
          </a:p>
          <a:p>
            <a:pPr marL="946150" lvl="1" indent="-457200">
              <a:lnSpc>
                <a:spcPts val="1900"/>
              </a:lnSpc>
              <a:buFont typeface="Times New Roman"/>
              <a:buAutoNum type="arabicPeriod"/>
              <a:tabLst>
                <a:tab pos="946150" algn="l"/>
                <a:tab pos="946785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Beste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egoera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batzuetan dauden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ikasleak:</a:t>
            </a:r>
            <a:endParaRPr sz="1600" dirty="0">
              <a:latin typeface="Times New Roman"/>
              <a:cs typeface="Times New Roman"/>
            </a:endParaRPr>
          </a:p>
          <a:p>
            <a:pPr marL="1137920" lvl="2" indent="-192405">
              <a:lnSpc>
                <a:spcPts val="1900"/>
              </a:lnSpc>
              <a:buAutoNum type="alphaLcPeriod"/>
              <a:tabLst>
                <a:tab pos="1139190" algn="l"/>
              </a:tabLst>
            </a:pPr>
            <a:r>
              <a:rPr sz="1600" spc="-5" dirty="0">
                <a:latin typeface="Times New Roman"/>
                <a:cs typeface="Times New Roman"/>
              </a:rPr>
              <a:t>Gaixotasunak,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istripuak</a:t>
            </a:r>
            <a:endParaRPr sz="1600" dirty="0">
              <a:latin typeface="Times New Roman"/>
              <a:cs typeface="Times New Roman"/>
            </a:endParaRPr>
          </a:p>
          <a:p>
            <a:pPr marL="1137920" lvl="2" indent="-192405">
              <a:lnSpc>
                <a:spcPts val="1910"/>
              </a:lnSpc>
              <a:buAutoNum type="alphaLcPeriod"/>
              <a:tabLst>
                <a:tab pos="1139190" algn="l"/>
              </a:tabLst>
            </a:pPr>
            <a:r>
              <a:rPr sz="1600" spc="-5" dirty="0">
                <a:latin typeface="Times New Roman"/>
                <a:cs typeface="Times New Roman"/>
              </a:rPr>
              <a:t>Arazo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administratiboak</a:t>
            </a:r>
            <a:endParaRPr sz="1600" dirty="0">
              <a:latin typeface="Times New Roman"/>
              <a:cs typeface="Times New Roman"/>
            </a:endParaRPr>
          </a:p>
          <a:p>
            <a:pPr marL="1126490" lvl="2" indent="-180975">
              <a:lnSpc>
                <a:spcPts val="1910"/>
              </a:lnSpc>
              <a:spcBef>
                <a:spcPts val="80"/>
              </a:spcBef>
              <a:buAutoNum type="alphaLcPeriod"/>
              <a:tabLst>
                <a:tab pos="1127760" algn="l"/>
              </a:tabLst>
            </a:pPr>
            <a:r>
              <a:rPr sz="1600" spc="-5" dirty="0">
                <a:latin typeface="Times New Roman"/>
                <a:cs typeface="Times New Roman"/>
              </a:rPr>
              <a:t>Aldez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aurretik ikusi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ezin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daitezkeenak</a:t>
            </a:r>
            <a:endParaRPr sz="1600" dirty="0">
              <a:latin typeface="Times New Roman"/>
              <a:cs typeface="Times New Roman"/>
            </a:endParaRPr>
          </a:p>
          <a:p>
            <a:pPr marL="311150" marR="5715" indent="-279400">
              <a:lnSpc>
                <a:spcPts val="1900"/>
              </a:lnSpc>
              <a:spcBef>
                <a:spcPts val="70"/>
              </a:spcBef>
              <a:buFont typeface="Arial MT"/>
              <a:buChar char="•"/>
              <a:tabLst>
                <a:tab pos="317500" algn="l"/>
                <a:tab pos="318135" algn="l"/>
              </a:tabLst>
            </a:pPr>
            <a:r>
              <a:rPr spc="-5" dirty="0"/>
              <a:t>Egoera</a:t>
            </a:r>
            <a:r>
              <a:rPr spc="110" dirty="0"/>
              <a:t> </a:t>
            </a:r>
            <a:r>
              <a:rPr spc="-5" dirty="0"/>
              <a:t>horien</a:t>
            </a:r>
            <a:r>
              <a:rPr spc="120" dirty="0"/>
              <a:t> </a:t>
            </a:r>
            <a:r>
              <a:rPr spc="-5" dirty="0"/>
              <a:t>aurrean</a:t>
            </a:r>
            <a:r>
              <a:rPr spc="120" dirty="0"/>
              <a:t> </a:t>
            </a:r>
            <a:r>
              <a:rPr spc="-5" dirty="0"/>
              <a:t>ikasleak</a:t>
            </a:r>
            <a:r>
              <a:rPr spc="120" dirty="0"/>
              <a:t> </a:t>
            </a:r>
            <a:r>
              <a:rPr spc="-5" dirty="0"/>
              <a:t>egin</a:t>
            </a:r>
            <a:r>
              <a:rPr spc="120" dirty="0"/>
              <a:t> </a:t>
            </a:r>
            <a:r>
              <a:rPr spc="-5" dirty="0"/>
              <a:t>ditzakeen</a:t>
            </a:r>
            <a:r>
              <a:rPr spc="120" dirty="0"/>
              <a:t> </a:t>
            </a:r>
            <a:r>
              <a:rPr spc="-5" dirty="0"/>
              <a:t>eskaera</a:t>
            </a:r>
            <a:r>
              <a:rPr spc="114" dirty="0"/>
              <a:t> </a:t>
            </a:r>
            <a:r>
              <a:rPr spc="-5" dirty="0"/>
              <a:t>motak:</a:t>
            </a:r>
            <a:r>
              <a:rPr spc="114" dirty="0"/>
              <a:t> </a:t>
            </a:r>
            <a:r>
              <a:rPr spc="-5" dirty="0"/>
              <a:t>egutegia,</a:t>
            </a:r>
            <a:r>
              <a:rPr spc="120" dirty="0"/>
              <a:t> </a:t>
            </a:r>
            <a:r>
              <a:rPr spc="-5" dirty="0"/>
              <a:t>ordutegia</a:t>
            </a:r>
            <a:r>
              <a:rPr spc="120" dirty="0"/>
              <a:t> </a:t>
            </a:r>
            <a:r>
              <a:rPr spc="-5" dirty="0"/>
              <a:t>edo</a:t>
            </a:r>
            <a:r>
              <a:rPr spc="120" dirty="0"/>
              <a:t> </a:t>
            </a:r>
            <a:r>
              <a:rPr spc="-5" dirty="0"/>
              <a:t>zentro </a:t>
            </a:r>
            <a:r>
              <a:rPr spc="-385" dirty="0"/>
              <a:t> </a:t>
            </a:r>
            <a:r>
              <a:rPr spc="-5" dirty="0"/>
              <a:t>aldaketa.</a:t>
            </a:r>
            <a:r>
              <a:rPr spc="5" dirty="0"/>
              <a:t> </a:t>
            </a:r>
            <a:r>
              <a:rPr spc="-5" dirty="0"/>
              <a:t>Eskaera</a:t>
            </a:r>
            <a:r>
              <a:rPr dirty="0"/>
              <a:t> </a:t>
            </a:r>
            <a:r>
              <a:rPr spc="-25" dirty="0"/>
              <a:t>HEFAk</a:t>
            </a:r>
            <a:r>
              <a:rPr spc="10" dirty="0"/>
              <a:t> </a:t>
            </a:r>
            <a:r>
              <a:rPr spc="-5" dirty="0"/>
              <a:t>zehazturiko</a:t>
            </a:r>
            <a:r>
              <a:rPr spc="5" dirty="0"/>
              <a:t> </a:t>
            </a:r>
            <a:r>
              <a:rPr spc="-5" dirty="0"/>
              <a:t>epean</a:t>
            </a:r>
            <a:r>
              <a:rPr spc="10" dirty="0"/>
              <a:t> </a:t>
            </a:r>
            <a:r>
              <a:rPr spc="-5" dirty="0"/>
              <a:t>egin</a:t>
            </a:r>
            <a:r>
              <a:rPr spc="5" dirty="0"/>
              <a:t> </a:t>
            </a:r>
            <a:r>
              <a:rPr spc="-5" dirty="0"/>
              <a:t>behar</a:t>
            </a:r>
            <a:r>
              <a:rPr spc="10" dirty="0"/>
              <a:t> </a:t>
            </a:r>
            <a:r>
              <a:rPr spc="-5" dirty="0"/>
              <a:t>da,</a:t>
            </a:r>
            <a:r>
              <a:rPr spc="5" dirty="0"/>
              <a:t> </a:t>
            </a:r>
            <a:r>
              <a:rPr spc="-5" dirty="0"/>
              <a:t>dagokion</a:t>
            </a:r>
            <a:r>
              <a:rPr spc="10" dirty="0"/>
              <a:t> </a:t>
            </a:r>
            <a:r>
              <a:rPr spc="-5" dirty="0"/>
              <a:t>dokumentazioa</a:t>
            </a:r>
            <a:r>
              <a:rPr dirty="0"/>
              <a:t> </a:t>
            </a:r>
            <a:r>
              <a:rPr spc="-5" dirty="0"/>
              <a:t>gehituz.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80389" y="6500494"/>
            <a:ext cx="772223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sng" spc="-5" dirty="0">
                <a:solidFill>
                  <a:srgbClr val="009999"/>
                </a:solidFill>
                <a:uFill>
                  <a:solidFill>
                    <a:srgbClr val="00A8A9"/>
                  </a:solidFill>
                </a:uFill>
                <a:latin typeface="Times New Roman"/>
                <a:cs typeface="Times New Roman"/>
              </a:rPr>
              <a:t>https://</a:t>
            </a:r>
            <a:r>
              <a:rPr sz="1200" b="1" u="sng" spc="-5" dirty="0">
                <a:solidFill>
                  <a:srgbClr val="009999"/>
                </a:solidFill>
                <a:uFill>
                  <a:solidFill>
                    <a:srgbClr val="00A8A9"/>
                  </a:solidFill>
                </a:uFill>
                <a:latin typeface="Times New Roman"/>
                <a:cs typeface="Times New Roman"/>
                <a:hlinkClick r:id="rId3"/>
              </a:rPr>
              <a:t>www.ehu.eus/eu/web/hezkuntza-filosofia-antropologia-fakultatea/haur-hezkuntza-eta-lehen-hezkuntza-graduak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40581" y="941071"/>
            <a:ext cx="3911600" cy="51054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121410" marR="5080" indent="-1109345">
              <a:lnSpc>
                <a:spcPts val="1900"/>
              </a:lnSpc>
              <a:spcBef>
                <a:spcPts val="180"/>
              </a:spcBef>
            </a:pP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Ikus </a:t>
            </a: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Kasu</a:t>
            </a:r>
            <a:r>
              <a:rPr sz="1600" b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Bereziak</a:t>
            </a:r>
            <a:r>
              <a:rPr sz="1600" b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atala</a:t>
            </a:r>
            <a:r>
              <a:rPr sz="1600" b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Praktikei dagokien </a:t>
            </a:r>
            <a:r>
              <a:rPr sz="1600" b="1" spc="-385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webgunean </a:t>
            </a:r>
            <a:r>
              <a:rPr sz="16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(HEFA)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774266" y="366396"/>
            <a:ext cx="365061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24989" algn="l"/>
              </a:tabLst>
            </a:pPr>
            <a:r>
              <a:rPr sz="1600" spc="-5" dirty="0"/>
              <a:t>PRACTICUM</a:t>
            </a:r>
            <a:r>
              <a:rPr sz="1600" spc="5" dirty="0"/>
              <a:t> </a:t>
            </a:r>
            <a:r>
              <a:rPr sz="1600" dirty="0"/>
              <a:t>Ia	</a:t>
            </a:r>
            <a:r>
              <a:rPr sz="1600" dirty="0">
                <a:solidFill>
                  <a:srgbClr val="808080"/>
                </a:solidFill>
              </a:rPr>
              <a:t>202</a:t>
            </a:r>
            <a:r>
              <a:rPr lang="es-ES_tradnl" sz="1600" dirty="0">
                <a:solidFill>
                  <a:srgbClr val="808080"/>
                </a:solidFill>
              </a:rPr>
              <a:t>3</a:t>
            </a:r>
            <a:r>
              <a:rPr sz="1600" dirty="0">
                <a:solidFill>
                  <a:srgbClr val="808080"/>
                </a:solidFill>
              </a:rPr>
              <a:t>-202</a:t>
            </a:r>
            <a:r>
              <a:rPr lang="es-ES_tradnl" sz="1600" dirty="0">
                <a:solidFill>
                  <a:srgbClr val="808080"/>
                </a:solidFill>
              </a:rPr>
              <a:t>4</a:t>
            </a:r>
            <a:r>
              <a:rPr sz="1600" spc="-50" dirty="0">
                <a:solidFill>
                  <a:srgbClr val="808080"/>
                </a:solidFill>
              </a:rPr>
              <a:t> </a:t>
            </a:r>
            <a:r>
              <a:rPr sz="1600" spc="-5" dirty="0">
                <a:solidFill>
                  <a:srgbClr val="808080"/>
                </a:solidFill>
              </a:rPr>
              <a:t>ikasturtea</a:t>
            </a:r>
            <a:endParaRPr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41133" y="6592888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12</a:t>
            </a:r>
            <a:endParaRPr sz="1200">
              <a:latin typeface="Arial MT"/>
              <a:cs typeface="Arial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492282"/>
              </p:ext>
            </p:extLst>
          </p:nvPr>
        </p:nvGraphicFramePr>
        <p:xfrm>
          <a:off x="284162" y="776289"/>
          <a:ext cx="8522967" cy="61591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6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7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762">
                <a:tc gridSpan="3">
                  <a:txBody>
                    <a:bodyPr/>
                    <a:lstStyle/>
                    <a:p>
                      <a:pPr marL="91440">
                        <a:lnSpc>
                          <a:spcPts val="2860"/>
                        </a:lnSpc>
                        <a:spcBef>
                          <a:spcPts val="7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BALIOZKOTZEAK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C6E6E9"/>
                      </a:solidFill>
                      <a:prstDash val="solid"/>
                    </a:lnL>
                    <a:lnR w="28575">
                      <a:solidFill>
                        <a:srgbClr val="C6E6E9"/>
                      </a:solidFill>
                      <a:prstDash val="solid"/>
                    </a:lnR>
                    <a:lnT w="28575">
                      <a:solidFill>
                        <a:srgbClr val="C6E6E9"/>
                      </a:solidFill>
                      <a:prstDash val="solid"/>
                    </a:lnT>
                    <a:lnB w="28575">
                      <a:solidFill>
                        <a:srgbClr val="C6E6E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C6E6E9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8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Practicuma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6E6E9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B41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IRAKASGAI OSOA</a:t>
                      </a:r>
                      <a:r>
                        <a:rPr sz="1400" b="1" spc="-8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BALIOZ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OTU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6E6E9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B419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080" algn="ctr">
                        <a:lnSpc>
                          <a:spcPts val="1639"/>
                        </a:lnSpc>
                        <a:spcBef>
                          <a:spcPts val="109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EXENTZIOA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ts val="1639"/>
                        </a:lnSpc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(egonaldia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bakarrik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baliozkotu)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39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6E6E9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B41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024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A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8580" marR="55244">
                        <a:lnSpc>
                          <a:spcPct val="1012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HHko</a:t>
                      </a:r>
                      <a:r>
                        <a:rPr sz="14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eta</a:t>
                      </a:r>
                      <a:r>
                        <a:rPr sz="14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LHko</a:t>
                      </a:r>
                      <a:r>
                        <a:rPr sz="14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diplomatua</a:t>
                      </a:r>
                      <a:r>
                        <a:rPr sz="14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edo</a:t>
                      </a:r>
                      <a:r>
                        <a:rPr sz="14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graduatua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bada.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C66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90805" marR="78740" algn="just">
                        <a:lnSpc>
                          <a:spcPct val="982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Practicumari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dagokion</a:t>
                      </a:r>
                      <a:r>
                        <a:rPr sz="14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denboraldian</a:t>
                      </a:r>
                      <a:r>
                        <a:rPr sz="14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Haur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Hezkuntzan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edo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Lehen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Hezkuntzan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lanaldi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osoko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arduraldian jarduten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bada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C66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69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A00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55244" algn="just">
                        <a:lnSpc>
                          <a:spcPct val="99200"/>
                        </a:lnSpc>
                        <a:spcBef>
                          <a:spcPts val="969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Azkeneko hiru urteetan, gutxienez, urte erdiz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lanaldi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osoko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arduraldian,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edo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urtebetez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lanaldi erdiko arduraldian Haur Hezkuntzan/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Lehen Hezkuntzan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aritu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bada.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C6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C6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A00"/>
                    </a:solidFill>
                  </a:tcPr>
                </a:tc>
                <a:tc>
                  <a:txBody>
                    <a:bodyPr/>
                    <a:lstStyle/>
                    <a:p>
                      <a:pPr marR="8763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Plan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zaharretako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Practicumak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eginak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izatea.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977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C6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C6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03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A00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55244">
                        <a:lnSpc>
                          <a:spcPts val="1600"/>
                        </a:lnSpc>
                        <a:spcBef>
                          <a:spcPts val="6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Haur</a:t>
                      </a:r>
                      <a:r>
                        <a:rPr sz="14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Hezkuntzan</a:t>
                      </a:r>
                      <a:r>
                        <a:rPr sz="14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Goi</a:t>
                      </a:r>
                      <a:r>
                        <a:rPr sz="14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Mailako</a:t>
                      </a:r>
                      <a:r>
                        <a:rPr sz="14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Teknikaria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(Lanbide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 err="1">
                          <a:latin typeface="Times New Roman"/>
                          <a:cs typeface="Times New Roman"/>
                        </a:rPr>
                        <a:t>Heziketa</a:t>
                      </a:r>
                      <a:r>
                        <a:rPr sz="1400" b="1" spc="-5" dirty="0" smtClean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lang="es-ES" sz="1400" b="1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" sz="1400" b="1" spc="-5" dirty="0" err="1" smtClean="0">
                          <a:latin typeface="Times New Roman"/>
                          <a:cs typeface="Times New Roman"/>
                        </a:rPr>
                        <a:t>Haur</a:t>
                      </a:r>
                      <a:r>
                        <a:rPr lang="es-ES" sz="1400" b="1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" sz="1400" b="1" spc="-5" dirty="0" err="1" smtClean="0">
                          <a:latin typeface="Times New Roman"/>
                          <a:cs typeface="Times New Roman"/>
                        </a:rPr>
                        <a:t>Hezkuntza</a:t>
                      </a:r>
                      <a:r>
                        <a:rPr lang="es-ES" sz="1400" b="1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" sz="1400" b="1" spc="-5" dirty="0" err="1" smtClean="0">
                          <a:latin typeface="Times New Roman"/>
                          <a:cs typeface="Times New Roman"/>
                        </a:rPr>
                        <a:t>titulazioarako</a:t>
                      </a:r>
                      <a:r>
                        <a:rPr lang="es-ES" sz="1400" b="1" spc="-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" sz="1400" b="1" spc="-5" baseline="0" dirty="0" err="1" smtClean="0">
                          <a:latin typeface="Times New Roman"/>
                          <a:cs typeface="Times New Roman"/>
                        </a:rPr>
                        <a:t>bakarrik</a:t>
                      </a: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C6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C6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38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II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4A7B0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78740">
                        <a:lnSpc>
                          <a:spcPts val="1600"/>
                        </a:lnSpc>
                        <a:spcBef>
                          <a:spcPts val="645"/>
                        </a:spcBef>
                      </a:pP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HHko</a:t>
                      </a:r>
                      <a:r>
                        <a:rPr sz="1400" spc="1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eta</a:t>
                      </a:r>
                      <a:r>
                        <a:rPr sz="1400" spc="1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LHko</a:t>
                      </a:r>
                      <a:r>
                        <a:rPr sz="1400" spc="1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ikasketetan</a:t>
                      </a:r>
                      <a:r>
                        <a:rPr sz="1400" spc="1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diplomatua</a:t>
                      </a:r>
                      <a:r>
                        <a:rPr sz="1400" spc="9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edo </a:t>
                      </a:r>
                      <a:r>
                        <a:rPr sz="1400" spc="-3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graduatua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bada.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AD0D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90805" marR="78740">
                        <a:lnSpc>
                          <a:spcPts val="1600"/>
                        </a:lnSpc>
                      </a:pP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Praktikei</a:t>
                      </a:r>
                      <a:r>
                        <a:rPr sz="1400" spc="4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dagokien</a:t>
                      </a:r>
                      <a:r>
                        <a:rPr sz="1400" spc="5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denboraldian</a:t>
                      </a:r>
                      <a:r>
                        <a:rPr sz="1400" spc="5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ikasleak</a:t>
                      </a:r>
                      <a:r>
                        <a:rPr sz="1400" spc="4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lanaldi</a:t>
                      </a:r>
                      <a:r>
                        <a:rPr sz="1400" spc="5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osoz </a:t>
                      </a:r>
                      <a:r>
                        <a:rPr sz="1400" spc="-3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matrikulatuta dagoen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Graduan</a:t>
                      </a:r>
                      <a:r>
                        <a:rPr sz="1400" spc="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lan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egiten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badu.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AD0D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4A7B0"/>
                    </a:solidFill>
                  </a:tcPr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Plan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zaharretako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Practicumak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eginak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izatea.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AD0D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AD0D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588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III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AE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919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0805" marR="78740" algn="just">
                        <a:lnSpc>
                          <a:spcPct val="98200"/>
                        </a:lnSpc>
                        <a:spcBef>
                          <a:spcPts val="390"/>
                        </a:spcBef>
                      </a:pP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Praktika denboraldian ikastetxe batean lanean aritzea 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ikasten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ari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den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titulazioaren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eta,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hala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dagokionean, </a:t>
                      </a:r>
                      <a:r>
                        <a:rPr sz="1400" spc="-33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Minorraren alorrean.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90805" marR="78740" algn="just">
                        <a:lnSpc>
                          <a:spcPct val="101200"/>
                        </a:lnSpc>
                      </a:pP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Edonola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ere,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ikasleak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irakasgaiari</a:t>
                      </a:r>
                      <a:r>
                        <a:rPr sz="1400" spc="34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dagozkion 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gainerako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baldintzak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bete beharko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ditu.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3290" y="760614"/>
            <a:ext cx="2838796" cy="49045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774266" y="366396"/>
            <a:ext cx="152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Times New Roman"/>
                <a:cs typeface="Times New Roman"/>
              </a:rPr>
              <a:t>PRACTICUM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87093" y="366396"/>
            <a:ext cx="183768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3</a:t>
            </a: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-202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4</a:t>
            </a:r>
            <a:r>
              <a:rPr sz="1600" b="1" spc="-5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808080"/>
                </a:solidFill>
                <a:latin typeface="Times New Roman"/>
                <a:cs typeface="Times New Roman"/>
              </a:rPr>
              <a:t>ikasturtea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0008" y="2669858"/>
            <a:ext cx="40741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M</a:t>
            </a:r>
            <a:r>
              <a:rPr sz="4800" dirty="0"/>
              <a:t>ILA</a:t>
            </a:r>
            <a:r>
              <a:rPr sz="4800" spc="-265" dirty="0"/>
              <a:t> </a:t>
            </a:r>
            <a:r>
              <a:rPr sz="4800" dirty="0"/>
              <a:t>ES</a:t>
            </a:r>
            <a:r>
              <a:rPr sz="4800" spc="-5" dirty="0"/>
              <a:t>K</a:t>
            </a:r>
            <a:r>
              <a:rPr sz="4800" dirty="0"/>
              <a:t>ER!</a:t>
            </a: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44493"/>
            <a:ext cx="9144000" cy="6210300"/>
            <a:chOff x="0" y="244493"/>
            <a:chExt cx="9144000" cy="6210300"/>
          </a:xfrm>
        </p:grpSpPr>
        <p:sp>
          <p:nvSpPr>
            <p:cNvPr id="3" name="object 3"/>
            <p:cNvSpPr/>
            <p:nvPr/>
          </p:nvSpPr>
          <p:spPr>
            <a:xfrm>
              <a:off x="387349" y="1319214"/>
              <a:ext cx="3302000" cy="555625"/>
            </a:xfrm>
            <a:custGeom>
              <a:avLst/>
              <a:gdLst/>
              <a:ahLst/>
              <a:cxnLst/>
              <a:rect l="l" t="t" r="r" b="b"/>
              <a:pathLst>
                <a:path w="3302000" h="555625">
                  <a:moveTo>
                    <a:pt x="0" y="0"/>
                  </a:moveTo>
                  <a:lnTo>
                    <a:pt x="3301999" y="0"/>
                  </a:lnTo>
                  <a:lnTo>
                    <a:pt x="3301999" y="555624"/>
                  </a:lnTo>
                  <a:lnTo>
                    <a:pt x="0" y="555624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7981" y="1346661"/>
              <a:ext cx="3146366" cy="552796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04189" y="1370966"/>
            <a:ext cx="30619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/>
              <a:t>ANTOLAKUNTZA</a:t>
            </a:r>
            <a:endParaRPr sz="2800"/>
          </a:p>
        </p:txBody>
      </p:sp>
      <p:sp>
        <p:nvSpPr>
          <p:cNvPr id="6" name="object 6"/>
          <p:cNvSpPr txBox="1"/>
          <p:nvPr/>
        </p:nvSpPr>
        <p:spPr>
          <a:xfrm>
            <a:off x="4774266" y="366396"/>
            <a:ext cx="152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Times New Roman"/>
                <a:cs typeface="Times New Roman"/>
              </a:rPr>
              <a:t>PRACTICUM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Ia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476289"/>
              </p:ext>
            </p:extLst>
          </p:nvPr>
        </p:nvGraphicFramePr>
        <p:xfrm>
          <a:off x="400050" y="2343150"/>
          <a:ext cx="7920989" cy="32499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5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9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  <a:tabLst>
                          <a:tab pos="2416810" algn="l"/>
                          <a:tab pos="4149090" algn="l"/>
                        </a:tabLst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izen-abizenak	e-maila	tel.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R w="12700">
                      <a:solidFill>
                        <a:srgbClr val="2D2D8A"/>
                      </a:solidFill>
                      <a:prstDash val="solid"/>
                    </a:lnR>
                    <a:lnT w="12700">
                      <a:solidFill>
                        <a:srgbClr val="2D2D8A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B41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557"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Practicum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Dekanordea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Magisteritza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arloan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47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D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Itziar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Iriondo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D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u="sng" spc="-10" dirty="0">
                          <a:solidFill>
                            <a:srgbClr val="009999"/>
                          </a:solidFill>
                          <a:uFill>
                            <a:solidFill>
                              <a:srgbClr val="00A8A9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itziar.iriondo@ehu.eus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D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943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018444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D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53"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sz="1600" b="1" spc="-20" dirty="0" err="1" smtClean="0">
                          <a:latin typeface="Times New Roman"/>
                          <a:cs typeface="Times New Roman"/>
                        </a:rPr>
                        <a:t>Teknikaria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(HEFA-II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Eraikina)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7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s-ES" sz="1600" spc="-25" dirty="0">
                          <a:latin typeface="Times New Roman"/>
                          <a:cs typeface="Times New Roman"/>
                        </a:rPr>
                        <a:t>Begoña Urbieta</a:t>
                      </a: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s-ES" sz="1400" u="sng" spc="-10" dirty="0">
                        <a:solidFill>
                          <a:srgbClr val="009999"/>
                        </a:solidFill>
                        <a:uFill>
                          <a:solidFill>
                            <a:srgbClr val="00A8A9"/>
                          </a:solidFill>
                        </a:u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s-ES" sz="1400" u="sng" spc="-10" dirty="0" err="1">
                          <a:solidFill>
                            <a:srgbClr val="009999"/>
                          </a:solidFill>
                          <a:uFill>
                            <a:solidFill>
                              <a:srgbClr val="00A8A9"/>
                            </a:solidFill>
                          </a:uFill>
                          <a:latin typeface="Times New Roman"/>
                          <a:ea typeface="+mn-ea"/>
                          <a:cs typeface="Times New Roman"/>
                        </a:rPr>
                        <a:t>begona.urbieta@ehu.eus</a:t>
                      </a:r>
                      <a:endParaRPr sz="1400" u="sng" spc="-10" dirty="0">
                        <a:solidFill>
                          <a:srgbClr val="009999"/>
                        </a:solidFill>
                        <a:uFill>
                          <a:solidFill>
                            <a:srgbClr val="00A8A9"/>
                          </a:solidFill>
                        </a:u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943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018484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9">
                <a:tc rowSpan="2">
                  <a:txBody>
                    <a:bodyPr/>
                    <a:lstStyle/>
                    <a:p>
                      <a:pPr marL="151765" marR="138430" indent="87630">
                        <a:lnSpc>
                          <a:spcPts val="1900"/>
                        </a:lnSpc>
                        <a:spcBef>
                          <a:spcPts val="44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Practicum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Ieko 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oo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nat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ile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ak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2D2D8A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2D2D8A"/>
                      </a:solidFill>
                      <a:prstDash val="solid"/>
                    </a:lnB>
                    <a:solidFill>
                      <a:srgbClr val="EDED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HH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D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6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iaz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u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D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u="sng" spc="-5" dirty="0">
                          <a:solidFill>
                            <a:srgbClr val="009999"/>
                          </a:solidFill>
                          <a:uFill>
                            <a:solidFill>
                              <a:srgbClr val="00A8A9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lorea.azpiazu@ehu.eus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D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943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017033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D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5880" marB="0">
                    <a:lnL w="12700">
                      <a:solidFill>
                        <a:srgbClr val="2D2D8A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2D2D8A"/>
                      </a:solidFill>
                      <a:prstDash val="solid"/>
                    </a:lnB>
                    <a:solidFill>
                      <a:srgbClr val="EDED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LH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Leire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Ugalde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u="sng" spc="-5" dirty="0">
                          <a:solidFill>
                            <a:srgbClr val="009999"/>
                          </a:solidFill>
                          <a:uFill>
                            <a:solidFill>
                              <a:srgbClr val="00A8A9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leire.ugalde@ehu.eus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943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015572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6587093" y="366396"/>
            <a:ext cx="183768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3</a:t>
            </a: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-202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4</a:t>
            </a:r>
            <a:r>
              <a:rPr sz="1600" b="1" spc="-5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808080"/>
                </a:solidFill>
                <a:latin typeface="Times New Roman"/>
                <a:cs typeface="Times New Roman"/>
              </a:rPr>
              <a:t>ikasturtea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1501458"/>
            <a:ext cx="29324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ZER</a:t>
            </a:r>
            <a:r>
              <a:rPr spc="-25" dirty="0"/>
              <a:t> </a:t>
            </a:r>
            <a:r>
              <a:rPr dirty="0"/>
              <a:t>DA</a:t>
            </a:r>
            <a:r>
              <a:rPr spc="-25" dirty="0"/>
              <a:t> </a:t>
            </a:r>
            <a:r>
              <a:rPr spc="-5" dirty="0"/>
              <a:t>PRACTICUMA?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019618"/>
            <a:ext cx="7685405" cy="3314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Lan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munduarekin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harremana.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Ezagutza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teoriko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praktikoak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uztartzeko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aukera.</a:t>
            </a:r>
            <a:endParaRPr sz="20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1700"/>
              </a:spcBef>
              <a:buChar char="•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Eskakizun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profesionalak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modu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praktikoan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ezagutzeko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parada.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50400"/>
              </a:lnSpc>
              <a:spcBef>
                <a:spcPts val="490"/>
              </a:spcBef>
              <a:buChar char="•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Unibertsitateko irakaskuntzarekin bat egiten duen formazioa. Ikasle eta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eskoletako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nahiz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unibertsitateko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tutoreekin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hausnartzeko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eta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eztabaidatzeko parada.</a:t>
            </a:r>
            <a:endParaRPr sz="20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1680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IRAKASGAI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bat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da.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25890" y="6592888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3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74266" y="366396"/>
            <a:ext cx="152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Times New Roman"/>
                <a:cs typeface="Times New Roman"/>
              </a:rPr>
              <a:t>PRACTICUM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87093" y="366396"/>
            <a:ext cx="183768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3</a:t>
            </a: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-202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4</a:t>
            </a:r>
            <a:r>
              <a:rPr sz="1600" b="1" spc="-5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808080"/>
                </a:solidFill>
                <a:latin typeface="Times New Roman"/>
                <a:cs typeface="Times New Roman"/>
              </a:rPr>
              <a:t>ikasturtea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44493"/>
            <a:ext cx="9144000" cy="6210300"/>
            <a:chOff x="0" y="244493"/>
            <a:chExt cx="9144000" cy="6210300"/>
          </a:xfrm>
        </p:grpSpPr>
        <p:sp>
          <p:nvSpPr>
            <p:cNvPr id="3" name="object 3"/>
            <p:cNvSpPr/>
            <p:nvPr/>
          </p:nvSpPr>
          <p:spPr>
            <a:xfrm>
              <a:off x="314325" y="1136651"/>
              <a:ext cx="2898775" cy="552450"/>
            </a:xfrm>
            <a:custGeom>
              <a:avLst/>
              <a:gdLst/>
              <a:ahLst/>
              <a:cxnLst/>
              <a:rect l="l" t="t" r="r" b="b"/>
              <a:pathLst>
                <a:path w="2898775" h="552450">
                  <a:moveTo>
                    <a:pt x="0" y="0"/>
                  </a:moveTo>
                  <a:lnTo>
                    <a:pt x="2898774" y="0"/>
                  </a:lnTo>
                  <a:lnTo>
                    <a:pt x="2898774" y="552449"/>
                  </a:lnTo>
                  <a:lnTo>
                    <a:pt x="0" y="552449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0614" y="1163781"/>
              <a:ext cx="2028305" cy="552796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6764" y="1186815"/>
            <a:ext cx="194246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EGUTEGIA</a:t>
            </a:r>
            <a:endParaRPr sz="2800"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367359"/>
              </p:ext>
            </p:extLst>
          </p:nvPr>
        </p:nvGraphicFramePr>
        <p:xfrm>
          <a:off x="677862" y="2127250"/>
          <a:ext cx="7922892" cy="29463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0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5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PRACTICUM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B41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ASIERA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B41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AIERA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B419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IRAUPENA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B41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384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PRACTICUM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7E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202</a:t>
                      </a:r>
                      <a:r>
                        <a:rPr lang="es-ES_tradnl" sz="18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/10/</a:t>
                      </a:r>
                      <a:r>
                        <a:rPr lang="es-ES" sz="1800" b="1" spc="-10" dirty="0">
                          <a:latin typeface="Arial"/>
                          <a:cs typeface="Arial"/>
                        </a:rPr>
                        <a:t>09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7E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202</a:t>
                      </a:r>
                      <a:r>
                        <a:rPr lang="es-ES_tradnl" sz="18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/11/</a:t>
                      </a:r>
                      <a:r>
                        <a:rPr lang="es-ES_tradnl" sz="1800" b="1" spc="-10" dirty="0">
                          <a:latin typeface="Arial"/>
                          <a:cs typeface="Arial"/>
                        </a:rPr>
                        <a:t>10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7E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aste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7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3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PRACTICUM</a:t>
                      </a:r>
                      <a:r>
                        <a:rPr sz="14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II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D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s-ES_tradnl"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4/02/19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D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s-ES_tradnl"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4/04/19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D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spc="-4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aste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D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3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PRACTICUM</a:t>
                      </a:r>
                      <a:r>
                        <a:rPr sz="1400" spc="-3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III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7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s-ES_tradnl" sz="14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/11/</a:t>
                      </a:r>
                      <a:r>
                        <a:rPr lang="es-ES" sz="14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7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s-ES"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4/02/16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7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1400" spc="-4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aste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7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67727" y="5633720"/>
            <a:ext cx="75501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393633"/>
                </a:solidFill>
                <a:latin typeface="Times New Roman"/>
                <a:cs typeface="Times New Roman"/>
              </a:rPr>
              <a:t>Astean</a:t>
            </a:r>
            <a:r>
              <a:rPr sz="2000" b="1" spc="180" dirty="0">
                <a:solidFill>
                  <a:srgbClr val="3936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93633"/>
                </a:solidFill>
                <a:latin typeface="Times New Roman"/>
                <a:cs typeface="Times New Roman"/>
              </a:rPr>
              <a:t>30</a:t>
            </a:r>
            <a:r>
              <a:rPr sz="2000" b="1" spc="180" dirty="0">
                <a:solidFill>
                  <a:srgbClr val="39363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93633"/>
                </a:solidFill>
                <a:latin typeface="Times New Roman"/>
                <a:cs typeface="Times New Roman"/>
              </a:rPr>
              <a:t>ordu</a:t>
            </a:r>
            <a:r>
              <a:rPr sz="2000" b="1" spc="180" dirty="0">
                <a:solidFill>
                  <a:srgbClr val="39363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93633"/>
                </a:solidFill>
                <a:latin typeface="Times New Roman"/>
                <a:cs typeface="Times New Roman"/>
              </a:rPr>
              <a:t>dira:</a:t>
            </a:r>
            <a:r>
              <a:rPr sz="2000" b="1" spc="180" dirty="0">
                <a:solidFill>
                  <a:srgbClr val="39363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93633"/>
                </a:solidFill>
                <a:latin typeface="Times New Roman"/>
                <a:cs typeface="Times New Roman"/>
              </a:rPr>
              <a:t>ikasgelaz</a:t>
            </a:r>
            <a:r>
              <a:rPr sz="2000" b="1" spc="180" dirty="0">
                <a:solidFill>
                  <a:srgbClr val="39363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93633"/>
                </a:solidFill>
                <a:latin typeface="Times New Roman"/>
                <a:cs typeface="Times New Roman"/>
              </a:rPr>
              <a:t>gain,</a:t>
            </a:r>
            <a:r>
              <a:rPr sz="2000" b="1" spc="185" dirty="0">
                <a:solidFill>
                  <a:srgbClr val="39363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93633"/>
                </a:solidFill>
                <a:latin typeface="Times New Roman"/>
                <a:cs typeface="Times New Roman"/>
              </a:rPr>
              <a:t>bestelako</a:t>
            </a:r>
            <a:r>
              <a:rPr sz="2000" b="1" spc="180" dirty="0">
                <a:solidFill>
                  <a:srgbClr val="393633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393633"/>
                </a:solidFill>
                <a:latin typeface="Times New Roman"/>
                <a:cs typeface="Times New Roman"/>
              </a:rPr>
              <a:t>zereginetan</a:t>
            </a:r>
            <a:r>
              <a:rPr sz="2000" b="1" spc="180" dirty="0">
                <a:solidFill>
                  <a:srgbClr val="393633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393633"/>
                </a:solidFill>
                <a:latin typeface="Times New Roman"/>
                <a:cs typeface="Times New Roman"/>
              </a:rPr>
              <a:t>ere</a:t>
            </a:r>
            <a:r>
              <a:rPr sz="2000" b="1" spc="180" dirty="0">
                <a:solidFill>
                  <a:srgbClr val="39363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93633"/>
                </a:solidFill>
                <a:latin typeface="Times New Roman"/>
                <a:cs typeface="Times New Roman"/>
              </a:rPr>
              <a:t>parte </a:t>
            </a:r>
            <a:r>
              <a:rPr sz="2000" b="1" spc="-484" dirty="0">
                <a:solidFill>
                  <a:srgbClr val="39363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93633"/>
                </a:solidFill>
                <a:latin typeface="Times New Roman"/>
                <a:cs typeface="Times New Roman"/>
              </a:rPr>
              <a:t>hartu </a:t>
            </a:r>
            <a:r>
              <a:rPr sz="2000" b="1" dirty="0">
                <a:solidFill>
                  <a:srgbClr val="393633"/>
                </a:solidFill>
                <a:latin typeface="Times New Roman"/>
                <a:cs typeface="Times New Roman"/>
              </a:rPr>
              <a:t>ahal</a:t>
            </a:r>
            <a:r>
              <a:rPr sz="2000" b="1" spc="-5" dirty="0">
                <a:solidFill>
                  <a:srgbClr val="393633"/>
                </a:solidFill>
                <a:latin typeface="Times New Roman"/>
                <a:cs typeface="Times New Roman"/>
              </a:rPr>
              <a:t> izateko.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74266" y="366396"/>
            <a:ext cx="152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Times New Roman"/>
                <a:cs typeface="Times New Roman"/>
              </a:rPr>
              <a:t>PRACTICUM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87093" y="366396"/>
            <a:ext cx="183768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20</a:t>
            </a:r>
            <a:r>
              <a:rPr lang="es-ES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3</a:t>
            </a: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-202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4</a:t>
            </a:r>
            <a:r>
              <a:rPr sz="1600" b="1" spc="-5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808080"/>
                </a:solidFill>
                <a:latin typeface="Times New Roman"/>
                <a:cs typeface="Times New Roman"/>
              </a:rPr>
              <a:t>ikasturtea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25890" y="6592888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5</a:t>
            </a:r>
            <a:endParaRPr sz="1200">
              <a:latin typeface="Arial MT"/>
              <a:cs typeface="Arial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799607"/>
              </p:ext>
            </p:extLst>
          </p:nvPr>
        </p:nvGraphicFramePr>
        <p:xfrm>
          <a:off x="1252537" y="2270125"/>
          <a:ext cx="6913879" cy="26400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5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2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PRAKTIKALDIA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s-ES_tradnl"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lang="es-ES" sz="1800" b="1" spc="-1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09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k 202</a:t>
                      </a:r>
                      <a:r>
                        <a:rPr lang="es-ES_tradnl"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s-ES_tradnl"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0e</a:t>
                      </a:r>
                      <a:r>
                        <a:rPr sz="1800" b="1" spc="-5" dirty="0" err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dirty="0" err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(5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ASTE)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349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5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HELBURUA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F0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94945">
                        <a:lnSpc>
                          <a:spcPts val="2130"/>
                        </a:lnSpc>
                        <a:spcBef>
                          <a:spcPts val="359"/>
                        </a:spcBef>
                        <a:buFont typeface="Arial MT"/>
                        <a:buChar char="•"/>
                        <a:tabLst>
                          <a:tab pos="28638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Eskola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errealitatea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ezagutzea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eta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aztertzea.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85750" indent="-194945">
                        <a:lnSpc>
                          <a:spcPts val="2130"/>
                        </a:lnSpc>
                        <a:buFont typeface="Arial MT"/>
                        <a:buChar char="•"/>
                        <a:tabLst>
                          <a:tab pos="28638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Kanpoko hezkuntza zerbitzuak ezagutzea.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JARDUERAK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8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94945">
                        <a:lnSpc>
                          <a:spcPts val="2130"/>
                        </a:lnSpc>
                        <a:spcBef>
                          <a:spcPts val="359"/>
                        </a:spcBef>
                        <a:buFont typeface="Arial MT"/>
                        <a:buChar char="•"/>
                        <a:tabLst>
                          <a:tab pos="28638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Behaketa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aktiboa.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91440" marR="78105">
                        <a:lnSpc>
                          <a:spcPts val="2200"/>
                        </a:lnSpc>
                        <a:spcBef>
                          <a:spcPts val="10"/>
                        </a:spcBef>
                        <a:buFont typeface="Arial MT"/>
                        <a:buChar char="•"/>
                        <a:tabLst>
                          <a:tab pos="306705" algn="l"/>
                          <a:tab pos="307340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Ikastetxeko</a:t>
                      </a:r>
                      <a:r>
                        <a:rPr sz="18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irakasleen</a:t>
                      </a:r>
                      <a:r>
                        <a:rPr sz="18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ordutegi</a:t>
                      </a:r>
                      <a:r>
                        <a:rPr sz="18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osoan,</a:t>
                      </a:r>
                      <a:r>
                        <a:rPr sz="18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gelan</a:t>
                      </a:r>
                      <a:r>
                        <a:rPr sz="18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eta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gelaz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kanpo.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774266" y="366396"/>
            <a:ext cx="152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Times New Roman"/>
                <a:cs typeface="Times New Roman"/>
              </a:rPr>
              <a:t>PRACTICUM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87093" y="366396"/>
            <a:ext cx="183768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3</a:t>
            </a: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-202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4</a:t>
            </a:r>
            <a:r>
              <a:rPr sz="1600" b="1" spc="-5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808080"/>
                </a:solidFill>
                <a:latin typeface="Times New Roman"/>
                <a:cs typeface="Times New Roman"/>
              </a:rPr>
              <a:t>ikasturtea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25890" y="6592888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6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8814" y="1570354"/>
            <a:ext cx="7767955" cy="4663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Practicuma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formaziorako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aukera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paregabea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da.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749300" marR="5715" lvl="1" indent="-279400" algn="just">
              <a:lnSpc>
                <a:spcPct val="100800"/>
              </a:lnSpc>
              <a:buChar char="–"/>
              <a:tabLst>
                <a:tab pos="755650" algn="l"/>
              </a:tabLst>
            </a:pPr>
            <a:r>
              <a:rPr sz="2000" spc="-5" dirty="0">
                <a:latin typeface="Times New Roman"/>
                <a:cs typeface="Times New Roman"/>
              </a:rPr>
              <a:t>Irakaslearen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rola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barneratu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ikuspegi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horren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arabera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eraiki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norberak bere bidea.</a:t>
            </a:r>
            <a:endParaRPr sz="2000">
              <a:latin typeface="Times New Roman"/>
              <a:cs typeface="Times New Roman"/>
            </a:endParaRPr>
          </a:p>
          <a:p>
            <a:pPr marL="749300" marR="5715" lvl="1" indent="-279400" algn="just">
              <a:lnSpc>
                <a:spcPct val="100299"/>
              </a:lnSpc>
              <a:spcBef>
                <a:spcPts val="470"/>
              </a:spcBef>
              <a:buChar char="–"/>
              <a:tabLst>
                <a:tab pos="755650" algn="l"/>
              </a:tabLst>
            </a:pPr>
            <a:r>
              <a:rPr sz="2000" spc="-5" dirty="0">
                <a:latin typeface="Times New Roman"/>
                <a:cs typeface="Times New Roman"/>
              </a:rPr>
              <a:t>Eskola eredu ezberdinak ezagutzen ahalegindu: eskola txikiak, ikas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komunitateak, Amara Berri sistema, inguru eta </a:t>
            </a:r>
            <a:r>
              <a:rPr sz="2000" spc="-20" dirty="0">
                <a:latin typeface="Times New Roman"/>
                <a:cs typeface="Times New Roman"/>
              </a:rPr>
              <a:t>profil </a:t>
            </a:r>
            <a:r>
              <a:rPr sz="2000" spc="-5" dirty="0">
                <a:latin typeface="Times New Roman"/>
                <a:cs typeface="Times New Roman"/>
              </a:rPr>
              <a:t>ezberdineko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ikastetxeak edota bestelako Berrikuntza Proiektuak dituztenak ere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ezagutu.</a:t>
            </a:r>
            <a:endParaRPr sz="2000">
              <a:latin typeface="Times New Roman"/>
              <a:cs typeface="Times New Roman"/>
            </a:endParaRPr>
          </a:p>
          <a:p>
            <a:pPr marL="749300" marR="5080" lvl="1" indent="-279400" algn="just">
              <a:lnSpc>
                <a:spcPct val="98300"/>
              </a:lnSpc>
              <a:spcBef>
                <a:spcPts val="525"/>
              </a:spcBef>
              <a:buChar char="–"/>
              <a:tabLst>
                <a:tab pos="755650" algn="l"/>
              </a:tabLst>
            </a:pPr>
            <a:r>
              <a:rPr sz="2000" dirty="0">
                <a:latin typeface="Times New Roman"/>
                <a:cs typeface="Times New Roman"/>
              </a:rPr>
              <a:t>Hori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izan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dadila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zure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irizpidea,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ez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bestelakorik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(etxetik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gertu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egotea…).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Eskatu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informazioa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Haur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Hezkuntzako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edo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Lehen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Hezkuntzako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irakasleei,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hezkuntza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arloan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dituzun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ezagunei...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Times New Roman"/>
              <a:buChar char="–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8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Gogoratu:</a:t>
            </a:r>
            <a:r>
              <a:rPr sz="2000" b="1" spc="28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ikastetxe</a:t>
            </a:r>
            <a:r>
              <a:rPr sz="2000" b="1" spc="28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batean</a:t>
            </a:r>
            <a:r>
              <a:rPr sz="2000" b="1" spc="28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baino</a:t>
            </a:r>
            <a:r>
              <a:rPr sz="2000" b="1" spc="28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gehiagotan</a:t>
            </a:r>
            <a:r>
              <a:rPr sz="2000" b="1" spc="28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egin</a:t>
            </a:r>
            <a:r>
              <a:rPr sz="2000" b="1" spc="28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behar</a:t>
            </a:r>
            <a:r>
              <a:rPr sz="2000" b="1" spc="25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dira</a:t>
            </a:r>
            <a:r>
              <a:rPr sz="2000" b="1" spc="28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hiru </a:t>
            </a:r>
            <a:r>
              <a:rPr sz="2000" b="1" spc="-484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practicumak,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eta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norberak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bermatu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behar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du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hori.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74266" y="366396"/>
            <a:ext cx="152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Times New Roman"/>
                <a:cs typeface="Times New Roman"/>
              </a:rPr>
              <a:t>PRACTICUM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38919" y="1045845"/>
            <a:ext cx="2255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GARRANTZITSUA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587093" y="366396"/>
            <a:ext cx="183768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3</a:t>
            </a: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-202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4</a:t>
            </a:r>
            <a:r>
              <a:rPr sz="1600" b="1" spc="-5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808080"/>
                </a:solidFill>
                <a:latin typeface="Times New Roman"/>
                <a:cs typeface="Times New Roman"/>
              </a:rPr>
              <a:t>ikasturtea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25890" y="6592888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7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027" y="1183958"/>
            <a:ext cx="8416290" cy="4914166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b="1" spc="-40" dirty="0">
                <a:latin typeface="Times New Roman"/>
                <a:cs typeface="Times New Roman"/>
              </a:rPr>
              <a:t>NOTA</a:t>
            </a:r>
            <a:endParaRPr sz="200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000" spc="-5" dirty="0">
                <a:latin typeface="Times New Roman"/>
                <a:cs typeface="Times New Roman"/>
              </a:rPr>
              <a:t>Unibertsitateko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irakasleak,</a:t>
            </a:r>
            <a:r>
              <a:rPr sz="2000" dirty="0">
                <a:latin typeface="Times New Roman"/>
                <a:cs typeface="Times New Roman"/>
              </a:rPr>
              <a:t> % 70,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eta ikastetxeko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tutoreak,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% 30.</a:t>
            </a:r>
          </a:p>
          <a:p>
            <a:pPr marL="298450" indent="-28575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000" spc="-5" dirty="0">
                <a:latin typeface="Times New Roman"/>
                <a:cs typeface="Times New Roman"/>
              </a:rPr>
              <a:t>Beharrezkoa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biak gainditzea.</a:t>
            </a:r>
            <a:endParaRPr sz="200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000" spc="-5" dirty="0">
                <a:latin typeface="Times New Roman"/>
                <a:cs typeface="Times New Roman"/>
              </a:rPr>
              <a:t>Egonaldia edo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lana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gainditzen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ez bada,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lang="es-ES" sz="2000" spc="-5" dirty="0">
                <a:latin typeface="Times New Roman"/>
                <a:cs typeface="Times New Roman"/>
              </a:rPr>
              <a:t>SUSPENTSO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izango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du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1. </a:t>
            </a:r>
            <a:r>
              <a:rPr sz="2000" spc="-5" dirty="0">
                <a:latin typeface="Times New Roman"/>
                <a:cs typeface="Times New Roman"/>
              </a:rPr>
              <a:t>deialdian.</a:t>
            </a:r>
            <a:endParaRPr sz="200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000" spc="-5" dirty="0">
                <a:latin typeface="Times New Roman"/>
                <a:cs typeface="Times New Roman"/>
              </a:rPr>
              <a:t>Ezohikoan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ez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bada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gainditzen,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Practicum</a:t>
            </a:r>
            <a:r>
              <a:rPr sz="2000" dirty="0">
                <a:latin typeface="Times New Roman"/>
                <a:cs typeface="Times New Roman"/>
              </a:rPr>
              <a:t> OSOA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errepikatu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behar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da.</a:t>
            </a:r>
            <a:endParaRPr sz="200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000" spc="-5" dirty="0">
                <a:latin typeface="Times New Roman"/>
                <a:cs typeface="Times New Roman"/>
              </a:rPr>
              <a:t>Egonaldia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bakarrik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gaindituz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gero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ez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nota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hurrengo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ikasturterako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gordetzen.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"/>
            </a:pPr>
            <a:endParaRPr sz="2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35" dirty="0">
                <a:latin typeface="Times New Roman"/>
                <a:cs typeface="Times New Roman"/>
              </a:rPr>
              <a:t>BERTARATZEA</a:t>
            </a:r>
            <a:endParaRPr sz="2000" dirty="0">
              <a:latin typeface="Times New Roman"/>
              <a:cs typeface="Times New Roman"/>
            </a:endParaRPr>
          </a:p>
          <a:p>
            <a:pPr marL="291465" marR="5080" indent="-279400">
              <a:lnSpc>
                <a:spcPct val="150000"/>
              </a:lnSpc>
              <a:buFont typeface="Wingdings"/>
              <a:buChar char=""/>
              <a:tabLst>
                <a:tab pos="297815" algn="l"/>
                <a:tab pos="298450" algn="l"/>
                <a:tab pos="1442720" algn="l"/>
                <a:tab pos="2348230" algn="l"/>
                <a:tab pos="2929255" algn="l"/>
                <a:tab pos="3538220" algn="l"/>
                <a:tab pos="4076700" algn="l"/>
                <a:tab pos="5235575" algn="l"/>
                <a:tab pos="5831205" algn="l"/>
                <a:tab pos="6665595" algn="l"/>
                <a:tab pos="7288530" algn="l"/>
              </a:tabLst>
            </a:pPr>
            <a:r>
              <a:rPr sz="2000" dirty="0">
                <a:latin typeface="Times New Roman"/>
                <a:cs typeface="Times New Roman"/>
              </a:rPr>
              <a:t>Arr</a:t>
            </a:r>
            <a:r>
              <a:rPr sz="2000" spc="-5" dirty="0">
                <a:latin typeface="Times New Roman"/>
                <a:cs typeface="Times New Roman"/>
              </a:rPr>
              <a:t>az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5" dirty="0">
                <a:latin typeface="Times New Roman"/>
                <a:cs typeface="Times New Roman"/>
              </a:rPr>
              <a:t>it</a:t>
            </a:r>
            <a:r>
              <a:rPr sz="2000" dirty="0">
                <a:latin typeface="Times New Roman"/>
                <a:cs typeface="Times New Roman"/>
              </a:rPr>
              <a:t>u	g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ko	h</a:t>
            </a:r>
            <a:r>
              <a:rPr sz="2000" spc="-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ru	go</a:t>
            </a:r>
            <a:r>
              <a:rPr sz="2000" spc="-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z	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do	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rr</a:t>
            </a:r>
            <a:r>
              <a:rPr sz="2000" spc="-5" dirty="0">
                <a:latin typeface="Times New Roman"/>
                <a:cs typeface="Times New Roman"/>
              </a:rPr>
              <a:t>at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al</a:t>
            </a:r>
            <a:r>
              <a:rPr sz="2000" dirty="0">
                <a:latin typeface="Times New Roman"/>
                <a:cs typeface="Times New Roman"/>
              </a:rPr>
              <a:t>de	hu</a:t>
            </a:r>
            <a:r>
              <a:rPr sz="2000" spc="-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s	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z	g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ro	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gon</a:t>
            </a:r>
            <a:r>
              <a:rPr sz="2000" spc="-5" dirty="0">
                <a:latin typeface="Times New Roman"/>
                <a:cs typeface="Times New Roman"/>
              </a:rPr>
              <a:t>al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5" dirty="0">
                <a:latin typeface="Times New Roman"/>
                <a:cs typeface="Times New Roman"/>
              </a:rPr>
              <a:t>ia</a:t>
            </a:r>
            <a:r>
              <a:rPr sz="2000" dirty="0">
                <a:latin typeface="Times New Roman"/>
                <a:cs typeface="Times New Roman"/>
              </a:rPr>
              <a:t>n  </a:t>
            </a:r>
            <a:r>
              <a:rPr sz="2000" spc="-5" dirty="0">
                <a:latin typeface="Times New Roman"/>
                <a:cs typeface="Times New Roman"/>
              </a:rPr>
              <a:t>SUSPENTSO jarriko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da.</a:t>
            </a:r>
            <a:endParaRPr sz="200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000" spc="-5" dirty="0">
                <a:latin typeface="Times New Roman"/>
                <a:cs typeface="Times New Roman"/>
              </a:rPr>
              <a:t>Unibertsitateko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tutoreak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antolatutako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jardueren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%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80an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parte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hartu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behar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da.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EBALUAZIOA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74266" y="366396"/>
            <a:ext cx="152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Times New Roman"/>
                <a:cs typeface="Times New Roman"/>
              </a:rPr>
              <a:t>PRACTICUM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87093" y="366396"/>
            <a:ext cx="183768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3</a:t>
            </a: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-202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4</a:t>
            </a:r>
            <a:r>
              <a:rPr sz="1600" b="1" spc="-5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808080"/>
                </a:solidFill>
                <a:latin typeface="Times New Roman"/>
                <a:cs typeface="Times New Roman"/>
              </a:rPr>
              <a:t>ikasturtea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25890" y="6592888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9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74266" y="366396"/>
            <a:ext cx="152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Times New Roman"/>
                <a:cs typeface="Times New Roman"/>
              </a:rPr>
              <a:t>PRACTICUM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87093" y="366396"/>
            <a:ext cx="183768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3</a:t>
            </a: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-202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4</a:t>
            </a:r>
            <a:r>
              <a:rPr sz="1600" b="1" spc="-5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808080"/>
                </a:solidFill>
                <a:latin typeface="Times New Roman"/>
                <a:cs typeface="Times New Roman"/>
              </a:rPr>
              <a:t>ikasturtea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1594422"/>
            <a:ext cx="7684770" cy="53527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300"/>
              </a:spcBef>
              <a:buFont typeface="Arial MT"/>
              <a:buChar char="•"/>
              <a:tabLst>
                <a:tab pos="297815" algn="l"/>
                <a:tab pos="298450" algn="l"/>
              </a:tabLst>
            </a:pPr>
            <a:r>
              <a:rPr lang="es-ES" spc="-5" dirty="0" err="1">
                <a:latin typeface="Times New Roman"/>
                <a:cs typeface="Times New Roman"/>
              </a:rPr>
              <a:t>Abiapuntua</a:t>
            </a:r>
            <a:r>
              <a:rPr lang="es-ES" spc="5" dirty="0">
                <a:latin typeface="Times New Roman"/>
                <a:cs typeface="Times New Roman"/>
              </a:rPr>
              <a:t> </a:t>
            </a:r>
            <a:r>
              <a:rPr lang="es-ES" b="1" spc="-5" dirty="0">
                <a:latin typeface="Times New Roman"/>
                <a:cs typeface="Times New Roman"/>
              </a:rPr>
              <a:t>IKASTETXEEN</a:t>
            </a:r>
            <a:r>
              <a:rPr lang="es-ES" b="1" spc="10" dirty="0">
                <a:latin typeface="Times New Roman"/>
                <a:cs typeface="Times New Roman"/>
              </a:rPr>
              <a:t> </a:t>
            </a:r>
            <a:r>
              <a:rPr lang="es-ES" b="1" spc="-5" dirty="0">
                <a:latin typeface="Times New Roman"/>
                <a:cs typeface="Times New Roman"/>
              </a:rPr>
              <a:t>ESKAINTZA</a:t>
            </a:r>
            <a:r>
              <a:rPr lang="es-ES" b="1" spc="-105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izango</a:t>
            </a:r>
            <a:r>
              <a:rPr lang="es-ES" spc="10" dirty="0">
                <a:latin typeface="Times New Roman"/>
                <a:cs typeface="Times New Roman"/>
              </a:rPr>
              <a:t> </a:t>
            </a:r>
            <a:r>
              <a:rPr lang="es-ES" spc="-5" dirty="0">
                <a:latin typeface="Times New Roman"/>
                <a:cs typeface="Times New Roman"/>
              </a:rPr>
              <a:t>da.</a:t>
            </a:r>
            <a:endParaRPr lang="es-ES" dirty="0">
              <a:latin typeface="Times New Roman"/>
              <a:cs typeface="Times New Roman"/>
            </a:endParaRPr>
          </a:p>
          <a:p>
            <a:pPr marL="291465" marR="5080" indent="-279400">
              <a:lnSpc>
                <a:spcPct val="150000"/>
              </a:lnSpc>
              <a:buFont typeface="Arial MT"/>
              <a:buChar char="•"/>
              <a:tabLst>
                <a:tab pos="297815" algn="l"/>
                <a:tab pos="298450" algn="l"/>
              </a:tabLst>
            </a:pPr>
            <a:r>
              <a:rPr lang="es-ES" spc="-5" dirty="0">
                <a:latin typeface="MS PGothic"/>
                <a:cs typeface="MS PGothic"/>
              </a:rPr>
              <a:t>“</a:t>
            </a:r>
            <a:r>
              <a:rPr lang="es-ES" spc="-5" dirty="0" err="1">
                <a:latin typeface="Times New Roman"/>
                <a:cs typeface="Times New Roman"/>
              </a:rPr>
              <a:t>Practicum</a:t>
            </a:r>
            <a:r>
              <a:rPr lang="es-ES" spc="130" dirty="0">
                <a:latin typeface="Times New Roman"/>
                <a:cs typeface="Times New Roman"/>
              </a:rPr>
              <a:t> </a:t>
            </a:r>
            <a:r>
              <a:rPr lang="es-ES" dirty="0">
                <a:latin typeface="Times New Roman"/>
                <a:cs typeface="Times New Roman"/>
              </a:rPr>
              <a:t>I,</a:t>
            </a:r>
            <a:r>
              <a:rPr lang="es-ES" spc="135" dirty="0">
                <a:latin typeface="Times New Roman"/>
                <a:cs typeface="Times New Roman"/>
              </a:rPr>
              <a:t> </a:t>
            </a:r>
            <a:r>
              <a:rPr lang="es-ES" dirty="0">
                <a:latin typeface="Times New Roman"/>
                <a:cs typeface="Times New Roman"/>
              </a:rPr>
              <a:t>II</a:t>
            </a:r>
            <a:r>
              <a:rPr lang="es-ES" spc="135" dirty="0">
                <a:latin typeface="Times New Roman"/>
                <a:cs typeface="Times New Roman"/>
              </a:rPr>
              <a:t> </a:t>
            </a:r>
            <a:r>
              <a:rPr lang="es-ES" spc="-5" dirty="0">
                <a:latin typeface="Times New Roman"/>
                <a:cs typeface="Times New Roman"/>
              </a:rPr>
              <a:t>eta</a:t>
            </a:r>
            <a:r>
              <a:rPr lang="es-ES" spc="135" dirty="0">
                <a:latin typeface="Times New Roman"/>
                <a:cs typeface="Times New Roman"/>
              </a:rPr>
              <a:t> </a:t>
            </a:r>
            <a:r>
              <a:rPr lang="es-ES" dirty="0">
                <a:latin typeface="Times New Roman"/>
                <a:cs typeface="Times New Roman"/>
              </a:rPr>
              <a:t>III:</a:t>
            </a:r>
            <a:r>
              <a:rPr lang="es-ES" spc="30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Automatrikularako</a:t>
            </a:r>
            <a:r>
              <a:rPr lang="es-ES" spc="135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zentroak</a:t>
            </a:r>
            <a:r>
              <a:rPr lang="es-ES" spc="135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aukeratzeko</a:t>
            </a:r>
            <a:r>
              <a:rPr lang="es-ES" spc="135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eskaintza</a:t>
            </a:r>
            <a:r>
              <a:rPr lang="es-ES" spc="-5" dirty="0">
                <a:latin typeface="Times New Roman"/>
                <a:cs typeface="Times New Roman"/>
              </a:rPr>
              <a:t> </a:t>
            </a:r>
            <a:r>
              <a:rPr lang="es-ES" spc="-484" dirty="0">
                <a:latin typeface="Times New Roman"/>
                <a:cs typeface="Times New Roman"/>
              </a:rPr>
              <a:t> </a:t>
            </a:r>
            <a:r>
              <a:rPr lang="es-ES" dirty="0">
                <a:latin typeface="Times New Roman"/>
                <a:cs typeface="Times New Roman"/>
              </a:rPr>
              <a:t>(HH </a:t>
            </a:r>
            <a:r>
              <a:rPr lang="es-ES" spc="-5" dirty="0">
                <a:latin typeface="Times New Roman"/>
                <a:cs typeface="Times New Roman"/>
              </a:rPr>
              <a:t>eta LH)</a:t>
            </a:r>
            <a:r>
              <a:rPr lang="es-ES" spc="-5" dirty="0">
                <a:latin typeface="MS PGothic"/>
                <a:cs typeface="MS PGothic"/>
              </a:rPr>
              <a:t>”</a:t>
            </a:r>
            <a:r>
              <a:rPr lang="es-ES" dirty="0">
                <a:latin typeface="MS PGothic"/>
                <a:cs typeface="MS PGothic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Ikasleen</a:t>
            </a:r>
            <a:r>
              <a:rPr lang="es-ES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GAUReko</a:t>
            </a:r>
            <a:r>
              <a:rPr lang="es-ES" spc="5" dirty="0">
                <a:latin typeface="Times New Roman"/>
                <a:cs typeface="Times New Roman"/>
              </a:rPr>
              <a:t> </a:t>
            </a:r>
            <a:r>
              <a:rPr lang="es-ES" spc="-15" dirty="0" err="1">
                <a:latin typeface="Times New Roman"/>
                <a:cs typeface="Times New Roman"/>
              </a:rPr>
              <a:t>profilean</a:t>
            </a:r>
            <a:r>
              <a:rPr lang="es-ES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izango</a:t>
            </a:r>
            <a:r>
              <a:rPr lang="es-ES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dira</a:t>
            </a:r>
            <a:r>
              <a:rPr lang="es-ES" spc="-5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ikusgai</a:t>
            </a:r>
            <a:r>
              <a:rPr lang="es-ES" spc="-5" dirty="0">
                <a:latin typeface="Times New Roman"/>
                <a:cs typeface="Times New Roman"/>
              </a:rPr>
              <a:t>.</a:t>
            </a:r>
          </a:p>
          <a:p>
            <a:pPr marL="291465" marR="5080" indent="-279400">
              <a:lnSpc>
                <a:spcPct val="150000"/>
              </a:lnSpc>
              <a:buFont typeface="Arial MT"/>
              <a:buChar char="•"/>
              <a:tabLst>
                <a:tab pos="297815" algn="l"/>
                <a:tab pos="298450" algn="l"/>
              </a:tabLst>
            </a:pPr>
            <a:r>
              <a:rPr lang="es-ES" spc="-5" dirty="0" err="1">
                <a:latin typeface="Times New Roman"/>
                <a:cs typeface="Times New Roman"/>
              </a:rPr>
              <a:t>Ikastetxe</a:t>
            </a:r>
            <a:r>
              <a:rPr lang="es-ES" spc="-5" dirty="0">
                <a:latin typeface="Times New Roman"/>
                <a:cs typeface="Times New Roman"/>
              </a:rPr>
              <a:t>	</a:t>
            </a:r>
            <a:r>
              <a:rPr lang="es-ES" b="1" spc="-5" dirty="0" err="1">
                <a:latin typeface="Times New Roman"/>
                <a:cs typeface="Times New Roman"/>
              </a:rPr>
              <a:t>aukeraketa</a:t>
            </a:r>
            <a:r>
              <a:rPr lang="es-ES" b="1" spc="-5" dirty="0">
                <a:latin typeface="Times New Roman"/>
                <a:cs typeface="Times New Roman"/>
              </a:rPr>
              <a:t>	</a:t>
            </a:r>
            <a:r>
              <a:rPr lang="es-ES" b="1" spc="-5" dirty="0" err="1">
                <a:latin typeface="Times New Roman"/>
                <a:cs typeface="Times New Roman"/>
              </a:rPr>
              <a:t>automatrikularen</a:t>
            </a:r>
            <a:r>
              <a:rPr lang="es-ES" b="1" spc="-5" dirty="0">
                <a:latin typeface="Times New Roman"/>
                <a:cs typeface="Times New Roman"/>
              </a:rPr>
              <a:t> </a:t>
            </a:r>
            <a:r>
              <a:rPr lang="es-ES" b="1" spc="-5" dirty="0" err="1">
                <a:latin typeface="Times New Roman"/>
                <a:cs typeface="Times New Roman"/>
              </a:rPr>
              <a:t>momentuan</a:t>
            </a:r>
            <a:r>
              <a:rPr lang="es-ES" b="1" spc="-5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egingo</a:t>
            </a:r>
            <a:r>
              <a:rPr lang="es-ES" spc="-5" dirty="0">
                <a:latin typeface="Times New Roman"/>
                <a:cs typeface="Times New Roman"/>
              </a:rPr>
              <a:t> da eta </a:t>
            </a:r>
            <a:r>
              <a:rPr lang="es-ES" spc="-5" dirty="0" err="1" smtClean="0">
                <a:latin typeface="Times New Roman"/>
                <a:cs typeface="Times New Roman"/>
              </a:rPr>
              <a:t>momentu</a:t>
            </a:r>
            <a:r>
              <a:rPr lang="es-ES" spc="-5" dirty="0" smtClean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horretan</a:t>
            </a:r>
            <a:r>
              <a:rPr lang="es-ES" spc="-5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erabakiko</a:t>
            </a:r>
            <a:r>
              <a:rPr lang="es-ES" spc="-5" dirty="0">
                <a:latin typeface="Times New Roman"/>
                <a:cs typeface="Times New Roman"/>
              </a:rPr>
              <a:t> du </a:t>
            </a:r>
            <a:r>
              <a:rPr lang="es-ES" spc="-5" dirty="0" err="1">
                <a:latin typeface="Times New Roman"/>
                <a:cs typeface="Times New Roman"/>
              </a:rPr>
              <a:t>ikasleak</a:t>
            </a:r>
            <a:r>
              <a:rPr lang="es-ES" spc="-5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eskaintzatik</a:t>
            </a:r>
            <a:r>
              <a:rPr lang="es-ES" spc="-5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oraindik</a:t>
            </a:r>
            <a:r>
              <a:rPr lang="es-ES" spc="-5" dirty="0">
                <a:latin typeface="Times New Roman"/>
                <a:cs typeface="Times New Roman"/>
              </a:rPr>
              <a:t> libre </a:t>
            </a:r>
            <a:r>
              <a:rPr lang="es-ES" spc="-5" dirty="0" err="1">
                <a:latin typeface="Times New Roman"/>
                <a:cs typeface="Times New Roman"/>
              </a:rPr>
              <a:t>geratzen</a:t>
            </a:r>
            <a:r>
              <a:rPr lang="es-ES" spc="-5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diren</a:t>
            </a:r>
            <a:r>
              <a:rPr lang="es-ES" spc="-5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plazen</a:t>
            </a:r>
            <a:r>
              <a:rPr lang="es-ES" spc="-5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artean</a:t>
            </a:r>
            <a:r>
              <a:rPr lang="es-ES" spc="-5" dirty="0">
                <a:latin typeface="Times New Roman"/>
                <a:cs typeface="Times New Roman"/>
              </a:rPr>
              <a:t>, </a:t>
            </a:r>
            <a:r>
              <a:rPr lang="es-ES" spc="-5" dirty="0" err="1">
                <a:latin typeface="Times New Roman"/>
                <a:cs typeface="Times New Roman"/>
              </a:rPr>
              <a:t>bere</a:t>
            </a:r>
            <a:r>
              <a:rPr lang="es-ES" spc="-5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praktikaldiko</a:t>
            </a:r>
            <a:r>
              <a:rPr lang="es-ES" spc="-5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ikastetxea</a:t>
            </a:r>
            <a:r>
              <a:rPr lang="es-ES" spc="-5" dirty="0">
                <a:latin typeface="Times New Roman"/>
                <a:cs typeface="Times New Roman"/>
              </a:rPr>
              <a:t>. </a:t>
            </a:r>
            <a:r>
              <a:rPr lang="es-ES" b="1" spc="-5" dirty="0" err="1">
                <a:latin typeface="Times New Roman"/>
                <a:cs typeface="Times New Roman"/>
              </a:rPr>
              <a:t>Esleipen</a:t>
            </a:r>
            <a:r>
              <a:rPr lang="es-ES" b="1" spc="-5" dirty="0">
                <a:latin typeface="Times New Roman"/>
                <a:cs typeface="Times New Roman"/>
              </a:rPr>
              <a:t> </a:t>
            </a:r>
            <a:r>
              <a:rPr lang="es-ES" b="1" spc="-5" dirty="0" err="1">
                <a:latin typeface="Times New Roman"/>
                <a:cs typeface="Times New Roman"/>
              </a:rPr>
              <a:t>hau</a:t>
            </a:r>
            <a:r>
              <a:rPr lang="es-ES" b="1" spc="-5" dirty="0">
                <a:latin typeface="Times New Roman"/>
                <a:cs typeface="Times New Roman"/>
              </a:rPr>
              <a:t> </a:t>
            </a:r>
            <a:r>
              <a:rPr lang="es-ES" b="1" spc="-5" dirty="0" err="1">
                <a:latin typeface="Times New Roman"/>
                <a:cs typeface="Times New Roman"/>
              </a:rPr>
              <a:t>aldaezina</a:t>
            </a:r>
            <a:r>
              <a:rPr lang="es-ES" b="1" spc="-5" dirty="0">
                <a:latin typeface="Times New Roman"/>
                <a:cs typeface="Times New Roman"/>
              </a:rPr>
              <a:t> </a:t>
            </a:r>
            <a:r>
              <a:rPr lang="es-ES" spc="-5" dirty="0">
                <a:latin typeface="Times New Roman"/>
                <a:cs typeface="Times New Roman"/>
              </a:rPr>
              <a:t>da. </a:t>
            </a:r>
          </a:p>
          <a:p>
            <a:pPr marL="291465" marR="5080" indent="-279400">
              <a:lnSpc>
                <a:spcPct val="150000"/>
              </a:lnSpc>
              <a:buFont typeface="Arial MT"/>
              <a:buChar char="•"/>
              <a:tabLst>
                <a:tab pos="297815" algn="l"/>
                <a:tab pos="298450" algn="l"/>
              </a:tabLst>
            </a:pPr>
            <a:r>
              <a:rPr lang="es-ES" b="1" u="sng" spc="-5" dirty="0" err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Baldintzak</a:t>
            </a:r>
            <a:r>
              <a:rPr lang="es-ES" spc="-5" dirty="0">
                <a:latin typeface="Times New Roman"/>
                <a:cs typeface="Times New Roman"/>
              </a:rPr>
              <a:t>:</a:t>
            </a:r>
            <a:r>
              <a:rPr lang="es-ES" dirty="0">
                <a:latin typeface="Times New Roman"/>
                <a:cs typeface="Times New Roman"/>
              </a:rPr>
              <a:t> </a:t>
            </a:r>
            <a:r>
              <a:rPr lang="es-ES" b="1" spc="-5" dirty="0" err="1">
                <a:latin typeface="Times New Roman"/>
                <a:cs typeface="Times New Roman"/>
              </a:rPr>
              <a:t>ikastetxe</a:t>
            </a:r>
            <a:r>
              <a:rPr lang="es-ES" b="1" dirty="0">
                <a:latin typeface="Times New Roman"/>
                <a:cs typeface="Times New Roman"/>
              </a:rPr>
              <a:t> </a:t>
            </a:r>
            <a:r>
              <a:rPr lang="es-ES" b="1" dirty="0" err="1">
                <a:latin typeface="Times New Roman"/>
                <a:cs typeface="Times New Roman"/>
              </a:rPr>
              <a:t>bat</a:t>
            </a:r>
            <a:r>
              <a:rPr lang="es-ES" b="1" spc="5" dirty="0">
                <a:latin typeface="Times New Roman"/>
                <a:cs typeface="Times New Roman"/>
              </a:rPr>
              <a:t> </a:t>
            </a:r>
            <a:r>
              <a:rPr lang="es-ES" b="1" spc="-5" dirty="0" err="1">
                <a:latin typeface="Times New Roman"/>
                <a:cs typeface="Times New Roman"/>
              </a:rPr>
              <a:t>baino</a:t>
            </a:r>
            <a:r>
              <a:rPr lang="es-ES" b="1" dirty="0">
                <a:latin typeface="Times New Roman"/>
                <a:cs typeface="Times New Roman"/>
              </a:rPr>
              <a:t> </a:t>
            </a:r>
            <a:r>
              <a:rPr lang="es-ES" b="1" spc="-5" dirty="0" err="1">
                <a:latin typeface="Times New Roman"/>
                <a:cs typeface="Times New Roman"/>
              </a:rPr>
              <a:t>gehiagotan</a:t>
            </a:r>
            <a:r>
              <a:rPr lang="es-ES" b="1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egin</a:t>
            </a:r>
            <a:r>
              <a:rPr lang="es-ES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behar</a:t>
            </a:r>
            <a:r>
              <a:rPr lang="es-ES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dira</a:t>
            </a:r>
            <a:r>
              <a:rPr lang="es-ES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hiru</a:t>
            </a:r>
            <a:r>
              <a:rPr lang="es-ES" spc="-5" dirty="0">
                <a:latin typeface="Times New Roman"/>
                <a:cs typeface="Times New Roman"/>
              </a:rPr>
              <a:t> </a:t>
            </a:r>
            <a:r>
              <a:rPr lang="es-ES" spc="-484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practicumak</a:t>
            </a:r>
            <a:r>
              <a:rPr lang="es-ES" dirty="0">
                <a:latin typeface="Times New Roman"/>
                <a:cs typeface="Times New Roman"/>
              </a:rPr>
              <a:t> </a:t>
            </a:r>
            <a:r>
              <a:rPr lang="es-ES" spc="-5" dirty="0">
                <a:latin typeface="Times New Roman"/>
                <a:cs typeface="Times New Roman"/>
              </a:rPr>
              <a:t>(</a:t>
            </a:r>
            <a:r>
              <a:rPr lang="es-ES" spc="-5" dirty="0" err="1">
                <a:latin typeface="Times New Roman"/>
                <a:cs typeface="Times New Roman"/>
              </a:rPr>
              <a:t>norberak</a:t>
            </a:r>
            <a:r>
              <a:rPr lang="es-ES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bermatu</a:t>
            </a:r>
            <a:r>
              <a:rPr lang="es-ES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behar</a:t>
            </a:r>
            <a:r>
              <a:rPr lang="es-ES" dirty="0">
                <a:latin typeface="Times New Roman"/>
                <a:cs typeface="Times New Roman"/>
              </a:rPr>
              <a:t> du</a:t>
            </a:r>
            <a:r>
              <a:rPr lang="es-ES" spc="5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hori</a:t>
            </a:r>
            <a:r>
              <a:rPr lang="es-ES" spc="-5" dirty="0">
                <a:latin typeface="Times New Roman"/>
                <a:cs typeface="Times New Roman"/>
              </a:rPr>
              <a:t>).</a:t>
            </a:r>
            <a:r>
              <a:rPr lang="es-ES" dirty="0">
                <a:latin typeface="Times New Roman"/>
                <a:cs typeface="Times New Roman"/>
              </a:rPr>
              <a:t> </a:t>
            </a:r>
            <a:r>
              <a:rPr lang="es-ES" b="1" spc="-5" dirty="0" err="1">
                <a:latin typeface="Times New Roman"/>
                <a:cs typeface="Times New Roman"/>
              </a:rPr>
              <a:t>Zikloak</a:t>
            </a:r>
            <a:r>
              <a:rPr lang="es-ES" b="1" dirty="0">
                <a:latin typeface="Times New Roman"/>
                <a:cs typeface="Times New Roman"/>
              </a:rPr>
              <a:t> </a:t>
            </a:r>
            <a:r>
              <a:rPr lang="es-ES" dirty="0">
                <a:latin typeface="Times New Roman"/>
                <a:cs typeface="Times New Roman"/>
              </a:rPr>
              <a:t>HH</a:t>
            </a:r>
            <a:r>
              <a:rPr lang="es-ES" spc="5" dirty="0">
                <a:latin typeface="Times New Roman"/>
                <a:cs typeface="Times New Roman"/>
              </a:rPr>
              <a:t> </a:t>
            </a:r>
            <a:r>
              <a:rPr lang="es-ES" dirty="0">
                <a:latin typeface="Times New Roman"/>
                <a:cs typeface="Times New Roman"/>
              </a:rPr>
              <a:t>(PIII:</a:t>
            </a:r>
            <a:r>
              <a:rPr lang="es-ES" spc="5" dirty="0">
                <a:latin typeface="Times New Roman"/>
                <a:cs typeface="Times New Roman"/>
              </a:rPr>
              <a:t> </a:t>
            </a:r>
            <a:r>
              <a:rPr lang="es-ES" dirty="0">
                <a:latin typeface="Times New Roman"/>
                <a:cs typeface="Times New Roman"/>
              </a:rPr>
              <a:t>2. </a:t>
            </a:r>
            <a:r>
              <a:rPr lang="es-ES" spc="5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Times New Roman"/>
                <a:cs typeface="Times New Roman"/>
              </a:rPr>
              <a:t>zikloan</a:t>
            </a:r>
            <a:r>
              <a:rPr lang="es-ES" spc="-5" dirty="0">
                <a:latin typeface="Times New Roman"/>
                <a:cs typeface="Times New Roman"/>
              </a:rPr>
              <a:t>).</a:t>
            </a:r>
            <a:endParaRPr lang="es-ES" dirty="0">
              <a:latin typeface="Times New Roman"/>
              <a:cs typeface="Times New Roman"/>
            </a:endParaRPr>
          </a:p>
          <a:p>
            <a:pPr marL="12065" marR="5080">
              <a:lnSpc>
                <a:spcPct val="150000"/>
              </a:lnSpc>
              <a:tabLst>
                <a:tab pos="297815" algn="l"/>
                <a:tab pos="298450" algn="l"/>
              </a:tabLst>
            </a:pPr>
            <a:endParaRPr lang="es-ES" sz="2000" dirty="0">
              <a:latin typeface="Times New Roman"/>
              <a:cs typeface="Times New Roman"/>
            </a:endParaRPr>
          </a:p>
          <a:p>
            <a:pPr marL="12700">
              <a:lnSpc>
                <a:spcPts val="1170"/>
              </a:lnSpc>
            </a:pPr>
            <a:r>
              <a:rPr lang="es-ES" sz="1600" spc="-5" dirty="0" err="1">
                <a:latin typeface="Times New Roman"/>
                <a:cs typeface="Times New Roman"/>
              </a:rPr>
              <a:t>Practicum</a:t>
            </a:r>
            <a:r>
              <a:rPr lang="es-ES" sz="1600" spc="-15" dirty="0">
                <a:latin typeface="Times New Roman"/>
                <a:cs typeface="Times New Roman"/>
              </a:rPr>
              <a:t> </a:t>
            </a:r>
            <a:r>
              <a:rPr lang="es-ES" sz="1600" b="1" spc="-5" dirty="0">
                <a:latin typeface="Times New Roman"/>
                <a:cs typeface="Times New Roman"/>
              </a:rPr>
              <a:t>web</a:t>
            </a:r>
            <a:r>
              <a:rPr lang="es-ES" sz="1600" b="1" spc="-10" dirty="0">
                <a:latin typeface="Times New Roman"/>
                <a:cs typeface="Times New Roman"/>
              </a:rPr>
              <a:t> </a:t>
            </a:r>
            <a:r>
              <a:rPr lang="es-ES" sz="1600" b="1" spc="-5" dirty="0" err="1">
                <a:latin typeface="Times New Roman"/>
                <a:cs typeface="Times New Roman"/>
              </a:rPr>
              <a:t>orrian</a:t>
            </a:r>
            <a:r>
              <a:rPr lang="es-ES" sz="1600" spc="-5" dirty="0">
                <a:latin typeface="Times New Roman"/>
                <a:cs typeface="Times New Roman"/>
              </a:rPr>
              <a:t>:</a:t>
            </a:r>
            <a:endParaRPr lang="es-ES" sz="1600" dirty="0">
              <a:latin typeface="Times New Roman"/>
              <a:cs typeface="Times New Roman"/>
            </a:endParaRPr>
          </a:p>
          <a:p>
            <a:pPr marL="245745">
              <a:lnSpc>
                <a:spcPct val="100000"/>
              </a:lnSpc>
              <a:spcBef>
                <a:spcPts val="1065"/>
              </a:spcBef>
            </a:pPr>
            <a:r>
              <a:rPr lang="es-ES" sz="1600" b="1" u="sng" spc="-5" dirty="0">
                <a:solidFill>
                  <a:srgbClr val="009999"/>
                </a:solidFill>
                <a:uFill>
                  <a:solidFill>
                    <a:srgbClr val="00A8A9"/>
                  </a:solidFill>
                </a:uFill>
                <a:latin typeface="Times New Roman"/>
                <a:cs typeface="Times New Roman"/>
                <a:hlinkClick r:id="rId2"/>
              </a:rPr>
              <a:t>https://www.ehu.eus/eu/web/hezkuntza-filosofia-antropologia-fakultatea/haur-eta-lehen-hezkuntza</a:t>
            </a:r>
            <a:endParaRPr lang="es-ES" sz="1600" dirty="0">
              <a:latin typeface="Times New Roman"/>
              <a:cs typeface="Times New Roman"/>
            </a:endParaRPr>
          </a:p>
          <a:p>
            <a:pPr marL="291465" marR="5080" indent="-279400">
              <a:lnSpc>
                <a:spcPct val="150000"/>
              </a:lnSpc>
              <a:buFont typeface="Arial MT"/>
              <a:buChar char="•"/>
              <a:tabLst>
                <a:tab pos="297815" algn="l"/>
                <a:tab pos="298450" algn="l"/>
              </a:tabLst>
            </a:pPr>
            <a:endParaRPr lang="es-ES" sz="20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5ADF13EF-C940-2846-853E-8BDB10FE18C9}"/>
              </a:ext>
            </a:extLst>
          </p:cNvPr>
          <p:cNvSpPr txBox="1">
            <a:spLocks/>
          </p:cNvSpPr>
          <p:nvPr/>
        </p:nvSpPr>
        <p:spPr>
          <a:xfrm>
            <a:off x="396240" y="945516"/>
            <a:ext cx="22777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defTabSz="914400">
              <a:spcBef>
                <a:spcPts val="100"/>
              </a:spcBef>
            </a:pPr>
            <a:r>
              <a:rPr lang="es-ES" sz="2800" kern="0" spc="-5">
                <a:solidFill>
                  <a:sysClr val="windowText" lastClr="000000"/>
                </a:solidFill>
              </a:rPr>
              <a:t>PROZEDURA</a:t>
            </a:r>
            <a:endParaRPr lang="es-ES" sz="2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628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25890" y="6592888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9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74266" y="366396"/>
            <a:ext cx="152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Times New Roman"/>
                <a:cs typeface="Times New Roman"/>
              </a:rPr>
              <a:t>PRACTICUM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87093" y="366396"/>
            <a:ext cx="183768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3</a:t>
            </a:r>
            <a:r>
              <a:rPr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-202</a:t>
            </a:r>
            <a:r>
              <a:rPr lang="es-ES_tradnl" sz="1600" b="1" dirty="0">
                <a:solidFill>
                  <a:srgbClr val="808080"/>
                </a:solidFill>
                <a:latin typeface="Times New Roman"/>
                <a:cs typeface="Times New Roman"/>
              </a:rPr>
              <a:t>4</a:t>
            </a:r>
            <a:r>
              <a:rPr sz="1600" b="1" spc="-5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808080"/>
                </a:solidFill>
                <a:latin typeface="Times New Roman"/>
                <a:cs typeface="Times New Roman"/>
              </a:rPr>
              <a:t>ikasturtea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1594422"/>
            <a:ext cx="7684770" cy="3171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SEXU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DELITU </a:t>
            </a:r>
            <a:r>
              <a:rPr sz="1800" b="1" spc="-5" dirty="0">
                <a:latin typeface="Times New Roman"/>
                <a:cs typeface="Times New Roman"/>
              </a:rPr>
              <a:t>AGIRIA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(EJ,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Dekretua, </a:t>
            </a:r>
            <a:r>
              <a:rPr sz="1800" dirty="0">
                <a:latin typeface="Times New Roman"/>
                <a:cs typeface="Times New Roman"/>
              </a:rPr>
              <a:t>7.9. </a:t>
            </a:r>
            <a:r>
              <a:rPr sz="1800" spc="-5" dirty="0">
                <a:latin typeface="Times New Roman"/>
                <a:cs typeface="Times New Roman"/>
              </a:rPr>
              <a:t>art.)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540"/>
              </a:spcBef>
            </a:pPr>
            <a:r>
              <a:rPr sz="1800" b="1" spc="-5" dirty="0">
                <a:latin typeface="Times New Roman"/>
                <a:cs typeface="Times New Roman"/>
              </a:rPr>
              <a:t>Sexu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Delituen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Agiri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negatiboa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aurkezteko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bi </a:t>
            </a:r>
            <a:r>
              <a:rPr sz="1800" b="1" spc="-5" dirty="0">
                <a:latin typeface="Times New Roman"/>
                <a:cs typeface="Times New Roman"/>
              </a:rPr>
              <a:t>aukerak:</a:t>
            </a:r>
            <a:endParaRPr sz="18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48300"/>
              </a:lnSpc>
              <a:spcBef>
                <a:spcPts val="525"/>
              </a:spcBef>
              <a:buChar char="-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UPV/EHUk Justizia Ministeritzari ikasleen agiria eskatzeko, ikasleak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automatrikula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momentuan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unibertsitateari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hau</a:t>
            </a:r>
            <a:r>
              <a:rPr sz="2000" spc="4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egiteko</a:t>
            </a:r>
            <a:r>
              <a:rPr sz="2000" spc="4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baimena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emateko aukera izango</a:t>
            </a:r>
            <a:r>
              <a:rPr sz="2000" dirty="0">
                <a:latin typeface="Times New Roman"/>
                <a:cs typeface="Times New Roman"/>
              </a:rPr>
              <a:t> du.</a:t>
            </a:r>
            <a:r>
              <a:rPr lang="es-ES" sz="2000" dirty="0">
                <a:latin typeface="Times New Roman"/>
                <a:cs typeface="Times New Roman"/>
              </a:rPr>
              <a:t> (</a:t>
            </a:r>
            <a:r>
              <a:rPr lang="es-ES" sz="2000" dirty="0" err="1">
                <a:latin typeface="Times New Roman"/>
                <a:cs typeface="Times New Roman"/>
              </a:rPr>
              <a:t>Matrikula</a:t>
            </a:r>
            <a:r>
              <a:rPr lang="es-ES" sz="2000" dirty="0">
                <a:latin typeface="Times New Roman"/>
                <a:cs typeface="Times New Roman"/>
              </a:rPr>
              <a:t> </a:t>
            </a:r>
            <a:r>
              <a:rPr lang="es-ES" sz="2000" dirty="0" err="1">
                <a:latin typeface="Times New Roman"/>
                <a:cs typeface="Times New Roman"/>
              </a:rPr>
              <a:t>egiterakoan</a:t>
            </a:r>
            <a:r>
              <a:rPr lang="es-ES" sz="2000" dirty="0">
                <a:latin typeface="Times New Roman"/>
                <a:cs typeface="Times New Roman"/>
              </a:rPr>
              <a:t> </a:t>
            </a:r>
            <a:r>
              <a:rPr lang="es-ES" sz="2000" dirty="0" err="1">
                <a:latin typeface="Times New Roman"/>
                <a:cs typeface="Times New Roman"/>
              </a:rPr>
              <a:t>adierazi</a:t>
            </a:r>
            <a:r>
              <a:rPr lang="es-ES" sz="2000" dirty="0">
                <a:latin typeface="Times New Roman"/>
                <a:cs typeface="Times New Roman"/>
              </a:rPr>
              <a:t>)</a:t>
            </a:r>
            <a:endParaRPr sz="20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50800"/>
              </a:lnSpc>
              <a:spcBef>
                <a:spcPts val="464"/>
              </a:spcBef>
              <a:buChar char="-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Ikasleak, norberak, agiria eskuratu eta Fakultateko Practicum Bulegoan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aurkeztu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dezake praktikaldia hasi baino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lehen.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927</Words>
  <Application>Microsoft Office PowerPoint</Application>
  <PresentationFormat>Pantailako aurkezpena (4:3)</PresentationFormat>
  <Paragraphs>200</Paragraphs>
  <Slides>13</Slides>
  <Notes>0</Notes>
  <HiddenSlides>0</HiddenSlides>
  <MMClips>0</MMClips>
  <ScaleCrop>false</ScaleCrop>
  <HeadingPairs>
    <vt:vector size="6" baseType="variant">
      <vt:variant>
        <vt:lpstr>Erabilitako letra-tipoak</vt:lpstr>
      </vt:variant>
      <vt:variant>
        <vt:i4>6</vt:i4>
      </vt:variant>
      <vt:variant>
        <vt:lpstr>Gaia</vt:lpstr>
      </vt:variant>
      <vt:variant>
        <vt:i4>1</vt:i4>
      </vt:variant>
      <vt:variant>
        <vt:lpstr>Diapositiben tituluak</vt:lpstr>
      </vt:variant>
      <vt:variant>
        <vt:i4>13</vt:i4>
      </vt:variant>
    </vt:vector>
  </HeadingPairs>
  <TitlesOfParts>
    <vt:vector size="20" baseType="lpstr">
      <vt:lpstr>MS PGothic</vt:lpstr>
      <vt:lpstr>Arial</vt:lpstr>
      <vt:lpstr>Arial MT</vt:lpstr>
      <vt:lpstr>Calibri</vt:lpstr>
      <vt:lpstr>Times New Roman</vt:lpstr>
      <vt:lpstr>Wingdings</vt:lpstr>
      <vt:lpstr>Office Theme</vt:lpstr>
      <vt:lpstr>HAUR HEZKUNTZA</vt:lpstr>
      <vt:lpstr>ANTOLAKUNTZA</vt:lpstr>
      <vt:lpstr>ZER DA PRACTICUMA?</vt:lpstr>
      <vt:lpstr>EGUTEGIA</vt:lpstr>
      <vt:lpstr>PowerPoint aurkezpena</vt:lpstr>
      <vt:lpstr>GARRANTZITSUA</vt:lpstr>
      <vt:lpstr>EBALUAZIOA</vt:lpstr>
      <vt:lpstr>PowerPoint aurkezpena</vt:lpstr>
      <vt:lpstr>PowerPoint aurkezpena</vt:lpstr>
      <vt:lpstr>PRACTICUM Ia</vt:lpstr>
      <vt:lpstr>PRACTICUM Ia 2023-2024 ikasturtea</vt:lpstr>
      <vt:lpstr>PowerPoint aurkezpena</vt:lpstr>
      <vt:lpstr>MILA ESKER!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HAUR HEZKUNTZA</dc:title>
  <dc:creator>34607</dc:creator>
  <cp:lastModifiedBy>ITZIAR IRIONDO</cp:lastModifiedBy>
  <cp:revision>18</cp:revision>
  <dcterms:created xsi:type="dcterms:W3CDTF">2022-04-29T16:35:41Z</dcterms:created>
  <dcterms:modified xsi:type="dcterms:W3CDTF">2023-05-08T07:51:44Z</dcterms:modified>
</cp:coreProperties>
</file>