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9" r:id="rId4"/>
    <p:sldId id="262" r:id="rId5"/>
    <p:sldId id="281" r:id="rId6"/>
    <p:sldId id="282" r:id="rId7"/>
    <p:sldId id="263" r:id="rId8"/>
    <p:sldId id="264" r:id="rId9"/>
    <p:sldId id="260" r:id="rId10"/>
    <p:sldId id="261" r:id="rId11"/>
    <p:sldId id="283" r:id="rId12"/>
    <p:sldId id="28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74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40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3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03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67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40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707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14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4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85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14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7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2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56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42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61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2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hu.eus/eu/web/hezkuntza-filosofia-antropologia-fakultatea/becas-transici%C3%B3n-del-mundo-educativo-al-labora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to:hefa.practicum@ehu.e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to:hefa.practicum@ehu.eu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hu.eus/eu/web/hefa/practicum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hu.eus/eu/web/hezkuntza-filosofia-antropologia-fakultatea/practicum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ede.mjusticia.gob.es/eu/tramites/certificado-registro-centra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hu.eus/eu/web/hezkuntza-filosofia-antropologia-fakultatea/practicum-extranjero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865359" y="1750742"/>
            <a:ext cx="10586943" cy="780584"/>
          </a:xfrm>
          <a:prstGeom prst="rect">
            <a:avLst/>
          </a:prstGeom>
          <a:solidFill>
            <a:srgbClr val="FFFFFF"/>
          </a:solidFill>
        </p:spPr>
        <p:txBody>
          <a:bodyPr wrap="none" fromWordArt="1">
            <a:prstTxWarp prst="textPlain">
              <a:avLst>
                <a:gd name="adj" fmla="val 50211"/>
              </a:avLst>
            </a:prstTxWarp>
          </a:bodyPr>
          <a:lstStyle/>
          <a:p>
            <a:pPr algn="ctr" rtl="0">
              <a:buNone/>
            </a:pPr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SEMANA DEL PRACTICUM 2022-2023</a:t>
            </a:r>
          </a:p>
        </p:txBody>
      </p:sp>
      <p:pic>
        <p:nvPicPr>
          <p:cNvPr id="1031" name="Imagen 2" descr="Facultad Educacion Filosofia Antropologia_Gipuzkoa_bilingue_positivo_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48" y="3807329"/>
            <a:ext cx="376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55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55079" y="4971981"/>
            <a:ext cx="9697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www.ehu.eus/eu/web/hezkuntza-filosofia-antropologia-fakultatea/becas-transici%C3%B3n-del-mundo-educativo-al-laboral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465" y="708335"/>
            <a:ext cx="5826745" cy="412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   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74093" y="1573404"/>
            <a:ext cx="7643813" cy="6213475"/>
          </a:xfrm>
        </p:spPr>
        <p:txBody>
          <a:bodyPr rtlCol="0">
            <a:normAutofit/>
          </a:bodyPr>
          <a:lstStyle/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ALUMNADO PARTICIPANTE EN PROGRAMAS DE MOVILIDAD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sz="3000" b="1" dirty="0"/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Deben dar su nombre en la Oficina del Practicum.</a:t>
            </a:r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Deben informar de la fecha de  regreso.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b="1" dirty="0" smtClean="0"/>
          </a:p>
          <a:p>
            <a:pPr marL="438912" indent="-32004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800" dirty="0">
                <a:hlinkClick r:id="rId2"/>
              </a:rPr>
              <a:t>hefa.practicum@ehu.eus</a:t>
            </a:r>
            <a:r>
              <a:rPr lang="es-ES" sz="2800" dirty="0"/>
              <a:t> 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681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   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74093" y="1241659"/>
            <a:ext cx="7643813" cy="6213475"/>
          </a:xfrm>
        </p:spPr>
        <p:txBody>
          <a:bodyPr rtlCol="0">
            <a:normAutofit/>
          </a:bodyPr>
          <a:lstStyle/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ALUMNADO CON INTENCIÓN DE CONVALIDAR SU PRÁCTICAS POR ESTUDIOS PREVISO PROGRAMAS DE MOVILIDAD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sz="3000" b="1" dirty="0"/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Deben dar su nombre en la Oficina del Practicum.</a:t>
            </a:r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Deben informar de la fecha de  regreso.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b="1" dirty="0" smtClean="0"/>
          </a:p>
          <a:p>
            <a:pPr marL="438912" indent="-32004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800" dirty="0">
                <a:hlinkClick r:id="rId2"/>
              </a:rPr>
              <a:t>hefa.practicum@ehu.eus</a:t>
            </a:r>
            <a:r>
              <a:rPr lang="es-ES" sz="2800" dirty="0"/>
              <a:t> 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581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43871" y="1930271"/>
            <a:ext cx="45690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Eskerrik</a:t>
            </a:r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asko</a:t>
            </a:r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!!!</a:t>
            </a:r>
          </a:p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Muchas gracias!!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 descr="Facultad Educacion Filosofia Antropologia_Gipuzkoa_bilingue_positivo_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55" y="3896539"/>
            <a:ext cx="376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3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OBJETIVOS GENERALES</a:t>
            </a:r>
          </a:p>
        </p:txBody>
      </p:sp>
      <p:sp>
        <p:nvSpPr>
          <p:cNvPr id="9219" name="1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Contribuir a la formación integral del alumnado complementando el aprendizaje teórico y práctico.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Facilitar el conocimiento de la metodología de trabajo adecuada a la realidad profesional.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Favorecer el desarrollo de competencias técnicas, metodológicas, personales y participativas.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Obtener una experiencia práctica que facilite la inserción en el mercado de trabajo y mejore su </a:t>
            </a:r>
            <a:r>
              <a:rPr lang="es-ES" dirty="0" err="1" smtClean="0"/>
              <a:t>empleabilidad</a:t>
            </a:r>
            <a:r>
              <a:rPr lang="es-E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7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797196"/>
            <a:ext cx="8229600" cy="1141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000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s-ES" sz="40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ES" sz="4900" dirty="0">
                <a:solidFill>
                  <a:schemeClr val="accent1">
                    <a:satMod val="150000"/>
                  </a:schemeClr>
                </a:solidFill>
              </a:rPr>
              <a:t> FACULTAD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1992313" y="2487420"/>
            <a:ext cx="8229600" cy="4524375"/>
          </a:xfrm>
        </p:spPr>
        <p:txBody>
          <a:bodyPr rtlCol="0">
            <a:normAutofit/>
          </a:bodyPr>
          <a:lstStyle/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Responsables: Coordinador del Practicum de la titulación, Profesor/a-tutor/a, vicedecana, técnica de centro.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Organización del </a:t>
            </a:r>
            <a:r>
              <a:rPr lang="es-ES" dirty="0" err="1" smtClean="0"/>
              <a:t>Practicum</a:t>
            </a:r>
            <a:r>
              <a:rPr lang="es-ES" dirty="0" smtClean="0"/>
              <a:t> de cada titulación.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Adjudicación de centros de prácticas.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Seguimiento y evaluación del proceso de formación en prácticas del alumnado.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Coordinación con los centros que colaboran en nuestras prácticas.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Actualización Web </a:t>
            </a:r>
            <a:r>
              <a:rPr lang="es-ES" dirty="0" err="1" smtClean="0"/>
              <a:t>Practicum</a:t>
            </a:r>
            <a:r>
              <a:rPr lang="es-ES" dirty="0" smtClean="0"/>
              <a:t> de la facultad: Guías de los </a:t>
            </a:r>
            <a:r>
              <a:rPr lang="es-ES" dirty="0" err="1" smtClean="0"/>
              <a:t>Practicum</a:t>
            </a:r>
            <a:r>
              <a:rPr lang="es-ES" dirty="0" smtClean="0"/>
              <a:t>, calendarios, normativa, anexos…</a:t>
            </a:r>
          </a:p>
          <a:p>
            <a:pPr marL="438912" indent="-32004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600" dirty="0">
                <a:hlinkClick r:id="rId2"/>
              </a:rPr>
              <a:t>https://www.ehu.eus/eu/web/hefa/practicum2</a:t>
            </a:r>
            <a:endParaRPr lang="es-ES" sz="2600" dirty="0"/>
          </a:p>
          <a:p>
            <a:pPr marL="438912" indent="-32004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sz="2600" dirty="0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480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7091" y="2178601"/>
            <a:ext cx="4825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¿Quienes somos?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636" y="635620"/>
            <a:ext cx="6448201" cy="57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2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022474" y="954863"/>
            <a:ext cx="8147050" cy="1143000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AUTOPRACTICUM</a:t>
            </a:r>
          </a:p>
        </p:txBody>
      </p:sp>
      <p:sp>
        <p:nvSpPr>
          <p:cNvPr id="16387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s-ES" altLang="es-ES" dirty="0"/>
              <a:t>Rellenar la </a:t>
            </a:r>
            <a:r>
              <a:rPr lang="es-ES" altLang="es-ES" b="1" dirty="0"/>
              <a:t>hoja de </a:t>
            </a:r>
            <a:r>
              <a:rPr lang="es-ES" altLang="es-ES" b="1" dirty="0" err="1"/>
              <a:t>Autopracticum</a:t>
            </a:r>
            <a:r>
              <a:rPr lang="es-ES" altLang="es-ES" b="1" dirty="0"/>
              <a:t> </a:t>
            </a:r>
            <a:r>
              <a:rPr lang="es-ES" altLang="es-ES" dirty="0"/>
              <a:t>y entregarla en la Oficina del </a:t>
            </a:r>
            <a:r>
              <a:rPr lang="es-ES" altLang="es-ES" dirty="0" smtClean="0"/>
              <a:t>Practicum </a:t>
            </a:r>
          </a:p>
          <a:p>
            <a:pPr eaLnBrk="1" hangingPunct="1"/>
            <a:r>
              <a:rPr lang="es-ES" altLang="es-ES" dirty="0" smtClean="0"/>
              <a:t>Fechas </a:t>
            </a:r>
            <a:r>
              <a:rPr lang="es-ES" altLang="es-ES" dirty="0" err="1"/>
              <a:t>Autopracticum</a:t>
            </a:r>
            <a:r>
              <a:rPr lang="es-ES" altLang="es-ES" dirty="0"/>
              <a:t>: </a:t>
            </a:r>
            <a:r>
              <a:rPr lang="es-ES" altLang="es-ES" b="1" dirty="0">
                <a:solidFill>
                  <a:srgbClr val="FF0000"/>
                </a:solidFill>
              </a:rPr>
              <a:t>Del</a:t>
            </a:r>
            <a:r>
              <a:rPr lang="es-ES" altLang="es-ES" b="1" dirty="0"/>
              <a:t> </a:t>
            </a:r>
            <a:r>
              <a:rPr lang="es-ES" altLang="es-ES" b="1" dirty="0">
                <a:solidFill>
                  <a:srgbClr val="FF0000"/>
                </a:solidFill>
              </a:rPr>
              <a:t>2</a:t>
            </a:r>
            <a:r>
              <a:rPr lang="es-ES" altLang="es-ES" b="1" dirty="0" smtClean="0">
                <a:solidFill>
                  <a:srgbClr val="FF0000"/>
                </a:solidFill>
              </a:rPr>
              <a:t> al  27  </a:t>
            </a:r>
            <a:r>
              <a:rPr lang="es-ES" altLang="es-ES" b="1" dirty="0">
                <a:solidFill>
                  <a:srgbClr val="FF0000"/>
                </a:solidFill>
              </a:rPr>
              <a:t>de </a:t>
            </a:r>
            <a:r>
              <a:rPr lang="es-ES" altLang="es-ES" b="1" dirty="0" smtClean="0">
                <a:solidFill>
                  <a:srgbClr val="FF0000"/>
                </a:solidFill>
              </a:rPr>
              <a:t>mayo. </a:t>
            </a:r>
            <a:r>
              <a:rPr lang="es-ES" altLang="es-ES" dirty="0" smtClean="0"/>
              <a:t>Introducir </a:t>
            </a:r>
            <a:r>
              <a:rPr lang="es-ES" altLang="es-ES" dirty="0"/>
              <a:t>el </a:t>
            </a:r>
            <a:r>
              <a:rPr lang="es-ES" altLang="es-ES" dirty="0" err="1"/>
              <a:t>Autopracticum</a:t>
            </a:r>
            <a:r>
              <a:rPr lang="es-ES" altLang="es-ES" dirty="0"/>
              <a:t> a través del perfil de GAUR: “Prácticas Obligatorias”: “</a:t>
            </a:r>
            <a:r>
              <a:rPr lang="es-ES" altLang="es-ES" dirty="0" err="1"/>
              <a:t>Autopracticum</a:t>
            </a:r>
            <a:r>
              <a:rPr lang="es-ES" altLang="es-ES" dirty="0" smtClean="0"/>
              <a:t>”.</a:t>
            </a:r>
          </a:p>
          <a:p>
            <a:r>
              <a:rPr lang="es-ES" altLang="es-ES" b="1" smtClean="0">
                <a:solidFill>
                  <a:schemeClr val="tx1"/>
                </a:solidFill>
              </a:rPr>
              <a:t>El alumnado del </a:t>
            </a:r>
            <a:r>
              <a:rPr lang="es-ES" altLang="es-ES" b="1" dirty="0">
                <a:solidFill>
                  <a:schemeClr val="tx1"/>
                </a:solidFill>
              </a:rPr>
              <a:t>Practicum II-III de Educación Social lo tienen que grabar 2 veces, uno por cada </a:t>
            </a:r>
            <a:r>
              <a:rPr lang="es-ES" altLang="es-ES" b="1" dirty="0" err="1" smtClean="0">
                <a:solidFill>
                  <a:schemeClr val="tx1"/>
                </a:solidFill>
              </a:rPr>
              <a:t>practicum</a:t>
            </a:r>
            <a:endParaRPr lang="es-ES" altLang="es-ES" dirty="0"/>
          </a:p>
          <a:p>
            <a:pPr eaLnBrk="1" hangingPunct="1"/>
            <a:r>
              <a:rPr lang="es-ES" altLang="es-ES" dirty="0"/>
              <a:t>No se puede proponer un </a:t>
            </a:r>
            <a:r>
              <a:rPr lang="es-ES" altLang="es-ES" dirty="0" err="1"/>
              <a:t>Autopracticum</a:t>
            </a:r>
            <a:r>
              <a:rPr lang="es-ES" altLang="es-ES" dirty="0"/>
              <a:t> de los centros que aparecen en GAUR.</a:t>
            </a:r>
          </a:p>
          <a:p>
            <a:pPr eaLnBrk="1" hangingPunct="1"/>
            <a:r>
              <a:rPr lang="es-ES" altLang="es-ES" dirty="0"/>
              <a:t>En cualquier caso, el </a:t>
            </a:r>
            <a:r>
              <a:rPr lang="es-ES" altLang="es-ES" dirty="0" err="1"/>
              <a:t>Autopracticum</a:t>
            </a:r>
            <a:r>
              <a:rPr lang="es-ES" altLang="es-ES" dirty="0"/>
              <a:t> deberá recibir el visto bueno de la facultad.</a:t>
            </a:r>
          </a:p>
          <a:p>
            <a:pPr eaLnBrk="1" hangingPunct="1"/>
            <a:r>
              <a:rPr lang="es-ES" altLang="es-ES" dirty="0"/>
              <a:t>Por si acaso, hacer también la preselección de 10 centros.</a:t>
            </a:r>
          </a:p>
          <a:p>
            <a:pPr marL="0" indent="0" eaLnBrk="1" hangingPunct="1">
              <a:buNone/>
            </a:pPr>
            <a:endParaRPr lang="es-ES" altLang="es-ES" dirty="0">
              <a:solidFill>
                <a:schemeClr val="tx1"/>
              </a:solidFill>
            </a:endParaRPr>
          </a:p>
          <a:p>
            <a:pPr eaLnBrk="1" hangingPunct="1"/>
            <a:endParaRPr lang="es-ES" altLang="es-ES" sz="2000" dirty="0"/>
          </a:p>
        </p:txBody>
      </p:sp>
    </p:spTree>
    <p:extLst>
      <p:ext uri="{BB962C8B-B14F-4D97-AF65-F5344CB8AC3E}">
        <p14:creationId xmlns:p14="http://schemas.microsoft.com/office/powerpoint/2010/main" val="25182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022474" y="943711"/>
            <a:ext cx="81470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PROCEDIMIENTO DE ADJUDICACIÓN</a:t>
            </a:r>
          </a:p>
        </p:txBody>
      </p:sp>
      <p:sp>
        <p:nvSpPr>
          <p:cNvPr id="17411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s-ES" altLang="es-ES" sz="2000" dirty="0"/>
          </a:p>
          <a:p>
            <a:pPr eaLnBrk="1" hangingPunct="1"/>
            <a:r>
              <a:rPr lang="es-ES" altLang="es-ES" sz="3300" dirty="0"/>
              <a:t>La adjudicación, en caso de solicitar varias personas el mismo centro, se hará teniendo en cuenta el expediente académico.</a:t>
            </a:r>
          </a:p>
          <a:p>
            <a:pPr eaLnBrk="1" hangingPunct="1"/>
            <a:r>
              <a:rPr lang="es-ES" altLang="es-ES" sz="3300" dirty="0" smtClean="0"/>
              <a:t>La </a:t>
            </a:r>
            <a:r>
              <a:rPr lang="es-ES" altLang="es-ES" sz="3300" dirty="0"/>
              <a:t>nota que se tendrá en cuenta será la que conste en GAUR en el momento de realizar las adjudicaciones.</a:t>
            </a:r>
          </a:p>
          <a:p>
            <a:pPr eaLnBrk="1" hangingPunct="1"/>
            <a:r>
              <a:rPr lang="es-ES" altLang="es-ES" sz="3300" dirty="0" smtClean="0"/>
              <a:t>En </a:t>
            </a:r>
            <a:r>
              <a:rPr lang="es-ES" altLang="es-ES" sz="3300" dirty="0"/>
              <a:t>cualquier caso, se otorgará prioridad en la elección y en la adjudicación de prácticas al alumnado con discapacidad, con  objeto de que puedan optar a empresas en las que estén aseguradas las medidas de accesibilidad universal.</a:t>
            </a:r>
          </a:p>
          <a:p>
            <a:pPr eaLnBrk="1" hangingPunct="1"/>
            <a:r>
              <a:rPr lang="es-ES" altLang="es-ES" sz="3300" dirty="0" smtClean="0"/>
              <a:t>El </a:t>
            </a:r>
            <a:r>
              <a:rPr lang="es-ES" altLang="es-ES" sz="3300" dirty="0"/>
              <a:t>centro adjudicado se podrá consultar en GAUR a partir del 6 de septiembre</a:t>
            </a:r>
            <a:r>
              <a:rPr lang="es-ES" altLang="es-E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49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2762" y="5356666"/>
            <a:ext cx="959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www.ehu.eus/eu/web/hezkuntza-filosofia-antropologia-fakultatea/practicum2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798" y="710543"/>
            <a:ext cx="7273021" cy="43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80138" y="4697243"/>
            <a:ext cx="725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sede.mjusticia.gob.es/eu/tramites/certificado-registro-central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093" y="1001543"/>
            <a:ext cx="8382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15561" y="5400627"/>
            <a:ext cx="9302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www.ehu.eus/eu/web/hezkuntza-filosofia-antropologia-fakultatea/practicum-extranjero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604" y="776403"/>
            <a:ext cx="44481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4280</TotalTime>
  <Words>423</Words>
  <Application>Microsoft Office PowerPoint</Application>
  <PresentationFormat>Panorámica</PresentationFormat>
  <Paragraphs>48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Garamond</vt:lpstr>
      <vt:lpstr>Wingdings</vt:lpstr>
      <vt:lpstr>Wingdings 2</vt:lpstr>
      <vt:lpstr>Orgánico</vt:lpstr>
      <vt:lpstr>Presentación de PowerPoint</vt:lpstr>
      <vt:lpstr>OBJETIVOS GENERALES</vt:lpstr>
      <vt:lpstr>  FACULTAD</vt:lpstr>
      <vt:lpstr>Presentación de PowerPoint</vt:lpstr>
      <vt:lpstr>AUTOPRACTICUM</vt:lpstr>
      <vt:lpstr>PROCEDIMIENTO DE ADJUDICACIÓN</vt:lpstr>
      <vt:lpstr>Presentación de PowerPoint</vt:lpstr>
      <vt:lpstr>Presentación de PowerPoint</vt:lpstr>
      <vt:lpstr>Presentación de PowerPoint</vt:lpstr>
      <vt:lpstr>Presentación de PowerPoint</vt:lpstr>
      <vt:lpstr>                   </vt:lpstr>
      <vt:lpstr>                   </vt:lpstr>
      <vt:lpstr>Presentación de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Esther CRUZ</dc:creator>
  <cp:lastModifiedBy>MARIAJE PARRAS</cp:lastModifiedBy>
  <cp:revision>16</cp:revision>
  <dcterms:created xsi:type="dcterms:W3CDTF">2022-04-01T09:00:42Z</dcterms:created>
  <dcterms:modified xsi:type="dcterms:W3CDTF">2022-05-11T09:16:49Z</dcterms:modified>
</cp:coreProperties>
</file>