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65" r:id="rId8"/>
    <p:sldId id="262" r:id="rId9"/>
    <p:sldId id="259" r:id="rId10"/>
    <p:sldId id="260" r:id="rId11"/>
    <p:sldId id="263" r:id="rId12"/>
    <p:sldId id="261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118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Triángulo isósceles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73E65C7B-C3BC-44F3-BC9F-0A20E59FE923}" type="datetimeFigureOut">
              <a:rPr lang="es-ES"/>
              <a:pPr>
                <a:defRPr/>
              </a:pPr>
              <a:t>15/03/2021</a:t>
            </a:fld>
            <a:endParaRPr lang="es-ES"/>
          </a:p>
        </p:txBody>
      </p:sp>
      <p:sp>
        <p:nvSpPr>
          <p:cNvPr id="6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5F038CA-E76C-4708-9F00-6386050C0EF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1054E-DEFC-4D83-8CC9-A0415C7102A8}" type="datetimeFigureOut">
              <a:rPr lang="es-ES"/>
              <a:pPr>
                <a:defRPr/>
              </a:pPr>
              <a:t>15/03/2021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3AC88-BF62-4CB3-A2B4-83FA6F36A8E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8B2A5-122C-4031-81FC-448E5A78FB3F}" type="datetimeFigureOut">
              <a:rPr lang="es-ES"/>
              <a:pPr>
                <a:defRPr/>
              </a:pPr>
              <a:t>15/03/2021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7F9B8-7DC3-40AD-BBDB-AC653FBD826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80671-A75A-4ECA-B6EB-A5118483F777}" type="datetimeFigureOut">
              <a:rPr lang="es-ES"/>
              <a:pPr>
                <a:defRPr/>
              </a:pPr>
              <a:t>15/03/2021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BD45E-9D84-4F2A-8E01-A8DC55689F4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Triángulo rectángulo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Triángulo isósceles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10 Conector recto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9 Conector recto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A624A-9C5B-4162-966F-409681ED4270}" type="datetimeFigureOut">
              <a:rPr lang="es-ES"/>
              <a:pPr>
                <a:defRPr/>
              </a:pPr>
              <a:t>15/03/2021</a:t>
            </a:fld>
            <a:endParaRPr lang="es-ES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B3BBC-E447-481A-BD17-D0DA2D47DA2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F85C-8E10-42EA-93F4-C37CDA57CA58}" type="datetimeFigureOut">
              <a:rPr lang="es-ES"/>
              <a:pPr>
                <a:defRPr/>
              </a:pPr>
              <a:t>15/03/2021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69779-DC46-4B1C-A44F-EDE802C57C4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3A246-474D-49C6-8D08-C22824909534}" type="datetimeFigureOut">
              <a:rPr lang="es-ES"/>
              <a:pPr>
                <a:defRPr/>
              </a:pPr>
              <a:t>15/03/2021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B830D12A-E6FA-4DA1-8FC1-A164BA86C5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2376F-3F3C-4375-970F-79557FB4D25E}" type="datetimeFigureOut">
              <a:rPr lang="es-ES"/>
              <a:pPr>
                <a:defRPr/>
              </a:pPr>
              <a:t>15/03/2021</a:t>
            </a:fld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21D84-8E59-4860-954E-0AC600E1AA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EA3D5-754B-4F64-8103-F9225B308F3D}" type="datetimeFigureOut">
              <a:rPr lang="es-ES"/>
              <a:pPr>
                <a:defRPr/>
              </a:pPr>
              <a:t>15/03/2021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1E9B2-6A49-4A7A-99B8-7D27E23894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03D61D75-19CB-49FE-A63B-FFE1C1963F18}" type="datetimeFigureOut">
              <a:rPr lang="es-ES"/>
              <a:pPr>
                <a:defRPr/>
              </a:pPr>
              <a:t>15/03/2021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C75AF488-63B2-4C5E-A8B9-F065E5435AB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D9D2886B-0028-433C-8E2B-D9DFF6A778B5}" type="datetimeFigureOut">
              <a:rPr lang="es-ES"/>
              <a:pPr>
                <a:defRPr/>
              </a:pPr>
              <a:t>15/03/2021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F49443D9-69D7-4B5C-B151-293859E1543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0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15201C6-BE26-45D0-95B4-8B1746C3779B}" type="datetimeFigureOut">
              <a:rPr lang="es-ES"/>
              <a:pPr>
                <a:defRPr/>
              </a:pPr>
              <a:t>15/03/2021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D76B1158-8C52-4B29-8129-F54FF61E48E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1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ransition>
    <p:wipe dir="r"/>
  </p:transition>
  <p:txStyles>
    <p:titleStyle>
      <a:lvl1pPr marL="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ES" sz="48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PEDAGOGIAKO GRADUA </a:t>
            </a:r>
            <a:r>
              <a:rPr lang="es-E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PRACTICUM </a:t>
            </a:r>
            <a:r>
              <a:rPr lang="es-ES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I eta II</a:t>
            </a:r>
            <a:endParaRPr lang="es-E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ES" dirty="0" smtClean="0"/>
              <a:t>2021-22</a:t>
            </a:r>
            <a:endParaRPr lang="es-ES" dirty="0"/>
          </a:p>
        </p:txBody>
      </p:sp>
    </p:spTree>
  </p:cSld>
  <p:clrMapOvr>
    <a:masterClrMapping/>
  </p:clrMapOvr>
  <p:transition advClick="0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        </a:t>
            </a:r>
            <a:endParaRPr lang="es-E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es-ES" sz="4300" dirty="0" smtClean="0">
                <a:solidFill>
                  <a:srgbClr val="FF5698"/>
                </a:solidFill>
              </a:rPr>
              <a:t>METODOLOGIA</a:t>
            </a:r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endParaRPr lang="es-ES" sz="4000" dirty="0" smtClean="0"/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es-ES" sz="4000" dirty="0" smtClean="0">
                <a:solidFill>
                  <a:srgbClr val="E4E4E4"/>
                </a:solidFill>
              </a:rPr>
              <a:t>II. BLOKEA: </a:t>
            </a:r>
            <a:r>
              <a:rPr lang="es-ES" sz="4000" dirty="0" err="1" smtClean="0">
                <a:solidFill>
                  <a:srgbClr val="E4E4E4"/>
                </a:solidFill>
              </a:rPr>
              <a:t>praktiketako</a:t>
            </a:r>
            <a:r>
              <a:rPr lang="es-ES" sz="4000" dirty="0" smtClean="0">
                <a:solidFill>
                  <a:srgbClr val="E4E4E4"/>
                </a:solidFill>
              </a:rPr>
              <a:t> </a:t>
            </a:r>
            <a:r>
              <a:rPr lang="es-ES" sz="4000" dirty="0" err="1" smtClean="0">
                <a:solidFill>
                  <a:srgbClr val="E4E4E4"/>
                </a:solidFill>
              </a:rPr>
              <a:t>zentroetan</a:t>
            </a:r>
            <a:endParaRPr lang="es-ES" sz="4000" dirty="0" smtClean="0">
              <a:solidFill>
                <a:srgbClr val="E4E4E4"/>
              </a:solidFill>
            </a:endParaRPr>
          </a:p>
          <a:p>
            <a:pPr>
              <a:lnSpc>
                <a:spcPct val="90000"/>
              </a:lnSpc>
            </a:pPr>
            <a:r>
              <a:rPr lang="eu-ES" sz="3200" dirty="0" smtClean="0"/>
              <a:t>Zentroetako, zerbitzuetako eta erakundeetako praktikak.</a:t>
            </a:r>
          </a:p>
          <a:p>
            <a:pPr>
              <a:lnSpc>
                <a:spcPct val="90000"/>
              </a:lnSpc>
            </a:pPr>
            <a:endParaRPr lang="es-ES" sz="3200" dirty="0" smtClean="0"/>
          </a:p>
          <a:p>
            <a:pPr>
              <a:lnSpc>
                <a:spcPct val="90000"/>
              </a:lnSpc>
            </a:pPr>
            <a:r>
              <a:rPr lang="eu-ES" sz="3200" dirty="0" smtClean="0"/>
              <a:t>Jarraipeneko mintegiak eta lanketa </a:t>
            </a:r>
            <a:r>
              <a:rPr lang="eu-ES" sz="3200" dirty="0" err="1" smtClean="0"/>
              <a:t>teoriko-praktikoa</a:t>
            </a:r>
            <a:r>
              <a:rPr lang="eu-ES" sz="3200" dirty="0" smtClean="0"/>
              <a:t> Fakultatean.</a:t>
            </a:r>
            <a:endParaRPr lang="es-ES" sz="3200" dirty="0" smtClean="0"/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endParaRPr lang="es-ES" sz="4000" dirty="0" smtClean="0"/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endParaRPr lang="es-ES" sz="4000" dirty="0" smtClean="0"/>
          </a:p>
          <a:p>
            <a:pPr algn="ctr">
              <a:lnSpc>
                <a:spcPct val="90000"/>
              </a:lnSpc>
              <a:buFont typeface="Wingdings 2" pitchFamily="18" charset="2"/>
              <a:buNone/>
            </a:pPr>
            <a:endParaRPr lang="es-ES" sz="4000" dirty="0" smtClean="0"/>
          </a:p>
          <a:p>
            <a:pPr>
              <a:lnSpc>
                <a:spcPct val="90000"/>
              </a:lnSpc>
            </a:pPr>
            <a:endParaRPr lang="es-ES" dirty="0" smtClean="0"/>
          </a:p>
          <a:p>
            <a:pPr>
              <a:lnSpc>
                <a:spcPct val="90000"/>
              </a:lnSpc>
            </a:pPr>
            <a:endParaRPr lang="es-E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S" sz="4300" dirty="0" smtClean="0">
                <a:solidFill>
                  <a:schemeClr val="accent1"/>
                </a:solidFill>
              </a:rPr>
              <a:t>AZKEN MEMORIA</a:t>
            </a:r>
          </a:p>
          <a:p>
            <a:pPr algn="ctr">
              <a:buNone/>
            </a:pPr>
            <a:endParaRPr lang="es-ES" sz="4000" dirty="0" smtClean="0"/>
          </a:p>
          <a:p>
            <a:pPr lvl="0"/>
            <a:r>
              <a:rPr lang="es-ES" sz="2600" dirty="0" err="1" smtClean="0"/>
              <a:t>Ikaslearen</a:t>
            </a:r>
            <a:r>
              <a:rPr lang="es-ES" sz="2600" dirty="0" smtClean="0"/>
              <a:t> </a:t>
            </a:r>
            <a:r>
              <a:rPr lang="es-ES" sz="2600" dirty="0" err="1" smtClean="0"/>
              <a:t>datu</a:t>
            </a:r>
            <a:r>
              <a:rPr lang="es-ES" sz="2600" dirty="0" smtClean="0"/>
              <a:t> </a:t>
            </a:r>
            <a:r>
              <a:rPr lang="es-ES" sz="2600" dirty="0" err="1" smtClean="0"/>
              <a:t>pertsonalak</a:t>
            </a:r>
            <a:r>
              <a:rPr lang="es-ES" sz="2600" dirty="0" smtClean="0"/>
              <a:t>.</a:t>
            </a:r>
          </a:p>
          <a:p>
            <a:pPr lvl="0"/>
            <a:r>
              <a:rPr lang="es-ES_tradnl" sz="2600" dirty="0" err="1" smtClean="0"/>
              <a:t>Praktiketako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zentroko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testuinguruaren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identifikazio</a:t>
            </a:r>
            <a:r>
              <a:rPr lang="es-ES_tradnl" sz="2600" dirty="0" smtClean="0"/>
              <a:t> eta </a:t>
            </a:r>
            <a:r>
              <a:rPr lang="es-ES_tradnl" sz="2600" dirty="0" err="1" smtClean="0"/>
              <a:t>analisia</a:t>
            </a:r>
            <a:r>
              <a:rPr lang="es-ES_tradnl" sz="2600" dirty="0" smtClean="0"/>
              <a:t>.</a:t>
            </a:r>
            <a:endParaRPr lang="es-ES" sz="2600" dirty="0" smtClean="0"/>
          </a:p>
          <a:p>
            <a:pPr lvl="0"/>
            <a:r>
              <a:rPr lang="es-ES_tradnl" sz="2600" dirty="0" err="1" smtClean="0"/>
              <a:t>Praktika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prozesua</a:t>
            </a:r>
            <a:r>
              <a:rPr lang="es-ES_tradnl" sz="2600" dirty="0" smtClean="0"/>
              <a:t>: </a:t>
            </a:r>
            <a:r>
              <a:rPr lang="es-ES_tradnl" sz="2600" dirty="0" err="1" smtClean="0"/>
              <a:t>Prestakuntza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Proiektuaren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diseinua</a:t>
            </a:r>
            <a:r>
              <a:rPr lang="es-ES_tradnl" sz="2600" dirty="0" smtClean="0"/>
              <a:t>, </a:t>
            </a:r>
            <a:r>
              <a:rPr lang="es-ES_tradnl" sz="2600" dirty="0" err="1" smtClean="0"/>
              <a:t>Pedagogoaren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profil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profesionala</a:t>
            </a:r>
            <a:r>
              <a:rPr lang="es-ES_tradnl" sz="2600" dirty="0" smtClean="0"/>
              <a:t>, </a:t>
            </a:r>
            <a:r>
              <a:rPr lang="es-ES_tradnl" sz="2600" dirty="0" err="1" smtClean="0"/>
              <a:t>zentroaren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beharren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identifikatzea</a:t>
            </a:r>
            <a:r>
              <a:rPr lang="es-ES_tradnl" sz="2600" dirty="0" smtClean="0"/>
              <a:t>.</a:t>
            </a:r>
          </a:p>
          <a:p>
            <a:pPr lvl="0"/>
            <a:r>
              <a:rPr lang="eu-ES" sz="2400" dirty="0" err="1" smtClean="0"/>
              <a:t>Practicumeko</a:t>
            </a:r>
            <a:r>
              <a:rPr lang="eu-ES" sz="2400" dirty="0" smtClean="0"/>
              <a:t> prozesuan kokatuta dagoen esku-hartze jardueren eta/edo proiektu/programen azterketa.</a:t>
            </a:r>
          </a:p>
          <a:p>
            <a:pPr lvl="0"/>
            <a:r>
              <a:rPr lang="es-ES_tradnl" sz="2600" dirty="0" err="1" smtClean="0"/>
              <a:t>Burututako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lanaren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inguruko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banakako</a:t>
            </a:r>
            <a:r>
              <a:rPr lang="es-ES_tradnl" sz="2600" dirty="0" smtClean="0"/>
              <a:t> </a:t>
            </a:r>
            <a:r>
              <a:rPr lang="es-ES_tradnl" sz="2600" dirty="0" err="1" smtClean="0"/>
              <a:t>analisia</a:t>
            </a:r>
            <a:r>
              <a:rPr lang="es-ES_tradnl" sz="2600" dirty="0" smtClean="0"/>
              <a:t> eta </a:t>
            </a:r>
            <a:r>
              <a:rPr lang="es-ES_tradnl" sz="2600" dirty="0" err="1" smtClean="0"/>
              <a:t>gogoeta</a:t>
            </a:r>
            <a:r>
              <a:rPr lang="es-ES_tradnl" sz="2600" dirty="0" smtClean="0"/>
              <a:t>.</a:t>
            </a:r>
            <a:endParaRPr lang="es-ES" sz="2600" dirty="0" smtClean="0"/>
          </a:p>
          <a:p>
            <a:endParaRPr lang="es-ES" sz="2600" dirty="0" smtClean="0"/>
          </a:p>
          <a:p>
            <a:pPr lvl="0"/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pPr algn="ctr">
              <a:buNone/>
            </a:pPr>
            <a:endParaRPr lang="es-ES" sz="4000" dirty="0" smtClean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EBALUAZIOA</a:t>
            </a:r>
            <a:endParaRPr lang="es-E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s-ES" dirty="0" err="1" smtClean="0"/>
              <a:t>Zentroko</a:t>
            </a:r>
            <a:r>
              <a:rPr lang="es-ES" dirty="0" smtClean="0"/>
              <a:t> </a:t>
            </a:r>
            <a:r>
              <a:rPr lang="es-ES" dirty="0" err="1" smtClean="0"/>
              <a:t>instruktorea</a:t>
            </a:r>
            <a:r>
              <a:rPr lang="es-ES" dirty="0" smtClean="0"/>
              <a:t>: %50a</a:t>
            </a:r>
          </a:p>
          <a:p>
            <a:r>
              <a:rPr lang="es-ES" dirty="0" err="1" smtClean="0"/>
              <a:t>Fakultateko</a:t>
            </a:r>
            <a:r>
              <a:rPr lang="es-ES" dirty="0" smtClean="0"/>
              <a:t> </a:t>
            </a:r>
            <a:r>
              <a:rPr lang="es-ES" dirty="0" err="1" smtClean="0"/>
              <a:t>tutorea</a:t>
            </a:r>
            <a:r>
              <a:rPr lang="es-ES" dirty="0" smtClean="0"/>
              <a:t>: %50a</a:t>
            </a:r>
          </a:p>
          <a:p>
            <a:r>
              <a:rPr lang="eu-ES" dirty="0" smtClean="0"/>
              <a:t>Bi atalak gainditu beharko dira nahitaez.</a:t>
            </a:r>
            <a:endParaRPr lang="es-ES" dirty="0" smtClean="0"/>
          </a:p>
          <a:p>
            <a:r>
              <a:rPr lang="es-ES" dirty="0" err="1" smtClean="0"/>
              <a:t>Ezinbestekoa</a:t>
            </a:r>
            <a:r>
              <a:rPr lang="es-ES" dirty="0" smtClean="0"/>
              <a:t> da </a:t>
            </a:r>
            <a:r>
              <a:rPr lang="es-ES" dirty="0" err="1" smtClean="0"/>
              <a:t>fakultatean</a:t>
            </a:r>
            <a:r>
              <a:rPr lang="es-ES" dirty="0" smtClean="0"/>
              <a:t> </a:t>
            </a:r>
            <a:r>
              <a:rPr lang="es-ES" dirty="0" err="1" smtClean="0"/>
              <a:t>antolatzen</a:t>
            </a:r>
            <a:r>
              <a:rPr lang="es-ES" dirty="0" smtClean="0"/>
              <a:t> </a:t>
            </a:r>
            <a:r>
              <a:rPr lang="es-ES" dirty="0" err="1" smtClean="0"/>
              <a:t>diren</a:t>
            </a:r>
            <a:r>
              <a:rPr lang="es-ES" dirty="0" smtClean="0"/>
              <a:t> </a:t>
            </a:r>
            <a:r>
              <a:rPr lang="es-ES" dirty="0" err="1" smtClean="0"/>
              <a:t>ekintza</a:t>
            </a:r>
            <a:r>
              <a:rPr lang="es-ES" dirty="0" smtClean="0"/>
              <a:t> </a:t>
            </a:r>
            <a:r>
              <a:rPr lang="es-ES" b="1" dirty="0" err="1" smtClean="0"/>
              <a:t>guztietan</a:t>
            </a:r>
            <a:r>
              <a:rPr lang="es-ES" dirty="0" smtClean="0"/>
              <a:t> parte </a:t>
            </a:r>
            <a:r>
              <a:rPr lang="es-ES" dirty="0" err="1" smtClean="0"/>
              <a:t>hartzea</a:t>
            </a:r>
            <a:r>
              <a:rPr lang="es-ES" smtClean="0"/>
              <a:t>. </a:t>
            </a:r>
            <a:endParaRPr lang="es-E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/>
          <a:lstStyle/>
          <a:p>
            <a:pPr marL="484632"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HELBURUAK</a:t>
            </a:r>
            <a:endParaRPr lang="es-E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81959"/>
          </a:xfrm>
        </p:spPr>
        <p:txBody>
          <a:bodyPr/>
          <a:lstStyle/>
          <a:p>
            <a:r>
              <a:rPr lang="eu-ES" sz="2000" dirty="0" smtClean="0"/>
              <a:t>Aurretiko prestakuntzaren eduki adierazgarrienak erlazionatzea jarduera praktikoen azterketari begira, pedagogoaren trebetasun profesionaletan sakonduta. </a:t>
            </a:r>
          </a:p>
          <a:p>
            <a:pPr>
              <a:buNone/>
            </a:pPr>
            <a:endParaRPr lang="eu-ES" sz="2000" dirty="0" smtClean="0"/>
          </a:p>
          <a:p>
            <a:pPr algn="just"/>
            <a:r>
              <a:rPr lang="eu-ES" sz="2000" dirty="0" smtClean="0"/>
              <a:t>Ikaslea rol profesionalera ohitzea, behaketaren, gogoetaren eta praktikaren bidez, beste profesional batzuekin elkarlanean. </a:t>
            </a:r>
          </a:p>
          <a:p>
            <a:pPr algn="just"/>
            <a:endParaRPr lang="eu-ES" sz="2000" dirty="0" smtClean="0"/>
          </a:p>
          <a:p>
            <a:pPr algn="just"/>
            <a:r>
              <a:rPr lang="eu-ES" sz="2000" dirty="0" smtClean="0"/>
              <a:t>Ikaslea laugarren mailako </a:t>
            </a:r>
            <a:r>
              <a:rPr lang="eu-ES" sz="2000" dirty="0" err="1" smtClean="0"/>
              <a:t>practicumean</a:t>
            </a:r>
            <a:r>
              <a:rPr lang="eu-ES" sz="2000" dirty="0" smtClean="0"/>
              <a:t> kokatzea, prestakuntza-aldi horretako prestakuntza-jardueretan eta -zereginetan izan dezakeen teilakapena bideratzea, eta praktiketako prozesua kokatzeko eta aztertzeko egokiak diren ikaskuntza-tresnak zehazten laguntzea.(PRACTICUM II)</a:t>
            </a:r>
            <a:endParaRPr lang="es-ES" sz="2000" dirty="0" smtClean="0"/>
          </a:p>
          <a:p>
            <a:pPr algn="just"/>
            <a:endParaRPr lang="eu-ES" sz="2000" dirty="0" smtClean="0"/>
          </a:p>
          <a:p>
            <a:pPr algn="just"/>
            <a:endParaRPr lang="es-ES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750" y="1268413"/>
            <a:ext cx="8229600" cy="4957762"/>
          </a:xfrm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pPr algn="ctr">
              <a:buFont typeface="Wingdings 2" pitchFamily="18" charset="2"/>
              <a:buNone/>
            </a:pPr>
            <a:endParaRPr lang="es-ES" sz="2800" dirty="0" smtClean="0"/>
          </a:p>
          <a:p>
            <a:pPr algn="ctr">
              <a:buFont typeface="Wingdings 2" pitchFamily="18" charset="2"/>
              <a:buNone/>
            </a:pPr>
            <a:endParaRPr lang="es-ES" sz="2800" dirty="0" smtClean="0"/>
          </a:p>
          <a:p>
            <a:pPr algn="ctr">
              <a:buFont typeface="Wingdings 2" pitchFamily="18" charset="2"/>
              <a:buNone/>
            </a:pPr>
            <a:r>
              <a:rPr lang="es-ES" sz="2800" dirty="0" smtClean="0"/>
              <a:t>6 KREDITU ECTS        150 ORDU</a:t>
            </a:r>
          </a:p>
          <a:p>
            <a:pPr algn="ctr">
              <a:buFont typeface="Wingdings 2" pitchFamily="18" charset="2"/>
              <a:buNone/>
            </a:pPr>
            <a:r>
              <a:rPr lang="es-ES" sz="2400" dirty="0" smtClean="0"/>
              <a:t>(</a:t>
            </a:r>
            <a:r>
              <a:rPr lang="eu-ES" sz="2400" dirty="0" smtClean="0"/>
              <a:t>100 ordu aurrez aurrekoak eta 50 ordu bestelakoak)</a:t>
            </a:r>
          </a:p>
          <a:p>
            <a:pPr>
              <a:buFont typeface="Wingdings 2" pitchFamily="18" charset="2"/>
              <a:buNone/>
            </a:pPr>
            <a:endParaRPr lang="es-ES" dirty="0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16013" y="1412875"/>
          <a:ext cx="6480719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7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859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PEDAGOGIAKO GRADUKO</a:t>
                      </a:r>
                      <a:r>
                        <a:rPr lang="es-ES" sz="2400" baseline="0" dirty="0" smtClean="0"/>
                        <a:t> PRACTICUM I 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2. LAUHILEKOAN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3.</a:t>
                      </a:r>
                      <a:r>
                        <a:rPr lang="es-ES" baseline="0" dirty="0" smtClean="0"/>
                        <a:t> MAILA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4 Flecha derecha"/>
          <p:cNvSpPr/>
          <p:nvPr/>
        </p:nvSpPr>
        <p:spPr>
          <a:xfrm>
            <a:off x="5076056" y="3573016"/>
            <a:ext cx="287337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683568" y="404664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PRACTICUM I</a:t>
            </a:r>
            <a:endParaRPr lang="es-ES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043608" y="1844824"/>
          <a:ext cx="6552728" cy="151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56084">
                <a:tc>
                  <a:txBody>
                    <a:bodyPr/>
                    <a:lstStyle/>
                    <a:p>
                      <a:pPr marL="342900" indent="-342900" algn="ctr">
                        <a:buAutoNum type="romanUcPeriod"/>
                      </a:pPr>
                      <a:r>
                        <a:rPr lang="es-ES" baseline="0" dirty="0" smtClean="0"/>
                        <a:t>BLOKEA: FAKULTATEAN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es-ES" baseline="0" dirty="0" smtClean="0"/>
                        <a:t>(</a:t>
                      </a:r>
                      <a:r>
                        <a:rPr lang="es-ES" baseline="0" dirty="0" smtClean="0"/>
                        <a:t>2022ko </a:t>
                      </a:r>
                      <a:r>
                        <a:rPr lang="es-ES" baseline="0" dirty="0" err="1" smtClean="0"/>
                        <a:t>urtarrilaren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smtClean="0"/>
                        <a:t>24tik  </a:t>
                      </a:r>
                      <a:r>
                        <a:rPr lang="es-ES" baseline="0" dirty="0" err="1" smtClean="0"/>
                        <a:t>urtarrilaren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smtClean="0"/>
                        <a:t>28ra</a:t>
                      </a:r>
                      <a:r>
                        <a:rPr lang="es-ES" baseline="0" dirty="0" smtClean="0"/>
                        <a:t>)</a:t>
                      </a:r>
                      <a:endParaRPr lang="es-ES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6084"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dirty="0" smtClean="0"/>
                        <a:t>17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ordu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aurrez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aurrekoak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043608" y="3789040"/>
          <a:ext cx="6552728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47395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II. BLOKEA:</a:t>
                      </a:r>
                      <a:r>
                        <a:rPr lang="es-ES" baseline="0" dirty="0" smtClean="0"/>
                        <a:t> PRAKTIKETAKO ZENTROETAN</a:t>
                      </a:r>
                    </a:p>
                    <a:p>
                      <a:pPr algn="ctr"/>
                      <a:r>
                        <a:rPr lang="es-ES" baseline="0" dirty="0" smtClean="0"/>
                        <a:t>(</a:t>
                      </a:r>
                      <a:r>
                        <a:rPr lang="es-ES" baseline="0" dirty="0" smtClean="0"/>
                        <a:t>2022ko </a:t>
                      </a:r>
                      <a:r>
                        <a:rPr lang="es-ES" baseline="0" dirty="0" err="1" smtClean="0"/>
                        <a:t>urtarrilaren</a:t>
                      </a:r>
                      <a:r>
                        <a:rPr lang="es-ES" baseline="0" dirty="0" smtClean="0"/>
                        <a:t> 31etik </a:t>
                      </a:r>
                      <a:r>
                        <a:rPr lang="es-ES" baseline="0" dirty="0" err="1" smtClean="0"/>
                        <a:t>maiatzaren</a:t>
                      </a:r>
                      <a:r>
                        <a:rPr lang="es-ES" baseline="0" dirty="0" smtClean="0"/>
                        <a:t>  </a:t>
                      </a:r>
                      <a:r>
                        <a:rPr lang="es-ES" baseline="0" dirty="0" smtClean="0"/>
                        <a:t>13ra</a:t>
                      </a:r>
                      <a:r>
                        <a:rPr lang="es-ES" baseline="0" dirty="0" smtClean="0"/>
                        <a:t>)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4813"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dirty="0" smtClean="0"/>
                        <a:t>83 </a:t>
                      </a:r>
                      <a:r>
                        <a:rPr lang="es-ES" baseline="0" dirty="0" err="1" smtClean="0"/>
                        <a:t>ordu</a:t>
                      </a:r>
                      <a:r>
                        <a:rPr lang="es-ES" dirty="0" smtClean="0"/>
                        <a:t> </a:t>
                      </a:r>
                      <a:r>
                        <a:rPr lang="es-ES" dirty="0" err="1" smtClean="0"/>
                        <a:t>aurrez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err="1" smtClean="0"/>
                        <a:t>aurrekoak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683568" y="404664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PRACTICUM I</a:t>
            </a:r>
            <a:endParaRPr lang="es-ES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1440160"/>
          </a:xfrm>
        </p:spPr>
        <p:txBody>
          <a:bodyPr/>
          <a:lstStyle/>
          <a:p>
            <a:pPr algn="ctr"/>
            <a:r>
              <a:rPr lang="es-ES" dirty="0" smtClean="0"/>
              <a:t>EGUNAK/ORDUAK/ASTEKO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958011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15616" y="3212976"/>
          <a:ext cx="72008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2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80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PEDAGOGIAKO GRADUKO</a:t>
                      </a:r>
                      <a:r>
                        <a:rPr lang="es-ES" sz="2400" baseline="0" dirty="0" smtClean="0"/>
                        <a:t> PRACTICUM I 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baseline="0" dirty="0" smtClean="0"/>
                    </a:p>
                    <a:p>
                      <a:pPr algn="ctr"/>
                      <a:r>
                        <a:rPr lang="es-ES" baseline="0" dirty="0" smtClean="0"/>
                        <a:t>EGUN 1 / ASTEKO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baseline="0" dirty="0" smtClean="0"/>
                        <a:t>   7 ORDU/ ASTEKO</a:t>
                      </a:r>
                      <a:endParaRPr lang="es-ES" dirty="0" smtClean="0"/>
                    </a:p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83568" y="404664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PRACTICUM I</a:t>
            </a:r>
            <a:endParaRPr lang="es-ES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008112"/>
          </a:xfrm>
        </p:spPr>
        <p:txBody>
          <a:bodyPr>
            <a:norm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BANAKETA, KREDITU ZENB.</a:t>
            </a:r>
            <a:endParaRPr lang="es-E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750" y="1916831"/>
            <a:ext cx="8229600" cy="4309343"/>
          </a:xfrm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pPr algn="ctr">
              <a:buFont typeface="Wingdings 2" pitchFamily="18" charset="2"/>
              <a:buNone/>
            </a:pPr>
            <a:endParaRPr lang="es-ES" sz="2800" dirty="0" smtClean="0"/>
          </a:p>
          <a:p>
            <a:pPr algn="ctr">
              <a:buFont typeface="Wingdings 2" pitchFamily="18" charset="2"/>
              <a:buNone/>
            </a:pPr>
            <a:endParaRPr lang="es-ES" sz="2800" dirty="0" smtClean="0"/>
          </a:p>
          <a:p>
            <a:pPr algn="ctr">
              <a:buFont typeface="Wingdings 2" pitchFamily="18" charset="2"/>
              <a:buNone/>
            </a:pPr>
            <a:endParaRPr lang="es-ES" sz="2800" dirty="0" smtClean="0"/>
          </a:p>
          <a:p>
            <a:pPr algn="ctr">
              <a:buFont typeface="Wingdings 2" pitchFamily="18" charset="2"/>
              <a:buNone/>
            </a:pPr>
            <a:r>
              <a:rPr lang="es-ES" sz="2800" dirty="0" smtClean="0"/>
              <a:t>24 KREDITU ECTS     600 ORDU</a:t>
            </a:r>
          </a:p>
          <a:p>
            <a:pPr algn="ctr">
              <a:buFont typeface="Wingdings 2" pitchFamily="18" charset="2"/>
              <a:buNone/>
            </a:pPr>
            <a:r>
              <a:rPr lang="es-ES" sz="2400" dirty="0" smtClean="0"/>
              <a:t>(404 </a:t>
            </a:r>
            <a:r>
              <a:rPr lang="es-ES" sz="2400" dirty="0" err="1" smtClean="0"/>
              <a:t>ordu</a:t>
            </a:r>
            <a:r>
              <a:rPr lang="es-ES" sz="2400" dirty="0" smtClean="0"/>
              <a:t> </a:t>
            </a:r>
            <a:r>
              <a:rPr lang="es-ES" sz="2400" dirty="0" err="1" smtClean="0"/>
              <a:t>aurrez</a:t>
            </a:r>
            <a:r>
              <a:rPr lang="es-ES" sz="2400" dirty="0" smtClean="0"/>
              <a:t> </a:t>
            </a:r>
            <a:r>
              <a:rPr lang="es-ES" sz="2400" dirty="0" err="1" smtClean="0"/>
              <a:t>aurrekoak</a:t>
            </a:r>
            <a:r>
              <a:rPr lang="es-ES" sz="2400" dirty="0" smtClean="0"/>
              <a:t> eta 196 </a:t>
            </a:r>
            <a:r>
              <a:rPr lang="es-ES" sz="2400" dirty="0" err="1" smtClean="0"/>
              <a:t>ordu</a:t>
            </a:r>
            <a:r>
              <a:rPr lang="es-ES" sz="2400" dirty="0" smtClean="0"/>
              <a:t> </a:t>
            </a:r>
            <a:r>
              <a:rPr lang="es-ES" sz="2400" dirty="0" err="1" smtClean="0"/>
              <a:t>bestelakoak</a:t>
            </a:r>
            <a:r>
              <a:rPr lang="es-ES" sz="2400" dirty="0" smtClean="0"/>
              <a:t>)</a:t>
            </a:r>
          </a:p>
          <a:p>
            <a:pPr>
              <a:buFont typeface="Wingdings 2" pitchFamily="18" charset="2"/>
              <a:buNone/>
            </a:pPr>
            <a:endParaRPr lang="es-ES" dirty="0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619672" y="2708920"/>
          <a:ext cx="6480719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7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859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PEDAGOGIAKO GRADUKO</a:t>
                      </a:r>
                      <a:r>
                        <a:rPr lang="es-ES" sz="2400" baseline="0" dirty="0" smtClean="0"/>
                        <a:t> PRACTICUM II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1. LAUHILEKOAN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4.</a:t>
                      </a:r>
                      <a:r>
                        <a:rPr lang="es-ES" baseline="0" dirty="0" smtClean="0"/>
                        <a:t> MAILA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4 Flecha derecha"/>
          <p:cNvSpPr/>
          <p:nvPr/>
        </p:nvSpPr>
        <p:spPr>
          <a:xfrm>
            <a:off x="5076056" y="4005064"/>
            <a:ext cx="287337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683568" y="4046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PRACTICUM II</a:t>
            </a:r>
            <a:endParaRPr lang="es-ES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971600" y="1988840"/>
          <a:ext cx="6552728" cy="1162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21744">
                <a:tc>
                  <a:txBody>
                    <a:bodyPr/>
                    <a:lstStyle/>
                    <a:p>
                      <a:pPr marL="342900" indent="-342900" algn="ctr">
                        <a:buAutoNum type="romanUcPeriod"/>
                      </a:pPr>
                      <a:r>
                        <a:rPr lang="es-ES" baseline="0" dirty="0" smtClean="0"/>
                        <a:t>BLOKEA: FAKULTATEAN</a:t>
                      </a:r>
                      <a:endParaRPr lang="es-ES" baseline="0" dirty="0"/>
                    </a:p>
                    <a:p>
                      <a:pPr marL="342900" indent="-342900" algn="ctr">
                        <a:buNone/>
                      </a:pPr>
                      <a:r>
                        <a:rPr lang="es-ES" baseline="0" dirty="0" smtClean="0"/>
                        <a:t>( </a:t>
                      </a:r>
                      <a:r>
                        <a:rPr lang="es-ES" baseline="0" dirty="0" err="1" smtClean="0"/>
                        <a:t>Irailaren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smtClean="0"/>
                        <a:t>13etik 17ra</a:t>
                      </a:r>
                      <a:r>
                        <a:rPr lang="es-ES" baseline="0" dirty="0" smtClean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2501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34</a:t>
                      </a:r>
                      <a:r>
                        <a:rPr lang="es-ES" baseline="0" dirty="0" smtClean="0"/>
                        <a:t> ORDU</a:t>
                      </a:r>
                      <a:r>
                        <a:rPr lang="es-ES" dirty="0" smtClean="0"/>
                        <a:t> AURREZ</a:t>
                      </a:r>
                      <a:r>
                        <a:rPr lang="es-ES" baseline="0" dirty="0" smtClean="0"/>
                        <a:t> AURREKOAK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971600" y="3501008"/>
          <a:ext cx="6552728" cy="114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II. BLOKEA:</a:t>
                      </a:r>
                      <a:r>
                        <a:rPr lang="es-ES" baseline="0" dirty="0" smtClean="0"/>
                        <a:t> PRAKTIKETAKO ZENTROAN</a:t>
                      </a:r>
                    </a:p>
                    <a:p>
                      <a:pPr algn="ctr"/>
                      <a:r>
                        <a:rPr lang="es-ES" baseline="0" dirty="0" smtClean="0"/>
                        <a:t>( </a:t>
                      </a:r>
                      <a:r>
                        <a:rPr lang="es-ES" baseline="0" dirty="0" err="1" smtClean="0"/>
                        <a:t>Irailaren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smtClean="0"/>
                        <a:t>20tik </a:t>
                      </a:r>
                      <a:r>
                        <a:rPr lang="es-ES" baseline="0" dirty="0" err="1" smtClean="0"/>
                        <a:t>abenduaren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baseline="0" dirty="0" smtClean="0"/>
                        <a:t>22ra</a:t>
                      </a:r>
                      <a:r>
                        <a:rPr lang="es-ES" baseline="0" dirty="0" smtClean="0"/>
                        <a:t>)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370 </a:t>
                      </a:r>
                      <a:r>
                        <a:rPr lang="es-ES" baseline="0" dirty="0" smtClean="0"/>
                        <a:t>ORDU</a:t>
                      </a:r>
                      <a:r>
                        <a:rPr lang="es-ES" dirty="0" smtClean="0"/>
                        <a:t> AURREZ</a:t>
                      </a:r>
                      <a:r>
                        <a:rPr lang="es-ES" baseline="0" dirty="0" smtClean="0"/>
                        <a:t> AURREKOAK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683568" y="4046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PRACTICUM II</a:t>
            </a:r>
            <a:endParaRPr lang="es-ES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008112"/>
          </a:xfrm>
        </p:spPr>
        <p:txBody>
          <a:bodyPr/>
          <a:lstStyle/>
          <a:p>
            <a:pPr algn="ctr"/>
            <a:r>
              <a:rPr lang="es-ES" dirty="0" smtClean="0"/>
              <a:t>EGUNAK/ORDUAK/ASTEKO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3517851"/>
          </a:xfrm>
        </p:spPr>
        <p:txBody>
          <a:bodyPr/>
          <a:lstStyle/>
          <a:p>
            <a:endParaRPr lang="es-ES" dirty="0" smtClean="0"/>
          </a:p>
          <a:p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87624" y="3284984"/>
          <a:ext cx="72008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27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80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PEDAGOGIAKO GRADUKO</a:t>
                      </a:r>
                      <a:r>
                        <a:rPr lang="es-ES" sz="2400" baseline="0" dirty="0" smtClean="0"/>
                        <a:t> PRACTICUM II</a:t>
                      </a:r>
                      <a:endParaRPr lang="es-E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ES" baseline="0" dirty="0" smtClean="0"/>
                    </a:p>
                    <a:p>
                      <a:pPr algn="ctr"/>
                      <a:r>
                        <a:rPr lang="es-ES" baseline="0" dirty="0" smtClean="0"/>
                        <a:t>3 EGUN + GOIZ 1 / ASTEKO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dirty="0" smtClean="0"/>
                    </a:p>
                    <a:p>
                      <a:pPr algn="ctr"/>
                      <a:r>
                        <a:rPr lang="es-ES" baseline="0" dirty="0" smtClean="0"/>
                        <a:t>   26 ORDU/ ASTEKO</a:t>
                      </a:r>
                      <a:endParaRPr lang="es-ES" dirty="0" smtClean="0"/>
                    </a:p>
                    <a:p>
                      <a:pPr algn="ctr"/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83568" y="40466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PRACTICUM II</a:t>
            </a:r>
            <a:endParaRPr lang="es-ES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        </a:t>
            </a:r>
            <a:endParaRPr lang="es-E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/>
          </a:bodyPr>
          <a:lstStyle/>
          <a:p>
            <a:pPr algn="ctr">
              <a:buFont typeface="Wingdings 2" pitchFamily="18" charset="2"/>
              <a:buNone/>
            </a:pPr>
            <a:r>
              <a:rPr lang="es-ES" sz="4300" dirty="0" smtClean="0">
                <a:solidFill>
                  <a:srgbClr val="FF5698"/>
                </a:solidFill>
              </a:rPr>
              <a:t>METODOLOGIA</a:t>
            </a:r>
          </a:p>
          <a:p>
            <a:pPr algn="ctr">
              <a:buFont typeface="Wingdings 2" pitchFamily="18" charset="2"/>
              <a:buNone/>
            </a:pPr>
            <a:endParaRPr lang="es-ES" sz="4000" dirty="0" smtClean="0"/>
          </a:p>
          <a:p>
            <a:pPr algn="ctr">
              <a:buFont typeface="Wingdings 2" pitchFamily="18" charset="2"/>
              <a:buNone/>
            </a:pPr>
            <a:r>
              <a:rPr lang="es-ES" sz="4000" dirty="0" smtClean="0">
                <a:solidFill>
                  <a:srgbClr val="E4E4E4"/>
                </a:solidFill>
              </a:rPr>
              <a:t>I. BLOKEA: </a:t>
            </a:r>
            <a:r>
              <a:rPr lang="es-ES" sz="4000" dirty="0" err="1" smtClean="0">
                <a:solidFill>
                  <a:srgbClr val="E4E4E4"/>
                </a:solidFill>
              </a:rPr>
              <a:t>fakultatean</a:t>
            </a:r>
            <a:endParaRPr lang="es-ES" sz="4000" dirty="0" smtClean="0">
              <a:solidFill>
                <a:srgbClr val="E4E4E4"/>
              </a:solidFill>
            </a:endParaRPr>
          </a:p>
          <a:p>
            <a:pPr lvl="0"/>
            <a:r>
              <a:rPr lang="eu-ES" sz="2800" dirty="0" err="1" smtClean="0"/>
              <a:t>Practicuma</a:t>
            </a:r>
            <a:r>
              <a:rPr lang="eu-ES" sz="2800" dirty="0" smtClean="0"/>
              <a:t> aurkeztea eta kokatzea.</a:t>
            </a:r>
          </a:p>
          <a:p>
            <a:pPr>
              <a:buNone/>
            </a:pPr>
            <a:endParaRPr lang="es-ES" sz="2800" dirty="0" smtClean="0">
              <a:solidFill>
                <a:srgbClr val="FF0000"/>
              </a:solidFill>
            </a:endParaRPr>
          </a:p>
          <a:p>
            <a:r>
              <a:rPr lang="eu-ES" sz="2800" dirty="0" smtClean="0"/>
              <a:t>Garatutako gaitasun akademikoei buruzko gogoeta. </a:t>
            </a:r>
          </a:p>
          <a:p>
            <a:endParaRPr lang="eu-ES" sz="2800" dirty="0" smtClean="0"/>
          </a:p>
          <a:p>
            <a:r>
              <a:rPr lang="eu-ES" sz="2800" dirty="0" smtClean="0"/>
              <a:t>Praktiketako zentrorako gaitasun eta trebetasun profesionalak.</a:t>
            </a:r>
            <a:endParaRPr lang="es-ES_tradnl" sz="2800" dirty="0" smtClean="0">
              <a:solidFill>
                <a:srgbClr val="FF0000"/>
              </a:solidFill>
            </a:endParaRPr>
          </a:p>
          <a:p>
            <a:pPr lvl="0">
              <a:buNone/>
            </a:pPr>
            <a:endParaRPr lang="es-ES" sz="2800" dirty="0" smtClean="0"/>
          </a:p>
          <a:p>
            <a:endParaRPr lang="es-ES" sz="3200" dirty="0" smtClean="0"/>
          </a:p>
          <a:p>
            <a:pPr lvl="0"/>
            <a:endParaRPr lang="eu-ES" sz="3200" dirty="0" smtClean="0"/>
          </a:p>
          <a:p>
            <a:pPr algn="ctr">
              <a:buFont typeface="Wingdings 2" pitchFamily="18" charset="2"/>
              <a:buNone/>
            </a:pPr>
            <a:endParaRPr lang="es-ES" sz="4000" dirty="0" smtClean="0"/>
          </a:p>
          <a:p>
            <a:pPr algn="ctr">
              <a:buFont typeface="Wingdings 2" pitchFamily="18" charset="2"/>
              <a:buNone/>
            </a:pPr>
            <a:endParaRPr lang="es-ES" sz="4000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435</TotalTime>
  <Words>344</Words>
  <Application>Microsoft Office PowerPoint</Application>
  <PresentationFormat>Presentación en pantalla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Brío</vt:lpstr>
      <vt:lpstr>PEDAGOGIAKO GRADUA PRACTICUM I eta II</vt:lpstr>
      <vt:lpstr>HELBURUAK</vt:lpstr>
      <vt:lpstr>Diapositiva 3</vt:lpstr>
      <vt:lpstr>Diapositiva 4</vt:lpstr>
      <vt:lpstr>EGUNAK/ORDUAK/ASTEKO</vt:lpstr>
      <vt:lpstr>BANAKETA, KREDITU ZENB.</vt:lpstr>
      <vt:lpstr>Diapositiva 7</vt:lpstr>
      <vt:lpstr>EGUNAK/ORDUAK/ASTEKO</vt:lpstr>
      <vt:lpstr>         </vt:lpstr>
      <vt:lpstr>         </vt:lpstr>
      <vt:lpstr>         </vt:lpstr>
      <vt:lpstr>EBALUAZIOA</vt:lpstr>
    </vt:vector>
  </TitlesOfParts>
  <Company>UPV-EHU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GRADO EN PEDAGOGIA PRACTICUM I</dc:title>
  <dc:creator>Usuario PDI</dc:creator>
  <cp:lastModifiedBy>MertxeTorres</cp:lastModifiedBy>
  <cp:revision>73</cp:revision>
  <dcterms:created xsi:type="dcterms:W3CDTF">2012-02-28T08:45:34Z</dcterms:created>
  <dcterms:modified xsi:type="dcterms:W3CDTF">2021-03-15T14:04:23Z</dcterms:modified>
</cp:coreProperties>
</file>