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2" r:id="rId6"/>
    <p:sldId id="259" r:id="rId7"/>
    <p:sldId id="260" r:id="rId8"/>
    <p:sldId id="263" r:id="rId9"/>
    <p:sldId id="261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shade val="48000"/>
                <a:satMod val="23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sz="4800" dirty="0" smtClean="0"/>
              <a:t>GRADO EN EDUCACIÓN SOCIAL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dirty="0" smtClean="0"/>
              <a:t>PRACTICUM I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2021-22</a:t>
            </a:r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6008"/>
          </a:xfrm>
        </p:spPr>
        <p:txBody>
          <a:bodyPr>
            <a:normAutofit/>
          </a:bodyPr>
          <a:lstStyle/>
          <a:p>
            <a:pPr algn="just"/>
            <a:r>
              <a:rPr lang="es-ES_tradnl" sz="2100" dirty="0" smtClean="0"/>
              <a:t>Vincular los aspectos más significativos de los contenidos formativos previos para el análisis de la acción práctica, ahondando en los espacios profesionales de la Educación Social.</a:t>
            </a:r>
            <a:endParaRPr lang="es-ES" sz="2100" dirty="0" smtClean="0"/>
          </a:p>
          <a:p>
            <a:pPr algn="just"/>
            <a:r>
              <a:rPr lang="es-ES_tradnl" sz="2100" dirty="0" smtClean="0"/>
              <a:t>Familiarizar al alumnado con el rol profesional mediante la observación, la reflexión y la práctica en colaboración  con otros profesionales. </a:t>
            </a:r>
          </a:p>
          <a:p>
            <a:pPr algn="just"/>
            <a:r>
              <a:rPr lang="es-ES_tradnl" sz="2100" dirty="0" smtClean="0"/>
              <a:t>Reflexionar sobre la experiencia práctica y extraer las conclusiones finales pertinentes sobre todo lo aprendido y ser capaz de comunicarlas de forma argumentada, proyectándolas hacia el  Practicum II. </a:t>
            </a:r>
            <a:endParaRPr lang="es-ES_tradnl" sz="2400" dirty="0" smtClean="0"/>
          </a:p>
          <a:p>
            <a:pPr algn="just"/>
            <a:endParaRPr lang="es-ES" sz="2400" dirty="0" smtClean="0"/>
          </a:p>
          <a:p>
            <a:pPr algn="just">
              <a:buNone/>
            </a:pPr>
            <a:endParaRPr lang="es-ES" sz="2800" dirty="0" smtClean="0"/>
          </a:p>
          <a:p>
            <a:pPr algn="just">
              <a:buNone/>
            </a:pPr>
            <a:endParaRPr lang="es-ES" sz="28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DISTRIBUCIÓN, Nº CRÉDITOS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pPr algn="ctr">
              <a:buNone/>
            </a:pPr>
            <a:endParaRPr lang="es-ES" sz="2800" dirty="0" smtClean="0"/>
          </a:p>
          <a:p>
            <a:pPr algn="ctr">
              <a:buNone/>
            </a:pPr>
            <a:endParaRPr lang="es-ES" sz="2800" dirty="0" smtClean="0"/>
          </a:p>
          <a:p>
            <a:pPr algn="ctr">
              <a:buNone/>
            </a:pPr>
            <a:r>
              <a:rPr lang="es-ES" sz="2800" dirty="0" smtClean="0"/>
              <a:t>12 CRÉDITOS ECTS        300 HORAS</a:t>
            </a:r>
          </a:p>
          <a:p>
            <a:pPr algn="ctr">
              <a:buNone/>
            </a:pPr>
            <a:r>
              <a:rPr lang="es-ES" sz="2800" dirty="0" smtClean="0"/>
              <a:t>(210 h presenciales y 90 h no presenciales)</a:t>
            </a:r>
          </a:p>
          <a:p>
            <a:pPr>
              <a:buNone/>
            </a:pP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15616" y="1916832"/>
          <a:ext cx="72008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2782"/>
                <a:gridCol w="309801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PRACTICUM I GRADO EN EDUCACIÓN</a:t>
                      </a:r>
                      <a:r>
                        <a:rPr lang="es-ES" sz="2400" baseline="0" dirty="0" smtClean="0"/>
                        <a:t> SOCIAL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1º CUATRIMESTRE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3º CURSO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Flecha derecha"/>
          <p:cNvSpPr/>
          <p:nvPr/>
        </p:nvSpPr>
        <p:spPr>
          <a:xfrm>
            <a:off x="5148064" y="3573016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331640" y="836712"/>
          <a:ext cx="5832648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8"/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BLOQUE I: EN</a:t>
                      </a:r>
                      <a:r>
                        <a:rPr lang="es-ES" baseline="0" dirty="0" smtClean="0"/>
                        <a:t> LA FACULTAD</a:t>
                      </a:r>
                    </a:p>
                    <a:p>
                      <a:pPr algn="ctr"/>
                      <a:r>
                        <a:rPr lang="es-ES" baseline="0" dirty="0" smtClean="0"/>
                        <a:t>(Del </a:t>
                      </a:r>
                      <a:r>
                        <a:rPr lang="es-ES" baseline="0" dirty="0" smtClean="0"/>
                        <a:t>13 </a:t>
                      </a:r>
                      <a:r>
                        <a:rPr lang="es-ES" baseline="0" dirty="0" smtClean="0"/>
                        <a:t>al </a:t>
                      </a:r>
                      <a:r>
                        <a:rPr lang="es-ES" baseline="0" dirty="0" smtClean="0"/>
                        <a:t>17 </a:t>
                      </a:r>
                      <a:r>
                        <a:rPr lang="es-ES" baseline="0" dirty="0" smtClean="0"/>
                        <a:t>de septiembre)</a:t>
                      </a:r>
                      <a:endParaRPr lang="es-ES" dirty="0"/>
                    </a:p>
                  </a:txBody>
                  <a:tcPr/>
                </a:tc>
              </a:tr>
              <a:tr h="852656">
                <a:tc>
                  <a:txBody>
                    <a:bodyPr/>
                    <a:lstStyle/>
                    <a:p>
                      <a:pPr algn="ctr"/>
                      <a:endParaRPr lang="es-ES" baseline="0" dirty="0" smtClean="0"/>
                    </a:p>
                    <a:p>
                      <a:pPr algn="ctr"/>
                      <a:r>
                        <a:rPr lang="es-ES" baseline="0" dirty="0" smtClean="0"/>
                        <a:t>35 h</a:t>
                      </a:r>
                      <a:r>
                        <a:rPr lang="es-ES" dirty="0" smtClean="0"/>
                        <a:t> PRESENCIALES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403649" y="3501008"/>
          <a:ext cx="5832648" cy="1970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8"/>
              </a:tblGrid>
              <a:tr h="107299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BLOQUE II:</a:t>
                      </a:r>
                      <a:r>
                        <a:rPr lang="es-ES" baseline="0" dirty="0" smtClean="0"/>
                        <a:t> EN LOS CENTROS DE PRÁCTICAS</a:t>
                      </a:r>
                    </a:p>
                    <a:p>
                      <a:pPr algn="ctr"/>
                      <a:r>
                        <a:rPr lang="es-ES" baseline="0" dirty="0" smtClean="0"/>
                        <a:t>(Del </a:t>
                      </a:r>
                      <a:r>
                        <a:rPr lang="es-ES" baseline="0" dirty="0" smtClean="0"/>
                        <a:t>20 </a:t>
                      </a:r>
                      <a:r>
                        <a:rPr lang="es-ES" baseline="0" dirty="0" smtClean="0"/>
                        <a:t>de septiembre al </a:t>
                      </a:r>
                      <a:r>
                        <a:rPr lang="es-ES" baseline="0" dirty="0" smtClean="0"/>
                        <a:t>22 </a:t>
                      </a:r>
                      <a:r>
                        <a:rPr lang="es-ES" baseline="0" dirty="0" smtClean="0"/>
                        <a:t>de diciembre)</a:t>
                      </a:r>
                      <a:endParaRPr lang="es-ES" dirty="0"/>
                    </a:p>
                  </a:txBody>
                  <a:tcPr/>
                </a:tc>
              </a:tr>
              <a:tr h="897411"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175 h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PRESENCIALES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DÍAS/HORAS/SEMANA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87624" y="2636912"/>
          <a:ext cx="7200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2782"/>
                <a:gridCol w="309801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PRACTICUM I GRADO EN EDUCACIÓN</a:t>
                      </a:r>
                      <a:r>
                        <a:rPr lang="es-ES" sz="2400" baseline="0" dirty="0" smtClean="0"/>
                        <a:t> SOCIAL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1 DÍA COMPLETO  + 1 MAÑANA + 1 TARDE /SEMANA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baseline="0" dirty="0" smtClean="0"/>
                        <a:t>   </a:t>
                      </a:r>
                      <a:r>
                        <a:rPr lang="es-ES" dirty="0" smtClean="0"/>
                        <a:t>14 HORAS/ SEMANA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chemeClr val="accent1"/>
                </a:solidFill>
              </a:rPr>
              <a:t>METODOLOGÍA</a:t>
            </a:r>
            <a:endParaRPr lang="es-ES" sz="4000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endParaRPr lang="es-ES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BLOQUE I: en la facultad</a:t>
            </a:r>
          </a:p>
          <a:p>
            <a:pPr lvl="0"/>
            <a:r>
              <a:rPr lang="es-ES_tradnl" sz="3200" dirty="0" smtClean="0"/>
              <a:t>Presentación y ubicación en el Practicum.</a:t>
            </a:r>
            <a:endParaRPr lang="es-ES" sz="3200" dirty="0" smtClean="0"/>
          </a:p>
          <a:p>
            <a:pPr lvl="0"/>
            <a:r>
              <a:rPr lang="es-ES_tradnl" sz="3200" dirty="0" smtClean="0"/>
              <a:t>Reflexión compartida en torno a las competencias académicas desarrolladas.</a:t>
            </a:r>
            <a:endParaRPr lang="es-ES" sz="3200" dirty="0" smtClean="0"/>
          </a:p>
          <a:p>
            <a:pPr lvl="0"/>
            <a:r>
              <a:rPr lang="es-ES_tradnl" sz="3200" dirty="0" smtClean="0"/>
              <a:t>Presentación de centros, servicios y entidades significativas en Educación Social.</a:t>
            </a:r>
            <a:endParaRPr lang="es-ES" sz="3200" dirty="0" smtClean="0"/>
          </a:p>
          <a:p>
            <a:pPr lvl="0"/>
            <a:r>
              <a:rPr lang="es-ES_tradnl" sz="3200" dirty="0" smtClean="0"/>
              <a:t>Testimonio de alumnado.</a:t>
            </a:r>
            <a:endParaRPr lang="es-ES" sz="2800" dirty="0" smtClean="0"/>
          </a:p>
          <a:p>
            <a:r>
              <a:rPr lang="es-ES_tradnl" sz="3200" dirty="0" smtClean="0"/>
              <a:t>Habilidades profesionales, de relación y deontología profesional.</a:t>
            </a:r>
            <a:endParaRPr lang="es-ES" sz="3200" dirty="0" smtClean="0"/>
          </a:p>
          <a:p>
            <a:r>
              <a:rPr lang="es-ES_tradnl" sz="3200" dirty="0" smtClean="0"/>
              <a:t>Reconstrucción de herramientas metodológicas adaptadas al Practicum I.</a:t>
            </a:r>
            <a:endParaRPr lang="es-ES" sz="32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chemeClr val="accent1"/>
                </a:solidFill>
              </a:rPr>
              <a:t>METODOLOGÍA</a:t>
            </a:r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BLOQUE II: en los centros de prácticas</a:t>
            </a:r>
          </a:p>
          <a:p>
            <a:pPr lvl="0" algn="just"/>
            <a:r>
              <a:rPr lang="es-ES_tradnl" sz="3200" dirty="0" smtClean="0"/>
              <a:t>Prácticas en centros, servicios, instituciones y entidades.</a:t>
            </a:r>
            <a:endParaRPr lang="es-ES" sz="3200" dirty="0" smtClean="0"/>
          </a:p>
          <a:p>
            <a:pPr lvl="0" algn="just"/>
            <a:r>
              <a:rPr lang="es-ES_tradnl" sz="3200" dirty="0" smtClean="0"/>
              <a:t>Seminarios de seguimiento y elaboración teórico-práctica en la facultad.</a:t>
            </a:r>
            <a:endParaRPr lang="es-ES" sz="32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chemeClr val="accent1"/>
                </a:solidFill>
              </a:rPr>
              <a:t>MEMORIA FINAL</a:t>
            </a:r>
          </a:p>
          <a:p>
            <a:pPr algn="ctr">
              <a:buNone/>
            </a:pPr>
            <a:endParaRPr lang="es-ES" sz="4000" dirty="0" smtClean="0"/>
          </a:p>
          <a:p>
            <a:pPr lvl="0"/>
            <a:r>
              <a:rPr lang="es-ES" sz="2800" dirty="0" smtClean="0"/>
              <a:t>Datos personales.</a:t>
            </a:r>
          </a:p>
          <a:p>
            <a:pPr lvl="0"/>
            <a:r>
              <a:rPr lang="es-ES_tradnl" sz="2800" dirty="0" smtClean="0"/>
              <a:t>Identificación y análisis del contexto del centro de prácticas. </a:t>
            </a:r>
          </a:p>
          <a:p>
            <a:r>
              <a:rPr lang="es-ES_tradnl" sz="2800" dirty="0" smtClean="0"/>
              <a:t>Proceso de prácticas.</a:t>
            </a:r>
          </a:p>
          <a:p>
            <a:r>
              <a:rPr lang="es-ES_tradnl" sz="2800" dirty="0" smtClean="0"/>
              <a:t>Análisis y reflexión personal sobre el trabajo realizado. </a:t>
            </a:r>
            <a:endParaRPr lang="es-ES" sz="2800" dirty="0" smtClean="0"/>
          </a:p>
          <a:p>
            <a:endParaRPr lang="es-ES" sz="2600" dirty="0" smtClean="0"/>
          </a:p>
          <a:p>
            <a:pPr lvl="0"/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EVALUACIÓN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/>
          <a:lstStyle/>
          <a:p>
            <a:r>
              <a:rPr lang="es-ES" dirty="0" smtClean="0"/>
              <a:t>Instructor/a del centro de practicas: 50%</a:t>
            </a:r>
          </a:p>
          <a:p>
            <a:r>
              <a:rPr lang="es-ES" dirty="0" smtClean="0"/>
              <a:t>Tutor/a de la facultad: 50%</a:t>
            </a:r>
          </a:p>
          <a:p>
            <a:r>
              <a:rPr lang="es-ES" dirty="0"/>
              <a:t>I</a:t>
            </a:r>
            <a:r>
              <a:rPr lang="es-ES" dirty="0" smtClean="0"/>
              <a:t>mprescindible aprobar las dos partes.</a:t>
            </a:r>
          </a:p>
          <a:p>
            <a:r>
              <a:rPr lang="es-ES" dirty="0"/>
              <a:t>I</a:t>
            </a:r>
            <a:r>
              <a:rPr lang="es-ES" dirty="0" smtClean="0"/>
              <a:t>mprescindible acudir a </a:t>
            </a:r>
            <a:r>
              <a:rPr lang="es-ES" b="1" dirty="0" smtClean="0"/>
              <a:t>todas</a:t>
            </a:r>
            <a:r>
              <a:rPr lang="es-ES" dirty="0" smtClean="0"/>
              <a:t> las actividades programadas en la facultad.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184</TotalTime>
  <Words>324</Words>
  <Application>Microsoft Office PowerPoint</Application>
  <PresentationFormat>Presentación en pantalla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Brío</vt:lpstr>
      <vt:lpstr>GRADO EN EDUCACIÓN SOCIAL PRACTICUM I</vt:lpstr>
      <vt:lpstr>OBJETIVOS</vt:lpstr>
      <vt:lpstr>DISTRIBUCIÓN, Nº CRÉDITOS</vt:lpstr>
      <vt:lpstr>Diapositiva 4</vt:lpstr>
      <vt:lpstr>DÍAS/HORAS/SEMANA</vt:lpstr>
      <vt:lpstr>         </vt:lpstr>
      <vt:lpstr>         </vt:lpstr>
      <vt:lpstr>         </vt:lpstr>
      <vt:lpstr>EVALUACIÓN</vt:lpstr>
    </vt:vector>
  </TitlesOfParts>
  <Company>UPV-EHU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GRADO EN PEDAGOGIA PRACTICUM I</dc:title>
  <dc:creator>Usuario PDI</dc:creator>
  <cp:lastModifiedBy>MertxeTorres</cp:lastModifiedBy>
  <cp:revision>40</cp:revision>
  <dcterms:created xsi:type="dcterms:W3CDTF">2012-02-28T08:45:34Z</dcterms:created>
  <dcterms:modified xsi:type="dcterms:W3CDTF">2021-03-15T14:16:41Z</dcterms:modified>
</cp:coreProperties>
</file>