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0" r:id="rId8"/>
    <p:sldId id="264" r:id="rId9"/>
    <p:sldId id="261" r:id="rId1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GIZARTE HEZKUNTZAKO GRADUA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>PRACTICUM 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2021-22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HELBURUAK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just"/>
            <a:r>
              <a:rPr lang="eu-ES" sz="2400" dirty="0" smtClean="0"/>
              <a:t>Aurretiko prestakuntzaren eduki adierazgarrienak erlazionatzea jarduera praktikoen azterketari begira, Gizarte Hezkuntzako eremu profesionaletan sakonduta.</a:t>
            </a:r>
          </a:p>
          <a:p>
            <a:pPr algn="just"/>
            <a:r>
              <a:rPr lang="eu-ES" sz="2400" dirty="0" smtClean="0"/>
              <a:t>Ikaslea rol profesionalera ohitzea, behaketaren, gogoetaren eta praktikaren bidez, beste profesional batzuekin elkarlanean.</a:t>
            </a:r>
          </a:p>
          <a:p>
            <a:pPr algn="just"/>
            <a:r>
              <a:rPr lang="eu-ES" sz="2400" dirty="0" smtClean="0"/>
              <a:t>Esperientzia praktikoaren ondoren gogoeta egitea eta ikasitako guztiari buruz ondorioak ateratzea. Ondorio horiek komunikatu egin beharko dira, argudioak emanez, </a:t>
            </a:r>
            <a:r>
              <a:rPr lang="eu-ES" sz="2400" dirty="0" err="1" smtClean="0"/>
              <a:t>Practicum</a:t>
            </a:r>
            <a:r>
              <a:rPr lang="eu-ES" sz="2400" dirty="0" smtClean="0"/>
              <a:t> </a:t>
            </a:r>
            <a:r>
              <a:rPr lang="eu-ES" sz="2400" dirty="0" err="1" smtClean="0"/>
              <a:t>II-ari</a:t>
            </a:r>
            <a:r>
              <a:rPr lang="eu-ES" sz="2400" dirty="0" smtClean="0"/>
              <a:t> begira.</a:t>
            </a:r>
          </a:p>
          <a:p>
            <a:pPr algn="just"/>
            <a:endParaRPr lang="es-ES" sz="2400" dirty="0" smtClean="0"/>
          </a:p>
          <a:p>
            <a:pPr algn="just">
              <a:buNone/>
            </a:pP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BANAKETA, KREDITU ZENB.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12 KREDITU ECTS        300 ORDU</a:t>
            </a:r>
          </a:p>
          <a:p>
            <a:pPr algn="ctr">
              <a:buNone/>
            </a:pPr>
            <a:r>
              <a:rPr lang="es-ES" sz="2400" dirty="0" smtClean="0"/>
              <a:t>(</a:t>
            </a:r>
            <a:r>
              <a:rPr lang="eu-ES" sz="2400" dirty="0" smtClean="0"/>
              <a:t>210 ordu aurrez aurrekoak eta 90 ordu bestelakoak</a:t>
            </a:r>
            <a:r>
              <a:rPr lang="es-ES" sz="2400" dirty="0" smtClean="0"/>
              <a:t>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1753136"/>
          <a:ext cx="7200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 HEZKUNTZAKO GRADUKO</a:t>
                      </a:r>
                      <a:r>
                        <a:rPr lang="es-ES" sz="2400" baseline="0" dirty="0" smtClean="0"/>
                        <a:t> PRACTICUM 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1. LAUHILEKOA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3. MAILA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59632" y="836712"/>
          <a:ext cx="6264696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I.BLOKEA:</a:t>
                      </a:r>
                      <a:r>
                        <a:rPr lang="es-ES" baseline="0" dirty="0" smtClean="0"/>
                        <a:t> FAKULTATEAN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13tik 17ra</a:t>
                      </a:r>
                      <a:r>
                        <a:rPr lang="es-ES" baseline="0" dirty="0" smtClean="0"/>
                        <a:t>)</a:t>
                      </a:r>
                      <a:endParaRPr lang="es-ES" dirty="0"/>
                    </a:p>
                  </a:txBody>
                  <a:tcPr/>
                </a:tc>
              </a:tr>
              <a:tr h="1002392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35 ORDU</a:t>
                      </a:r>
                      <a:r>
                        <a:rPr lang="es-ES" dirty="0" smtClean="0"/>
                        <a:t> AURREZ AURREKOAK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31640" y="3645024"/>
          <a:ext cx="6264696" cy="171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</a:tblGrid>
              <a:tr h="93610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II.</a:t>
                      </a:r>
                      <a:r>
                        <a:rPr lang="es-ES" baseline="0" dirty="0" smtClean="0"/>
                        <a:t> BLOKEA: PRAKTIKETAKO ZENTROETAN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20etik </a:t>
                      </a:r>
                      <a:r>
                        <a:rPr lang="es-ES" baseline="0" dirty="0" err="1" smtClean="0"/>
                        <a:t>abenduaren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22ra</a:t>
                      </a:r>
                      <a:r>
                        <a:rPr lang="es-ES" baseline="0" dirty="0" smtClean="0"/>
                        <a:t>)</a:t>
                      </a:r>
                      <a:endParaRPr lang="es-ES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175 </a:t>
                      </a:r>
                      <a:r>
                        <a:rPr lang="es-ES" baseline="0" dirty="0" smtClean="0"/>
                        <a:t>ORDU</a:t>
                      </a:r>
                      <a:r>
                        <a:rPr lang="es-ES" dirty="0" smtClean="0"/>
                        <a:t> AURREZ</a:t>
                      </a:r>
                      <a:r>
                        <a:rPr lang="es-ES" baseline="0" dirty="0" smtClean="0"/>
                        <a:t> AURREKOAK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636912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 HEZKUNTZAKO GRADUKO</a:t>
                      </a:r>
                      <a:r>
                        <a:rPr lang="es-ES" sz="2400" baseline="0" dirty="0" smtClean="0"/>
                        <a:t> PRACTICUM 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EGUN  OSO</a:t>
                      </a:r>
                      <a:r>
                        <a:rPr lang="es-ES" baseline="0" dirty="0" smtClean="0"/>
                        <a:t> BAT</a:t>
                      </a:r>
                      <a:r>
                        <a:rPr lang="es-ES" dirty="0" smtClean="0"/>
                        <a:t> + GOIZ 1+ARRATSALDE 1 /ASTEKO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</a:t>
                      </a:r>
                      <a:r>
                        <a:rPr lang="es-ES" dirty="0" smtClean="0"/>
                        <a:t>14 ORDU/ ASTEKO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METODOLOGIA</a:t>
            </a: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I. BLOKEA: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fakultatean</a:t>
            </a: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u-ES" sz="2400" dirty="0" err="1" smtClean="0"/>
              <a:t>Practicuma</a:t>
            </a:r>
            <a:r>
              <a:rPr lang="eu-ES" sz="2400" dirty="0" smtClean="0"/>
              <a:t> aurkeztea eta kokatzea.</a:t>
            </a:r>
            <a:endParaRPr lang="es-ES" sz="2400" dirty="0" smtClean="0"/>
          </a:p>
          <a:p>
            <a:pPr lvl="0"/>
            <a:r>
              <a:rPr lang="eu-ES" sz="2400" dirty="0" smtClean="0"/>
              <a:t>Garatutako gaitasun akademikoei buruzko gogoeta.</a:t>
            </a:r>
            <a:endParaRPr lang="es-ES" sz="2400" dirty="0" smtClean="0"/>
          </a:p>
          <a:p>
            <a:pPr lvl="0"/>
            <a:r>
              <a:rPr lang="eu-ES" sz="2400" dirty="0" smtClean="0"/>
              <a:t>Gizarte Hezkuntzako zentro, zerbitzu eta erakunde adierazgarrien aurkezpena.</a:t>
            </a:r>
            <a:endParaRPr lang="es-ES" sz="2400" dirty="0" smtClean="0"/>
          </a:p>
          <a:p>
            <a:pPr lvl="0"/>
            <a:r>
              <a:rPr lang="eu-ES" sz="2400" dirty="0" smtClean="0"/>
              <a:t>Ikasleen adierazpenak.</a:t>
            </a:r>
            <a:endParaRPr lang="es-ES" sz="2400" dirty="0" smtClean="0"/>
          </a:p>
          <a:p>
            <a:pPr lvl="0"/>
            <a:r>
              <a:rPr lang="eu-ES" sz="2400" dirty="0" smtClean="0"/>
              <a:t>Trebetasun profesionalak, harremanetarako trebetasuna eta lanbide-deontologia.</a:t>
            </a:r>
            <a:endParaRPr lang="es-ES" sz="2400" dirty="0" smtClean="0"/>
          </a:p>
          <a:p>
            <a:r>
              <a:rPr lang="eu-ES" sz="2400" dirty="0" err="1" smtClean="0"/>
              <a:t>Practicum</a:t>
            </a:r>
            <a:r>
              <a:rPr lang="eu-ES" sz="2400" dirty="0" smtClean="0"/>
              <a:t> </a:t>
            </a:r>
            <a:r>
              <a:rPr lang="eu-ES" sz="2400" dirty="0" err="1" smtClean="0"/>
              <a:t>I-era</a:t>
            </a:r>
            <a:r>
              <a:rPr lang="eu-ES" sz="2400" dirty="0" smtClean="0"/>
              <a:t> egokitutako metodologia-tresnen berreraikitzea.</a:t>
            </a:r>
            <a:endParaRPr lang="eu-ES" sz="28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METODOLOGIA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II. BLOKEA: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praktiketako</a:t>
            </a: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zentroetan</a:t>
            </a: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u-ES" sz="3200" dirty="0" smtClean="0"/>
              <a:t>Praktikak zentroetan, zerbitzuetan eta erakundeetan.</a:t>
            </a:r>
            <a:endParaRPr lang="es-ES" sz="3200" dirty="0" smtClean="0"/>
          </a:p>
          <a:p>
            <a:pPr lvl="0"/>
            <a:r>
              <a:rPr lang="eu-ES" sz="3200" dirty="0" smtClean="0"/>
              <a:t>Jarraipeneko mintegiak eta lanketa </a:t>
            </a:r>
            <a:r>
              <a:rPr lang="eu-ES" sz="3200" dirty="0" err="1" smtClean="0"/>
              <a:t>teoriko-praktikoa</a:t>
            </a:r>
            <a:r>
              <a:rPr lang="eu-ES" sz="3200" dirty="0" smtClean="0"/>
              <a:t> Fakultatean.</a:t>
            </a: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AZKEN MEMORIA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u-ES" sz="2800" dirty="0" smtClean="0"/>
              <a:t>Ikaslearen datu pertsonalak.</a:t>
            </a:r>
          </a:p>
          <a:p>
            <a:pPr lvl="0"/>
            <a:r>
              <a:rPr lang="eu-ES" sz="2800" dirty="0" smtClean="0"/>
              <a:t>Praktiketako zentroko testuinguruaren identifikazio eta analisia.</a:t>
            </a:r>
          </a:p>
          <a:p>
            <a:pPr lvl="0"/>
            <a:r>
              <a:rPr lang="eu-ES" sz="2800" dirty="0" smtClean="0"/>
              <a:t>Praktika prozesua.</a:t>
            </a:r>
            <a:endParaRPr lang="eu-ES" sz="2600" dirty="0" smtClean="0"/>
          </a:p>
          <a:p>
            <a:pPr lvl="0"/>
            <a:r>
              <a:rPr lang="eu-ES" sz="2800" dirty="0" smtClean="0"/>
              <a:t>Burututako lanaren inguruko banakako analisia eta gogoeta.</a:t>
            </a:r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EBALUAZIOA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u-ES" dirty="0" smtClean="0"/>
              <a:t>Zentroko </a:t>
            </a:r>
            <a:r>
              <a:rPr lang="eu-ES" dirty="0" err="1" smtClean="0"/>
              <a:t>instruktorea</a:t>
            </a:r>
            <a:r>
              <a:rPr lang="eu-ES" dirty="0" smtClean="0"/>
              <a:t>: %50a</a:t>
            </a:r>
          </a:p>
          <a:p>
            <a:r>
              <a:rPr lang="eu-ES" dirty="0" smtClean="0"/>
              <a:t>Fakultateko tutorea: %50a</a:t>
            </a:r>
          </a:p>
          <a:p>
            <a:r>
              <a:rPr lang="eu-ES" dirty="0" smtClean="0"/>
              <a:t>Bi atalak gainditu beharko dira nahitaez.</a:t>
            </a:r>
          </a:p>
          <a:p>
            <a:r>
              <a:rPr lang="eu-ES" dirty="0" smtClean="0"/>
              <a:t>Ezinbestekoa da fakultatean antolatzen diren ekintza </a:t>
            </a:r>
            <a:r>
              <a:rPr lang="eu-ES" b="1" dirty="0" smtClean="0"/>
              <a:t>guztietan</a:t>
            </a:r>
            <a:r>
              <a:rPr lang="eu-ES" dirty="0" smtClean="0"/>
              <a:t> parte hartzea.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339</TotalTime>
  <Words>263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GIZARTE HEZKUNTZAKO GRADUA PRACTICUM I</vt:lpstr>
      <vt:lpstr>HELBURUAK</vt:lpstr>
      <vt:lpstr>BANAKETA, KREDITU ZENB.</vt:lpstr>
      <vt:lpstr>Diapositiva 4</vt:lpstr>
      <vt:lpstr>EGUNAK/ORDUAK/ASTEKO</vt:lpstr>
      <vt:lpstr>         </vt:lpstr>
      <vt:lpstr>         </vt:lpstr>
      <vt:lpstr>         </vt:lpstr>
      <vt:lpstr>EBALUAZIOA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45</cp:revision>
  <dcterms:created xsi:type="dcterms:W3CDTF">2012-02-28T08:45:34Z</dcterms:created>
  <dcterms:modified xsi:type="dcterms:W3CDTF">2021-03-15T14:14:59Z</dcterms:modified>
</cp:coreProperties>
</file>