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58" r:id="rId4"/>
    <p:sldId id="268" r:id="rId5"/>
    <p:sldId id="262" r:id="rId6"/>
    <p:sldId id="259" r:id="rId7"/>
    <p:sldId id="260" r:id="rId8"/>
    <p:sldId id="263" r:id="rId9"/>
    <p:sldId id="261" r:id="rId10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00"/>
    <a:srgbClr val="E1180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73E65C7B-C3BC-44F3-BC9F-0A20E59FE923}" type="datetimeFigureOut">
              <a:rPr lang="es-ES" smtClean="0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5F038CA-E76C-4708-9F00-6386050C0EF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F1054E-DEFC-4D83-8CC9-A0415C7102A8}" type="datetimeFigureOut">
              <a:rPr lang="es-ES" smtClean="0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88-BF62-4CB3-A2B4-83FA6F36A8E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78B2A5-122C-4031-81FC-448E5A78FB3F}" type="datetimeFigureOut">
              <a:rPr lang="es-ES" smtClean="0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7F9B8-7DC3-40AD-BBDB-AC653FBD826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3DA80671-A75A-4ECA-B6EB-A5118483F777}" type="datetimeFigureOut">
              <a:rPr lang="es-ES" smtClean="0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BD45E-9D84-4F2A-8E01-A8DC55689F4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CA2A624A-9C5B-4162-966F-409681ED4270}" type="datetimeFigureOut">
              <a:rPr lang="es-ES" smtClean="0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52FB3BBC-E447-481A-BD17-D0DA2D47DA2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CB2FF85C-8E10-42EA-93F4-C37CDA57CA58}" type="datetimeFigureOut">
              <a:rPr lang="es-ES" smtClean="0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80D69779-DC46-4B1C-A44F-EDE802C57C4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BB93A246-474D-49C6-8D08-C22824909534}" type="datetimeFigureOut">
              <a:rPr lang="es-ES" smtClean="0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830D12A-E6FA-4DA1-8FC1-A164BA86C51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2376F-3F3C-4375-970F-79557FB4D25E}" type="datetimeFigureOut">
              <a:rPr lang="es-ES" smtClean="0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021D84-8E59-4860-954E-0AC600E1AA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693EA3D5-754B-4F64-8103-F9225B308F3D}" type="datetimeFigureOut">
              <a:rPr lang="es-ES" smtClean="0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0901E9B2-6A49-4A7A-99B8-7D27E238949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3D61D75-19CB-49FE-A63B-FFE1C1963F18}" type="datetimeFigureOut">
              <a:rPr lang="es-ES" smtClean="0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75AF488-63B2-4C5E-A8B9-F065E5435AB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9D2886B-0028-433C-8E2B-D9DFF6A778B5}" type="datetimeFigureOut">
              <a:rPr lang="es-ES" smtClean="0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F49443D9-69D7-4B5C-B151-293859E1543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15201C6-BE26-45D0-95B4-8B1746C3779B}" type="datetimeFigureOut">
              <a:rPr lang="es-ES" smtClean="0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6B1158-8C52-4B29-8129-F54FF61E48E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776288"/>
            <a:ext cx="8351936" cy="1470025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ES" sz="4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GIZARTE ANTROPOLOGIAKO  GRADUA </a:t>
            </a:r>
            <a:br>
              <a:rPr lang="es-ES" sz="4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PRACTICUMA 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/>
              <a:t>2021-22</a:t>
            </a:r>
            <a:endParaRPr lang="es-ES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HELBURUAK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u-ES" sz="2400" dirty="0" smtClean="0"/>
              <a:t>Aurretiko prestakuntzaren eduki adierazgarrienak erlazionatzea jarduera praktikoen azterketari begira, Antropologoaren trebetasun profesionaletan sakonduta. </a:t>
            </a:r>
          </a:p>
          <a:p>
            <a:pPr algn="just">
              <a:buNone/>
            </a:pPr>
            <a:endParaRPr lang="es-ES" sz="2400" dirty="0" smtClean="0"/>
          </a:p>
          <a:p>
            <a:pPr algn="just"/>
            <a:r>
              <a:rPr lang="eu-ES" sz="2400" dirty="0" smtClean="0"/>
              <a:t>Ikaslea rol profesionalera ohitzea, behaketaren, gogoetaren eta praktikaren bidez, beste profesional batzuekin elkarlanean. </a:t>
            </a:r>
            <a:endParaRPr lang="es-E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BANAKETA, KREDITU ZENB.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750" y="1268413"/>
            <a:ext cx="8229600" cy="4957762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pPr algn="ctr">
              <a:buFont typeface="Wingdings 2" pitchFamily="18" charset="2"/>
              <a:buNone/>
            </a:pPr>
            <a:endParaRPr lang="es-ES" sz="2800" dirty="0" smtClean="0"/>
          </a:p>
          <a:p>
            <a:pPr algn="ctr">
              <a:buFont typeface="Wingdings 2" pitchFamily="18" charset="2"/>
              <a:buNone/>
            </a:pPr>
            <a:endParaRPr lang="es-ES" sz="2800" dirty="0" smtClean="0"/>
          </a:p>
          <a:p>
            <a:pPr algn="ctr">
              <a:buFont typeface="Wingdings 2" pitchFamily="18" charset="2"/>
              <a:buNone/>
            </a:pPr>
            <a:r>
              <a:rPr lang="es-ES" sz="2800" dirty="0" smtClean="0"/>
              <a:t>18 KREDITU ECTS        450 ORDU</a:t>
            </a:r>
          </a:p>
          <a:p>
            <a:pPr algn="ctr">
              <a:buFont typeface="Wingdings 2" pitchFamily="18" charset="2"/>
              <a:buNone/>
            </a:pPr>
            <a:r>
              <a:rPr lang="es-ES" sz="2400" dirty="0" smtClean="0"/>
              <a:t>(360 </a:t>
            </a:r>
            <a:r>
              <a:rPr lang="es-ES" sz="2400" dirty="0" err="1" smtClean="0"/>
              <a:t>ordu</a:t>
            </a:r>
            <a:r>
              <a:rPr lang="es-ES" sz="2400" dirty="0" smtClean="0"/>
              <a:t> </a:t>
            </a:r>
            <a:r>
              <a:rPr lang="es-ES" sz="2400" dirty="0" err="1" smtClean="0"/>
              <a:t>aurrez</a:t>
            </a:r>
            <a:r>
              <a:rPr lang="es-ES" sz="2400" dirty="0" smtClean="0"/>
              <a:t> </a:t>
            </a:r>
            <a:r>
              <a:rPr lang="es-ES" sz="2400" dirty="0" err="1" smtClean="0"/>
              <a:t>aurrekoak</a:t>
            </a:r>
            <a:r>
              <a:rPr lang="es-ES" sz="2400" dirty="0" smtClean="0"/>
              <a:t> eta 90 </a:t>
            </a:r>
            <a:r>
              <a:rPr lang="es-ES" sz="2400" dirty="0" err="1" smtClean="0"/>
              <a:t>ordu</a:t>
            </a:r>
            <a:r>
              <a:rPr lang="es-ES" sz="2400" dirty="0" smtClean="0"/>
              <a:t> </a:t>
            </a:r>
            <a:r>
              <a:rPr lang="es-ES" sz="2400" dirty="0" err="1" smtClean="0"/>
              <a:t>bestelakoak</a:t>
            </a:r>
            <a:r>
              <a:rPr lang="es-ES" sz="2400" dirty="0" smtClean="0"/>
              <a:t>)</a:t>
            </a:r>
          </a:p>
          <a:p>
            <a:pPr>
              <a:buFont typeface="Wingdings 2" pitchFamily="18" charset="2"/>
              <a:buNone/>
            </a:pPr>
            <a:endParaRPr lang="es-ES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11560" y="2132856"/>
          <a:ext cx="8208912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6731"/>
                <a:gridCol w="378218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GIZARTE</a:t>
                      </a:r>
                      <a:r>
                        <a:rPr lang="es-ES" sz="2400" baseline="0" dirty="0" smtClean="0"/>
                        <a:t> ANTROPOLOGIAKO </a:t>
                      </a:r>
                      <a:r>
                        <a:rPr lang="es-ES" sz="2400" dirty="0" smtClean="0"/>
                        <a:t> GRADUKO</a:t>
                      </a:r>
                      <a:r>
                        <a:rPr lang="es-ES" sz="2400" baseline="0" dirty="0" smtClean="0"/>
                        <a:t> PRACTICUMA 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1go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 LAUHILEKOAN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4.</a:t>
                      </a:r>
                      <a:r>
                        <a:rPr lang="es-ES" baseline="0" dirty="0" smtClean="0"/>
                        <a:t> MAILA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5076056" y="3573016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/>
          </a:bodyPr>
          <a:lstStyle/>
          <a:p>
            <a:pPr fontAlgn="t"/>
            <a:endParaRPr lang="es-ES" b="1" dirty="0" smtClean="0"/>
          </a:p>
          <a:p>
            <a:pPr fontAlgn="t"/>
            <a:endParaRPr lang="es-ES" b="1" dirty="0" smtClean="0"/>
          </a:p>
          <a:p>
            <a:pPr fontAlgn="t"/>
            <a:endParaRPr lang="es-ES" b="1" dirty="0" smtClean="0"/>
          </a:p>
          <a:p>
            <a:pPr fontAlgn="t"/>
            <a:endParaRPr lang="es-ES" b="1" dirty="0" smtClean="0"/>
          </a:p>
          <a:p>
            <a:pPr fontAlgn="t"/>
            <a:endParaRPr lang="es-ES" b="1" dirty="0" smtClean="0"/>
          </a:p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683568" y="1340768"/>
            <a:ext cx="7848872" cy="18505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 fontAlgn="t"/>
            <a:r>
              <a:rPr lang="es-ES" sz="2400" b="1" dirty="0" smtClean="0"/>
              <a:t>I.BLOKEA: FAKULTATEAN</a:t>
            </a:r>
          </a:p>
          <a:p>
            <a:pPr marL="514350" indent="-514350" algn="ctr" fontAlgn="t"/>
            <a:r>
              <a:rPr lang="es-ES" sz="2400" b="1" dirty="0" smtClean="0"/>
              <a:t>(</a:t>
            </a:r>
            <a:r>
              <a:rPr lang="es-ES" sz="2400" b="1" dirty="0" err="1" smtClean="0"/>
              <a:t>Irailaren</a:t>
            </a:r>
            <a:r>
              <a:rPr lang="es-ES" sz="2400" b="1" dirty="0" smtClean="0"/>
              <a:t> </a:t>
            </a:r>
            <a:r>
              <a:rPr lang="es-ES" sz="2400" b="1" dirty="0" smtClean="0"/>
              <a:t>13ko </a:t>
            </a:r>
            <a:r>
              <a:rPr lang="es-ES" sz="2400" b="1" dirty="0" smtClean="0"/>
              <a:t>astean)</a:t>
            </a:r>
          </a:p>
          <a:p>
            <a:pPr fontAlgn="t"/>
            <a:endParaRPr lang="es-ES" sz="2400" dirty="0" smtClean="0"/>
          </a:p>
          <a:p>
            <a:pPr algn="ctr" fontAlgn="t"/>
            <a:r>
              <a:rPr lang="es-ES" sz="2400" b="1" dirty="0" smtClean="0"/>
              <a:t>20 ORDU AURREZ AURREKOAK</a:t>
            </a:r>
            <a:endParaRPr lang="es-ES" sz="2400" dirty="0"/>
          </a:p>
        </p:txBody>
      </p:sp>
      <p:sp>
        <p:nvSpPr>
          <p:cNvPr id="6" name="5 Rectángulo"/>
          <p:cNvSpPr/>
          <p:nvPr/>
        </p:nvSpPr>
        <p:spPr>
          <a:xfrm>
            <a:off x="755576" y="4149080"/>
            <a:ext cx="7776864" cy="20882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r>
              <a:rPr lang="es-ES" sz="2400" b="1" dirty="0" smtClean="0"/>
              <a:t>II. BLOKEA : PRAKTIKETAKO ZENTROETAN</a:t>
            </a:r>
          </a:p>
          <a:p>
            <a:pPr algn="ctr" fontAlgn="t"/>
            <a:r>
              <a:rPr lang="es-ES" sz="2400" b="1" dirty="0" smtClean="0"/>
              <a:t>(</a:t>
            </a:r>
            <a:r>
              <a:rPr lang="es-ES" sz="2400" b="1" dirty="0" err="1" smtClean="0"/>
              <a:t>Irailaren</a:t>
            </a:r>
            <a:r>
              <a:rPr lang="es-ES" sz="2400" b="1" dirty="0" smtClean="0"/>
              <a:t> </a:t>
            </a:r>
            <a:r>
              <a:rPr lang="es-ES" sz="2400" b="1" dirty="0" smtClean="0"/>
              <a:t>20</a:t>
            </a:r>
            <a:r>
              <a:rPr lang="es-ES" sz="2400" b="1" dirty="0" smtClean="0"/>
              <a:t>tik </a:t>
            </a:r>
            <a:r>
              <a:rPr lang="es-ES" sz="2400" b="1" dirty="0" err="1" smtClean="0"/>
              <a:t>abenduaren</a:t>
            </a:r>
            <a:r>
              <a:rPr lang="es-ES" sz="2400" b="1" dirty="0" smtClean="0"/>
              <a:t> </a:t>
            </a:r>
            <a:r>
              <a:rPr lang="es-ES" sz="2400" b="1" dirty="0" smtClean="0"/>
              <a:t>22</a:t>
            </a:r>
            <a:r>
              <a:rPr lang="es-ES" sz="2400" b="1" dirty="0" smtClean="0"/>
              <a:t>ra</a:t>
            </a:r>
            <a:r>
              <a:rPr lang="es-ES" sz="2400" b="1" dirty="0" smtClean="0"/>
              <a:t>)</a:t>
            </a:r>
          </a:p>
          <a:p>
            <a:pPr algn="ctr" fontAlgn="t"/>
            <a:endParaRPr lang="es-ES" sz="2400" dirty="0" smtClean="0"/>
          </a:p>
          <a:p>
            <a:pPr algn="ctr" fontAlgn="t"/>
            <a:r>
              <a:rPr lang="es-ES" sz="2400" b="1" dirty="0" smtClean="0"/>
              <a:t>340 ORDU AURREZ AURREKOAK</a:t>
            </a:r>
            <a:endParaRPr lang="es-ES" sz="2400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EGUNAK/ORDUAK/ASTEKO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83568" y="2060848"/>
          <a:ext cx="813690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782"/>
                <a:gridCol w="403412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GIZARTE</a:t>
                      </a:r>
                      <a:r>
                        <a:rPr lang="es-ES" sz="2400" baseline="0" dirty="0" smtClean="0"/>
                        <a:t> ANTROPOLOGIA </a:t>
                      </a:r>
                      <a:r>
                        <a:rPr lang="es-ES" sz="2400" dirty="0" smtClean="0"/>
                        <a:t>GRADUKO</a:t>
                      </a:r>
                      <a:r>
                        <a:rPr lang="es-ES" sz="2400" baseline="0" dirty="0" smtClean="0"/>
                        <a:t> PRACTICUMA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3 EGUN / ASTEKO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baseline="0" smtClean="0"/>
                        <a:t>   24 </a:t>
                      </a:r>
                      <a:r>
                        <a:rPr lang="es-ES" baseline="0" dirty="0" smtClean="0"/>
                        <a:t>ORDU/ ASTEKO</a:t>
                      </a:r>
                      <a:endParaRPr lang="es-ES" dirty="0" smtClean="0"/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  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 2" pitchFamily="18" charset="2"/>
              <a:buNone/>
            </a:pPr>
            <a:r>
              <a:rPr lang="es-ES" sz="4300" dirty="0" smtClean="0">
                <a:solidFill>
                  <a:srgbClr val="92D050"/>
                </a:solidFill>
              </a:rPr>
              <a:t>METODOLOGIA</a:t>
            </a:r>
          </a:p>
          <a:p>
            <a:pPr algn="ctr">
              <a:buFont typeface="Wingdings 2" pitchFamily="18" charset="2"/>
              <a:buNone/>
            </a:pPr>
            <a:endParaRPr lang="es-ES" sz="4000" dirty="0" smtClean="0"/>
          </a:p>
          <a:p>
            <a:pPr algn="ctr">
              <a:buFont typeface="Wingdings 2" pitchFamily="18" charset="2"/>
              <a:buNone/>
            </a:pPr>
            <a:r>
              <a:rPr lang="es-ES" sz="4000" dirty="0" smtClean="0">
                <a:solidFill>
                  <a:srgbClr val="E4E4E4"/>
                </a:solidFill>
              </a:rPr>
              <a:t>I. BLOKEA: </a:t>
            </a:r>
            <a:r>
              <a:rPr lang="es-ES" sz="4000" dirty="0" err="1" smtClean="0">
                <a:solidFill>
                  <a:srgbClr val="E4E4E4"/>
                </a:solidFill>
              </a:rPr>
              <a:t>fakultatean</a:t>
            </a:r>
            <a:endParaRPr lang="es-ES" sz="4000" dirty="0" smtClean="0">
              <a:solidFill>
                <a:srgbClr val="E4E4E4"/>
              </a:solidFill>
            </a:endParaRPr>
          </a:p>
          <a:p>
            <a:pPr lvl="0"/>
            <a:r>
              <a:rPr lang="eu-ES" sz="3100" dirty="0" err="1" smtClean="0"/>
              <a:t>Practicuma</a:t>
            </a:r>
            <a:r>
              <a:rPr lang="eu-ES" sz="3100" dirty="0" smtClean="0"/>
              <a:t> aurkeztea eta kokatzea.</a:t>
            </a:r>
            <a:endParaRPr lang="es-ES" sz="3100" dirty="0" smtClean="0"/>
          </a:p>
          <a:p>
            <a:pPr lvl="0"/>
            <a:r>
              <a:rPr lang="eu-ES" sz="3100" dirty="0" smtClean="0"/>
              <a:t>Garatutako gaitasun akademikoei buruzko gogoeta.</a:t>
            </a:r>
            <a:endParaRPr lang="es-ES" sz="3100" dirty="0" smtClean="0"/>
          </a:p>
          <a:p>
            <a:r>
              <a:rPr lang="eu-ES" sz="3100" dirty="0" smtClean="0"/>
              <a:t>Trebetasun profesionalak, harremanetarako trebetasuna eta lanbide-deontologia.</a:t>
            </a:r>
            <a:endParaRPr lang="es-ES" sz="3100" dirty="0" smtClean="0"/>
          </a:p>
          <a:p>
            <a:r>
              <a:rPr lang="eu-ES" sz="3100" dirty="0" err="1" smtClean="0"/>
              <a:t>Practicumera</a:t>
            </a:r>
            <a:r>
              <a:rPr lang="eu-ES" sz="3100" dirty="0" smtClean="0"/>
              <a:t> egokitutako metodologia-tresnen berreraikitzea.</a:t>
            </a:r>
            <a:r>
              <a:rPr lang="es-ES_tradnl" sz="3100" dirty="0" smtClean="0"/>
              <a:t> </a:t>
            </a:r>
            <a:endParaRPr lang="es-ES" sz="3100" dirty="0" smtClean="0"/>
          </a:p>
          <a:p>
            <a:r>
              <a:rPr lang="eu-ES" sz="3100" dirty="0" smtClean="0"/>
              <a:t>Hainbat eremu profesionalen aurkezpena.</a:t>
            </a:r>
            <a:endParaRPr lang="es-ES" sz="3100" dirty="0" smtClean="0"/>
          </a:p>
          <a:p>
            <a:pPr algn="ctr">
              <a:buFont typeface="Wingdings 2" pitchFamily="18" charset="2"/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  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es-ES" sz="4300" dirty="0" smtClean="0">
                <a:solidFill>
                  <a:srgbClr val="92D050"/>
                </a:solidFill>
              </a:rPr>
              <a:t>METODOLOGIA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es-ES" sz="4000" dirty="0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es-ES" sz="4000" dirty="0" smtClean="0">
                <a:solidFill>
                  <a:srgbClr val="E4E4E4"/>
                </a:solidFill>
              </a:rPr>
              <a:t>II. BLOKEA: </a:t>
            </a:r>
            <a:r>
              <a:rPr lang="eu-ES" sz="4000" dirty="0" smtClean="0">
                <a:solidFill>
                  <a:srgbClr val="E4E4E4"/>
                </a:solidFill>
              </a:rPr>
              <a:t>praktiketako zentroetan</a:t>
            </a:r>
          </a:p>
          <a:p>
            <a:pPr>
              <a:lnSpc>
                <a:spcPct val="90000"/>
              </a:lnSpc>
            </a:pPr>
            <a:r>
              <a:rPr lang="eu-ES" sz="3200" dirty="0" smtClean="0"/>
              <a:t>Zentroetako, zerbitzuetako eta erakundeetako praktikak</a:t>
            </a:r>
          </a:p>
          <a:p>
            <a:pPr>
              <a:lnSpc>
                <a:spcPct val="90000"/>
              </a:lnSpc>
              <a:buNone/>
            </a:pPr>
            <a:endParaRPr lang="es-ES" sz="3200" dirty="0" smtClean="0"/>
          </a:p>
          <a:p>
            <a:pPr>
              <a:lnSpc>
                <a:spcPct val="90000"/>
              </a:lnSpc>
            </a:pPr>
            <a:r>
              <a:rPr lang="eu-ES" sz="3200" dirty="0" smtClean="0"/>
              <a:t>Jarraipen-mintegiak eta lanketa </a:t>
            </a:r>
            <a:r>
              <a:rPr lang="eu-ES" sz="3200" dirty="0" err="1" smtClean="0"/>
              <a:t>teoriko-praktikoa</a:t>
            </a:r>
            <a:r>
              <a:rPr lang="eu-ES" sz="3200" dirty="0" smtClean="0"/>
              <a:t> Fakultatean</a:t>
            </a:r>
            <a:endParaRPr lang="es-ES" sz="4000" dirty="0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es-ES" sz="4000" dirty="0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es-ES" sz="4000" dirty="0" smtClean="0"/>
          </a:p>
          <a:p>
            <a:pPr>
              <a:lnSpc>
                <a:spcPct val="90000"/>
              </a:lnSpc>
            </a:pPr>
            <a:endParaRPr lang="es-ES" dirty="0" smtClean="0"/>
          </a:p>
          <a:p>
            <a:pPr>
              <a:lnSpc>
                <a:spcPct val="90000"/>
              </a:lnSpc>
            </a:pPr>
            <a:endParaRPr lang="es-E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AZKEN MEMORIA</a:t>
            </a:r>
          </a:p>
          <a:p>
            <a:pPr algn="ctr">
              <a:buNone/>
            </a:pPr>
            <a:endParaRPr lang="es-ES" sz="4000" dirty="0" smtClean="0"/>
          </a:p>
          <a:p>
            <a:pPr lvl="0"/>
            <a:r>
              <a:rPr lang="eu-ES" sz="2800" dirty="0" smtClean="0"/>
              <a:t>Ikaslearen datu pertsonalak.</a:t>
            </a:r>
          </a:p>
          <a:p>
            <a:pPr lvl="0"/>
            <a:r>
              <a:rPr lang="eu-ES" sz="2800" dirty="0" smtClean="0"/>
              <a:t>Praktiketako zentroko testuinguruaren identifikazio eta analisia.</a:t>
            </a:r>
          </a:p>
          <a:p>
            <a:pPr lvl="0"/>
            <a:r>
              <a:rPr lang="eu-ES" sz="2800" dirty="0" smtClean="0"/>
              <a:t>Praktika prozesua.</a:t>
            </a:r>
            <a:endParaRPr lang="eu-ES" sz="2600" dirty="0" smtClean="0"/>
          </a:p>
          <a:p>
            <a:pPr lvl="0"/>
            <a:r>
              <a:rPr lang="eu-ES" sz="2800" dirty="0" smtClean="0"/>
              <a:t>Burututako lanaren inguruko banakako analisia eta gogoeta.</a:t>
            </a:r>
          </a:p>
          <a:p>
            <a:endParaRPr lang="es-ES" sz="2600" dirty="0" smtClean="0"/>
          </a:p>
          <a:p>
            <a:pPr lvl="0"/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EBALUAZIOA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u-ES" dirty="0" smtClean="0"/>
              <a:t>Zentroko </a:t>
            </a:r>
            <a:r>
              <a:rPr lang="eu-ES" dirty="0" err="1" smtClean="0"/>
              <a:t>instruktorea</a:t>
            </a:r>
            <a:r>
              <a:rPr lang="eu-ES" dirty="0" smtClean="0"/>
              <a:t>: %50a</a:t>
            </a:r>
          </a:p>
          <a:p>
            <a:r>
              <a:rPr lang="eu-ES" dirty="0" smtClean="0"/>
              <a:t>Fakultateko tutorea: %50a</a:t>
            </a:r>
          </a:p>
          <a:p>
            <a:r>
              <a:rPr lang="eu-ES" dirty="0" smtClean="0"/>
              <a:t>Bi atalak gainditu beharko dira nahitaez.</a:t>
            </a:r>
          </a:p>
          <a:p>
            <a:r>
              <a:rPr lang="eu-ES" dirty="0" smtClean="0"/>
              <a:t>Ezinbestekoa da fakultatean antolatzen diren ekintza </a:t>
            </a:r>
            <a:r>
              <a:rPr lang="eu-ES" b="1" dirty="0" smtClean="0"/>
              <a:t>guztietan</a:t>
            </a:r>
            <a:r>
              <a:rPr lang="eu-ES" dirty="0" smtClean="0"/>
              <a:t> parte hartzea.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211</Words>
  <Application>Microsoft Office PowerPoint</Application>
  <PresentationFormat>Presentación en pantalla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Brío</vt:lpstr>
      <vt:lpstr>GIZARTE ANTROPOLOGIAKO  GRADUA  PRACTICUMA </vt:lpstr>
      <vt:lpstr>HELBURUAK</vt:lpstr>
      <vt:lpstr>BANAKETA, KREDITU ZENB.</vt:lpstr>
      <vt:lpstr>Diapositiva 4</vt:lpstr>
      <vt:lpstr>EGUNAK/ORDUAK/ASTEKO</vt:lpstr>
      <vt:lpstr>         </vt:lpstr>
      <vt:lpstr>         </vt:lpstr>
      <vt:lpstr>         </vt:lpstr>
      <vt:lpstr>EBALUAZIOA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GRADO EN PEDAGOGIA PRACTICUM I</dc:title>
  <dc:creator>Usuario PDI</dc:creator>
  <cp:lastModifiedBy>MertxeTorres</cp:lastModifiedBy>
  <cp:revision>64</cp:revision>
  <dcterms:created xsi:type="dcterms:W3CDTF">2012-02-28T08:45:34Z</dcterms:created>
  <dcterms:modified xsi:type="dcterms:W3CDTF">2021-03-15T13:58:15Z</dcterms:modified>
</cp:coreProperties>
</file>