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1F5"/>
    <a:srgbClr val="EDF6F9"/>
    <a:srgbClr val="E5F2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5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6623A-0950-4741-B0F9-AFD2A62AD3C3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D1FAE-9F0B-40DF-BB1A-667D3242AF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839" y="348995"/>
            <a:ext cx="9144000" cy="857250"/>
          </a:xfrm>
          <a:custGeom>
            <a:avLst/>
            <a:gdLst/>
            <a:ahLst/>
            <a:cxnLst/>
            <a:rect l="l" t="t" r="r" b="b"/>
            <a:pathLst>
              <a:path w="9144000" h="857250">
                <a:moveTo>
                  <a:pt x="0" y="0"/>
                </a:moveTo>
                <a:lnTo>
                  <a:pt x="0" y="857250"/>
                </a:lnTo>
                <a:lnTo>
                  <a:pt x="9144000" y="85725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jonathan.lavilla@ehu.eus" TargetMode="Externa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839" y="348995"/>
            <a:ext cx="9144000" cy="857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348995"/>
            <a:ext cx="9144000" cy="857250"/>
          </a:xfrm>
          <a:custGeom>
            <a:avLst/>
            <a:gdLst/>
            <a:ahLst/>
            <a:cxnLst/>
            <a:rect l="l" t="t" r="r" b="b"/>
            <a:pathLst>
              <a:path w="9144000" h="857250">
                <a:moveTo>
                  <a:pt x="0" y="0"/>
                </a:moveTo>
                <a:lnTo>
                  <a:pt x="0" y="857250"/>
                </a:lnTo>
                <a:lnTo>
                  <a:pt x="9144000" y="85725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1206246"/>
            <a:ext cx="9144000" cy="8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1206246"/>
            <a:ext cx="9144000" cy="857250"/>
          </a:xfrm>
          <a:custGeom>
            <a:avLst/>
            <a:gdLst/>
            <a:ahLst/>
            <a:cxnLst/>
            <a:rect l="l" t="t" r="r" b="b"/>
            <a:pathLst>
              <a:path w="9144000" h="857250">
                <a:moveTo>
                  <a:pt x="0" y="0"/>
                </a:moveTo>
                <a:lnTo>
                  <a:pt x="0" y="857250"/>
                </a:lnTo>
                <a:lnTo>
                  <a:pt x="9144000" y="85725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10341" y="1402080"/>
            <a:ext cx="1933955" cy="6614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2063495"/>
            <a:ext cx="9144000" cy="857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10341" y="2063495"/>
            <a:ext cx="1933955" cy="3954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4839" y="2920745"/>
            <a:ext cx="9144000" cy="857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4839" y="3777996"/>
            <a:ext cx="9144000" cy="8572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55127" y="3813047"/>
            <a:ext cx="6154673" cy="8221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839" y="4635246"/>
            <a:ext cx="9144000" cy="8572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4839" y="4634484"/>
            <a:ext cx="9144000" cy="850900"/>
          </a:xfrm>
          <a:custGeom>
            <a:avLst/>
            <a:gdLst/>
            <a:ahLst/>
            <a:cxnLst/>
            <a:rect l="l" t="t" r="r" b="b"/>
            <a:pathLst>
              <a:path w="9144000" h="850900">
                <a:moveTo>
                  <a:pt x="0" y="0"/>
                </a:moveTo>
                <a:lnTo>
                  <a:pt x="0" y="850392"/>
                </a:lnTo>
                <a:lnTo>
                  <a:pt x="9144000" y="8503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4839" y="548487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3999" y="0"/>
                </a:lnTo>
              </a:path>
            </a:pathLst>
          </a:custGeom>
          <a:ln w="165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33791" y="4635246"/>
            <a:ext cx="6203441" cy="7315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4839" y="5492496"/>
            <a:ext cx="9143999" cy="8572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4839" y="550735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3999" y="0"/>
                </a:lnTo>
              </a:path>
            </a:pathLst>
          </a:custGeom>
          <a:ln w="325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4839" y="6349746"/>
            <a:ext cx="9143999" cy="8572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420502" y="5872080"/>
            <a:ext cx="804290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B48300"/>
                </a:solidFill>
                <a:latin typeface="Corbel"/>
                <a:cs typeface="Corbel"/>
              </a:rPr>
              <a:t>BORON</a:t>
            </a:r>
            <a:r>
              <a:rPr sz="3600" spc="-10" dirty="0">
                <a:solidFill>
                  <a:srgbClr val="B48300"/>
                </a:solidFill>
                <a:latin typeface="Corbel"/>
                <a:cs typeface="Corbel"/>
              </a:rPr>
              <a:t>D</a:t>
            </a:r>
            <a:r>
              <a:rPr sz="3600" spc="-190" dirty="0">
                <a:solidFill>
                  <a:srgbClr val="B48300"/>
                </a:solidFill>
                <a:latin typeface="Corbel"/>
                <a:cs typeface="Corbel"/>
              </a:rPr>
              <a:t>A</a:t>
            </a:r>
            <a:r>
              <a:rPr sz="3600" spc="-5" dirty="0">
                <a:solidFill>
                  <a:srgbClr val="B48300"/>
                </a:solidFill>
                <a:latin typeface="Corbel"/>
                <a:cs typeface="Corbel"/>
              </a:rPr>
              <a:t>TEZ</a:t>
            </a:r>
            <a:r>
              <a:rPr sz="3600" spc="-200" dirty="0">
                <a:solidFill>
                  <a:srgbClr val="B48300"/>
                </a:solidFill>
                <a:latin typeface="Corbel"/>
                <a:cs typeface="Corbel"/>
              </a:rPr>
              <a:t>K</a:t>
            </a:r>
            <a:r>
              <a:rPr sz="3600" dirty="0">
                <a:solidFill>
                  <a:srgbClr val="B48300"/>
                </a:solidFill>
                <a:latin typeface="Corbel"/>
                <a:cs typeface="Corbel"/>
              </a:rPr>
              <a:t>O</a:t>
            </a:r>
            <a:r>
              <a:rPr sz="3600" spc="-5" dirty="0">
                <a:solidFill>
                  <a:srgbClr val="B48300"/>
                </a:solidFill>
                <a:latin typeface="Corbel"/>
                <a:cs typeface="Corbel"/>
              </a:rPr>
              <a:t> PRAKTIKA</a:t>
            </a:r>
            <a:r>
              <a:rPr sz="3600" dirty="0">
                <a:solidFill>
                  <a:srgbClr val="B48300"/>
                </a:solidFill>
                <a:latin typeface="Corbel"/>
                <a:cs typeface="Corbel"/>
              </a:rPr>
              <a:t>K</a:t>
            </a:r>
            <a:r>
              <a:rPr sz="3600" spc="5" dirty="0">
                <a:solidFill>
                  <a:srgbClr val="B48300"/>
                </a:solidFill>
                <a:latin typeface="Corbel"/>
                <a:cs typeface="Corbel"/>
              </a:rPr>
              <a:t> </a:t>
            </a:r>
            <a:r>
              <a:rPr sz="3600" spc="-95" dirty="0" smtClean="0">
                <a:solidFill>
                  <a:srgbClr val="B48300"/>
                </a:solidFill>
                <a:latin typeface="Corbel"/>
                <a:cs typeface="Corbel"/>
              </a:rPr>
              <a:t>2</a:t>
            </a:r>
            <a:r>
              <a:rPr sz="3600" spc="-20" dirty="0" smtClean="0">
                <a:solidFill>
                  <a:srgbClr val="B48300"/>
                </a:solidFill>
                <a:latin typeface="Corbel"/>
                <a:cs typeface="Corbel"/>
              </a:rPr>
              <a:t>0</a:t>
            </a:r>
            <a:r>
              <a:rPr lang="es-ES" sz="3600" spc="-95" dirty="0" smtClean="0">
                <a:solidFill>
                  <a:srgbClr val="B48300"/>
                </a:solidFill>
                <a:latin typeface="Corbel"/>
                <a:cs typeface="Corbel"/>
              </a:rPr>
              <a:t>20</a:t>
            </a:r>
            <a:r>
              <a:rPr sz="3600" dirty="0" smtClean="0">
                <a:solidFill>
                  <a:srgbClr val="B48300"/>
                </a:solidFill>
                <a:latin typeface="Corbel"/>
                <a:cs typeface="Corbel"/>
              </a:rPr>
              <a:t>–</a:t>
            </a:r>
            <a:r>
              <a:rPr sz="3600" spc="10" dirty="0" smtClean="0">
                <a:solidFill>
                  <a:srgbClr val="B48300"/>
                </a:solidFill>
                <a:latin typeface="Corbel"/>
                <a:cs typeface="Corbel"/>
              </a:rPr>
              <a:t> </a:t>
            </a:r>
            <a:r>
              <a:rPr sz="3600" spc="-95" dirty="0" smtClean="0">
                <a:solidFill>
                  <a:srgbClr val="B48300"/>
                </a:solidFill>
                <a:latin typeface="Corbel"/>
                <a:cs typeface="Corbel"/>
              </a:rPr>
              <a:t>2</a:t>
            </a:r>
            <a:r>
              <a:rPr sz="3600" spc="-20" dirty="0" smtClean="0">
                <a:solidFill>
                  <a:srgbClr val="B48300"/>
                </a:solidFill>
                <a:latin typeface="Corbel"/>
                <a:cs typeface="Corbel"/>
              </a:rPr>
              <a:t>0</a:t>
            </a:r>
            <a:r>
              <a:rPr lang="es-ES" sz="3600" spc="-5" dirty="0" smtClean="0">
                <a:solidFill>
                  <a:srgbClr val="B48300"/>
                </a:solidFill>
                <a:latin typeface="Corbel"/>
                <a:cs typeface="Corbel"/>
              </a:rPr>
              <a:t>21</a:t>
            </a:r>
            <a:endParaRPr sz="36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3000" spc="-5" dirty="0">
                <a:solidFill>
                  <a:srgbClr val="B48300"/>
                </a:solidFill>
                <a:latin typeface="Corbel"/>
                <a:cs typeface="Corbel"/>
              </a:rPr>
              <a:t>FI</a:t>
            </a:r>
            <a:r>
              <a:rPr sz="3000" spc="-140" dirty="0">
                <a:solidFill>
                  <a:srgbClr val="B48300"/>
                </a:solidFill>
                <a:latin typeface="Corbel"/>
                <a:cs typeface="Corbel"/>
              </a:rPr>
              <a:t>L</a:t>
            </a:r>
            <a:r>
              <a:rPr sz="3000" spc="-5" dirty="0">
                <a:solidFill>
                  <a:srgbClr val="B48300"/>
                </a:solidFill>
                <a:latin typeface="Corbel"/>
                <a:cs typeface="Corbel"/>
              </a:rPr>
              <a:t>O</a:t>
            </a:r>
            <a:r>
              <a:rPr sz="3000" dirty="0">
                <a:solidFill>
                  <a:srgbClr val="B48300"/>
                </a:solidFill>
                <a:latin typeface="Corbel"/>
                <a:cs typeface="Corbel"/>
              </a:rPr>
              <a:t>SOFI</a:t>
            </a:r>
            <a:r>
              <a:rPr sz="3000" spc="-5" dirty="0">
                <a:solidFill>
                  <a:srgbClr val="B48300"/>
                </a:solidFill>
                <a:latin typeface="Corbel"/>
                <a:cs typeface="Corbel"/>
              </a:rPr>
              <a:t>A</a:t>
            </a:r>
            <a:r>
              <a:rPr sz="3000" spc="-175" dirty="0">
                <a:solidFill>
                  <a:srgbClr val="B48300"/>
                </a:solidFill>
                <a:latin typeface="Corbel"/>
                <a:cs typeface="Corbel"/>
              </a:rPr>
              <a:t>K</a:t>
            </a:r>
            <a:r>
              <a:rPr sz="3000" dirty="0">
                <a:solidFill>
                  <a:srgbClr val="B48300"/>
                </a:solidFill>
                <a:latin typeface="Corbel"/>
                <a:cs typeface="Corbel"/>
              </a:rPr>
              <a:t>O</a:t>
            </a:r>
            <a:r>
              <a:rPr sz="3000" spc="-140" dirty="0">
                <a:solidFill>
                  <a:srgbClr val="B48300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B48300"/>
                </a:solidFill>
                <a:latin typeface="Corbel"/>
                <a:cs typeface="Corbel"/>
              </a:rPr>
              <a:t>GRADUA</a:t>
            </a:r>
            <a:endParaRPr sz="30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6761" y="922782"/>
            <a:ext cx="5888735" cy="283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36761" y="1206246"/>
            <a:ext cx="5900165" cy="1379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93070" y="2231872"/>
            <a:ext cx="7952105" cy="4382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174625" indent="-320040">
              <a:lnSpc>
                <a:spcPts val="3460"/>
              </a:lnSpc>
              <a:buClr>
                <a:srgbClr val="F0AD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15" dirty="0">
                <a:latin typeface="Corbel"/>
                <a:cs typeface="Corbel"/>
              </a:rPr>
              <a:t>Ikasleen </a:t>
            </a:r>
            <a:r>
              <a:rPr sz="3200" spc="-20" dirty="0">
                <a:latin typeface="Corbel"/>
                <a:cs typeface="Corbel"/>
              </a:rPr>
              <a:t>oso</a:t>
            </a:r>
            <a:r>
              <a:rPr sz="3200" spc="-15" dirty="0">
                <a:latin typeface="Corbel"/>
                <a:cs typeface="Corbel"/>
              </a:rPr>
              <a:t>‐oso</a:t>
            </a:r>
            <a:r>
              <a:rPr sz="3200" spc="-80" dirty="0">
                <a:latin typeface="Corbel"/>
                <a:cs typeface="Corbel"/>
              </a:rPr>
              <a:t>k</a:t>
            </a:r>
            <a:r>
              <a:rPr sz="3200" spc="-20" dirty="0">
                <a:latin typeface="Corbel"/>
                <a:cs typeface="Corbel"/>
              </a:rPr>
              <a:t>o</a:t>
            </a:r>
            <a:r>
              <a:rPr sz="3200" spc="2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prestakuntza</a:t>
            </a:r>
            <a:r>
              <a:rPr sz="3200" spc="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bultzatzea, haien</a:t>
            </a:r>
            <a:r>
              <a:rPr sz="3200" spc="-2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ikaskuntza</a:t>
            </a:r>
            <a:r>
              <a:rPr sz="3200" spc="1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teori</a:t>
            </a:r>
            <a:r>
              <a:rPr sz="3200" spc="-80" dirty="0">
                <a:latin typeface="Corbel"/>
                <a:cs typeface="Corbel"/>
              </a:rPr>
              <a:t>k</a:t>
            </a:r>
            <a:r>
              <a:rPr sz="3200" spc="-20" dirty="0">
                <a:latin typeface="Corbel"/>
                <a:cs typeface="Corbel"/>
              </a:rPr>
              <a:t>o</a:t>
            </a:r>
            <a:r>
              <a:rPr sz="3200" spc="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eta prakti</a:t>
            </a:r>
            <a:r>
              <a:rPr sz="3200" spc="-85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</a:t>
            </a:r>
            <a:r>
              <a:rPr sz="3200" spc="-20" dirty="0">
                <a:latin typeface="Corbel"/>
                <a:cs typeface="Corbel"/>
              </a:rPr>
              <a:t>a</a:t>
            </a:r>
            <a:r>
              <a:rPr sz="3200" spc="-10" dirty="0">
                <a:latin typeface="Corbel"/>
                <a:cs typeface="Corbel"/>
              </a:rPr>
              <a:t> </a:t>
            </a:r>
            <a:r>
              <a:rPr sz="3200" spc="-20" dirty="0">
                <a:latin typeface="Corbel"/>
                <a:cs typeface="Corbel"/>
              </a:rPr>
              <a:t>osatuta.</a:t>
            </a:r>
            <a:endParaRPr sz="3200">
              <a:latin typeface="Corbel"/>
              <a:cs typeface="Corbel"/>
            </a:endParaRPr>
          </a:p>
          <a:p>
            <a:pPr marL="332740" marR="858519" indent="-320040">
              <a:lnSpc>
                <a:spcPts val="3460"/>
              </a:lnSpc>
              <a:buClr>
                <a:srgbClr val="F0AD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25" dirty="0">
                <a:latin typeface="Corbel"/>
                <a:cs typeface="Corbel"/>
              </a:rPr>
              <a:t>L</a:t>
            </a:r>
            <a:r>
              <a:rPr sz="3200" spc="-15" dirty="0">
                <a:latin typeface="Corbel"/>
                <a:cs typeface="Corbel"/>
              </a:rPr>
              <a:t>anbid</a:t>
            </a:r>
            <a:r>
              <a:rPr sz="3200" spc="-30" dirty="0">
                <a:latin typeface="Corbel"/>
                <a:cs typeface="Corbel"/>
              </a:rPr>
              <a:t>e</a:t>
            </a:r>
            <a:r>
              <a:rPr sz="3200" spc="-20" dirty="0">
                <a:latin typeface="Corbel"/>
                <a:cs typeface="Corbel"/>
              </a:rPr>
              <a:t>‐</a:t>
            </a:r>
            <a:r>
              <a:rPr sz="3200" spc="-15" dirty="0">
                <a:latin typeface="Corbel"/>
                <a:cs typeface="Corbel"/>
              </a:rPr>
              <a:t>errealitatera</a:t>
            </a:r>
            <a:r>
              <a:rPr sz="3200" spc="-5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egokitzen</a:t>
            </a:r>
            <a:r>
              <a:rPr sz="3200" spc="-5" dirty="0">
                <a:latin typeface="Corbel"/>
                <a:cs typeface="Corbel"/>
              </a:rPr>
              <a:t> </a:t>
            </a:r>
            <a:r>
              <a:rPr sz="3200" spc="-20" dirty="0">
                <a:latin typeface="Corbel"/>
                <a:cs typeface="Corbel"/>
              </a:rPr>
              <a:t>den</a:t>
            </a:r>
            <a:r>
              <a:rPr sz="3200" spc="-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la</a:t>
            </a:r>
            <a:r>
              <a:rPr sz="3200" spc="-25" dirty="0">
                <a:latin typeface="Corbel"/>
                <a:cs typeface="Corbel"/>
              </a:rPr>
              <a:t>n</a:t>
            </a:r>
            <a:r>
              <a:rPr sz="3200" spc="-15" dirty="0">
                <a:latin typeface="Corbel"/>
                <a:cs typeface="Corbel"/>
              </a:rPr>
              <a:t>‐</a:t>
            </a:r>
            <a:r>
              <a:rPr sz="3200" spc="-10" dirty="0">
                <a:latin typeface="Corbel"/>
                <a:cs typeface="Corbel"/>
              </a:rPr>
              <a:t> </a:t>
            </a:r>
            <a:r>
              <a:rPr sz="3200" spc="-20" dirty="0">
                <a:latin typeface="Corbel"/>
                <a:cs typeface="Corbel"/>
              </a:rPr>
              <a:t>metodologia ezagutzen</a:t>
            </a:r>
            <a:r>
              <a:rPr sz="3200" spc="-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laguntzea.</a:t>
            </a:r>
            <a:endParaRPr sz="3200">
              <a:latin typeface="Corbel"/>
              <a:cs typeface="Corbel"/>
            </a:endParaRPr>
          </a:p>
          <a:p>
            <a:pPr marL="332740" marR="5080" indent="-320040">
              <a:lnSpc>
                <a:spcPts val="3460"/>
              </a:lnSpc>
              <a:buClr>
                <a:srgbClr val="F0AD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15" dirty="0">
                <a:latin typeface="Corbel"/>
                <a:cs typeface="Corbel"/>
              </a:rPr>
              <a:t>Gaitasun </a:t>
            </a:r>
            <a:r>
              <a:rPr sz="3200" spc="-20" dirty="0">
                <a:latin typeface="Corbel"/>
                <a:cs typeface="Corbel"/>
              </a:rPr>
              <a:t>tekni</a:t>
            </a:r>
            <a:r>
              <a:rPr sz="3200" spc="-80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</a:t>
            </a:r>
            <a:r>
              <a:rPr sz="3200" spc="-10" dirty="0">
                <a:latin typeface="Corbel"/>
                <a:cs typeface="Corbel"/>
              </a:rPr>
              <a:t>,</a:t>
            </a:r>
            <a:r>
              <a:rPr sz="3200" spc="20" dirty="0">
                <a:latin typeface="Corbel"/>
                <a:cs typeface="Corbel"/>
              </a:rPr>
              <a:t> </a:t>
            </a:r>
            <a:r>
              <a:rPr sz="3200" spc="-20" dirty="0">
                <a:latin typeface="Corbel"/>
                <a:cs typeface="Corbel"/>
              </a:rPr>
              <a:t>metodologi</a:t>
            </a:r>
            <a:r>
              <a:rPr sz="3200" spc="-95" dirty="0">
                <a:latin typeface="Corbel"/>
                <a:cs typeface="Corbel"/>
              </a:rPr>
              <a:t>k</a:t>
            </a:r>
            <a:r>
              <a:rPr sz="3200" spc="-30" dirty="0">
                <a:latin typeface="Corbel"/>
                <a:cs typeface="Corbel"/>
              </a:rPr>
              <a:t>o</a:t>
            </a:r>
            <a:r>
              <a:rPr sz="3200" spc="-10" dirty="0">
                <a:latin typeface="Corbel"/>
                <a:cs typeface="Corbel"/>
              </a:rPr>
              <a:t>,</a:t>
            </a:r>
            <a:r>
              <a:rPr sz="3200" spc="2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pertsonal eta partaidetza</a:t>
            </a:r>
            <a:r>
              <a:rPr sz="3200" spc="-90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oa</a:t>
            </a:r>
            <a:r>
              <a:rPr sz="3200" spc="-20" dirty="0">
                <a:latin typeface="Corbel"/>
                <a:cs typeface="Corbel"/>
              </a:rPr>
              <a:t>k</a:t>
            </a:r>
            <a:r>
              <a:rPr sz="3200" spc="-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gara</a:t>
            </a:r>
            <a:r>
              <a:rPr sz="3200" spc="-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ditzaten</a:t>
            </a:r>
            <a:r>
              <a:rPr sz="3200" spc="-2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bultzatzea.</a:t>
            </a:r>
            <a:endParaRPr sz="3200">
              <a:latin typeface="Corbel"/>
              <a:cs typeface="Corbel"/>
            </a:endParaRPr>
          </a:p>
          <a:p>
            <a:pPr marL="332740" marR="438150" indent="-320040">
              <a:lnSpc>
                <a:spcPts val="3460"/>
              </a:lnSpc>
              <a:buClr>
                <a:srgbClr val="F0AD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15" dirty="0">
                <a:latin typeface="Corbel"/>
                <a:cs typeface="Corbel"/>
              </a:rPr>
              <a:t>Ikasleek</a:t>
            </a:r>
            <a:r>
              <a:rPr sz="3200" spc="-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esperientzia</a:t>
            </a:r>
            <a:r>
              <a:rPr sz="3200" spc="-3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prakti</a:t>
            </a:r>
            <a:r>
              <a:rPr sz="3200" spc="-85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</a:t>
            </a:r>
            <a:r>
              <a:rPr sz="3200" spc="-20" dirty="0">
                <a:latin typeface="Corbel"/>
                <a:cs typeface="Corbel"/>
              </a:rPr>
              <a:t>a</a:t>
            </a:r>
            <a:r>
              <a:rPr sz="3200" spc="1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eskuratze</a:t>
            </a:r>
            <a:r>
              <a:rPr sz="3200" spc="-35" dirty="0">
                <a:latin typeface="Corbel"/>
                <a:cs typeface="Corbel"/>
              </a:rPr>
              <a:t>a</a:t>
            </a:r>
            <a:r>
              <a:rPr sz="3200" spc="-10" dirty="0">
                <a:latin typeface="Corbel"/>
                <a:cs typeface="Corbel"/>
              </a:rPr>
              <a:t>, la</a:t>
            </a:r>
            <a:r>
              <a:rPr sz="3200" spc="-25" dirty="0">
                <a:latin typeface="Corbel"/>
                <a:cs typeface="Corbel"/>
              </a:rPr>
              <a:t>n</a:t>
            </a:r>
            <a:r>
              <a:rPr sz="3200" spc="-20" dirty="0">
                <a:latin typeface="Corbel"/>
                <a:cs typeface="Corbel"/>
              </a:rPr>
              <a:t>‐merkatuan sartzen</a:t>
            </a:r>
            <a:r>
              <a:rPr sz="3200" spc="20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eta </a:t>
            </a:r>
            <a:r>
              <a:rPr sz="3200" spc="-20" dirty="0">
                <a:latin typeface="Corbel"/>
                <a:cs typeface="Corbel"/>
              </a:rPr>
              <a:t>beren</a:t>
            </a:r>
            <a:r>
              <a:rPr sz="3200" spc="-15" dirty="0">
                <a:latin typeface="Corbel"/>
                <a:cs typeface="Corbel"/>
              </a:rPr>
              <a:t> enplegagarritasuna</a:t>
            </a:r>
            <a:r>
              <a:rPr sz="3200" spc="-35" dirty="0">
                <a:latin typeface="Corbel"/>
                <a:cs typeface="Corbel"/>
              </a:rPr>
              <a:t> </a:t>
            </a:r>
            <a:r>
              <a:rPr sz="3200" spc="-25" dirty="0">
                <a:latin typeface="Corbel"/>
                <a:cs typeface="Corbel"/>
              </a:rPr>
              <a:t>hobetze</a:t>
            </a:r>
            <a:r>
              <a:rPr sz="3200" spc="-20" dirty="0">
                <a:latin typeface="Corbel"/>
                <a:cs typeface="Corbel"/>
              </a:rPr>
              <a:t>n</a:t>
            </a:r>
            <a:r>
              <a:rPr sz="3200" spc="5" dirty="0">
                <a:latin typeface="Corbel"/>
                <a:cs typeface="Corbel"/>
              </a:rPr>
              <a:t> </a:t>
            </a:r>
            <a:r>
              <a:rPr sz="3200" spc="-15" dirty="0">
                <a:latin typeface="Corbel"/>
                <a:cs typeface="Corbel"/>
              </a:rPr>
              <a:t>laguntze</a:t>
            </a:r>
            <a:r>
              <a:rPr sz="3200" spc="-85" dirty="0">
                <a:latin typeface="Corbel"/>
                <a:cs typeface="Corbel"/>
              </a:rPr>
              <a:t>k</a:t>
            </a:r>
            <a:r>
              <a:rPr sz="3200" spc="-25" dirty="0">
                <a:latin typeface="Corbel"/>
                <a:cs typeface="Corbel"/>
              </a:rPr>
              <a:t>o</a:t>
            </a:r>
            <a:r>
              <a:rPr sz="3200" spc="-10" dirty="0">
                <a:latin typeface="Corbel"/>
                <a:cs typeface="Corbel"/>
              </a:rPr>
              <a:t>.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8191" y="930402"/>
            <a:ext cx="5863590" cy="275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191" y="1206246"/>
            <a:ext cx="5877305" cy="134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07985" y="2770632"/>
          <a:ext cx="8208262" cy="2735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3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7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marL="253619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FI</a:t>
                      </a:r>
                      <a:r>
                        <a:rPr sz="24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SOFIA</a:t>
                      </a:r>
                      <a:r>
                        <a:rPr sz="2400" b="1" spc="-1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K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O</a:t>
                      </a:r>
                      <a:r>
                        <a:rPr sz="2400" b="1" spc="-9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GRADUA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B w="39370">
                      <a:solidFill>
                        <a:srgbClr val="FFFFFF"/>
                      </a:solidFill>
                      <a:prstDash val="solid"/>
                    </a:lnB>
                    <a:solidFill>
                      <a:srgbClr val="3792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77999">
                <a:tc>
                  <a:txBody>
                    <a:bodyPr/>
                    <a:lstStyle/>
                    <a:p>
                      <a:pPr marL="169545" marR="154940" indent="17526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rbel"/>
                          <a:cs typeface="Corbel"/>
                        </a:rPr>
                        <a:t>6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Kr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e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di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t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u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ECT</a:t>
                      </a:r>
                      <a:r>
                        <a:rPr sz="2400" spc="5" dirty="0">
                          <a:latin typeface="Corbel"/>
                          <a:cs typeface="Corbel"/>
                        </a:rPr>
                        <a:t>S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=</a:t>
                      </a:r>
                      <a:r>
                        <a:rPr sz="24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2400" spc="-5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0 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o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r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d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u (</a:t>
                      </a:r>
                      <a:r>
                        <a:rPr sz="1800" spc="-45" dirty="0">
                          <a:latin typeface="Corbel"/>
                          <a:cs typeface="Corbel"/>
                        </a:rPr>
                        <a:t>7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aurre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z</a:t>
                      </a:r>
                      <a:r>
                        <a:rPr sz="1800" spc="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a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urre</a:t>
                      </a:r>
                      <a:r>
                        <a:rPr sz="1800" spc="-40" dirty="0">
                          <a:latin typeface="Corbel"/>
                          <a:cs typeface="Corbel"/>
                        </a:rPr>
                        <a:t>k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oa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k</a:t>
                      </a:r>
                      <a:r>
                        <a:rPr sz="1800" spc="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/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45" dirty="0">
                          <a:latin typeface="Corbel"/>
                          <a:cs typeface="Corbel"/>
                        </a:rPr>
                        <a:t>7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bestela</a:t>
                      </a:r>
                      <a:r>
                        <a:rPr sz="1800" spc="-40" dirty="0">
                          <a:latin typeface="Corbel"/>
                          <a:cs typeface="Corbel"/>
                        </a:rPr>
                        <a:t>k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oak)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R w="14224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  <a:lnB w="28829">
                      <a:solidFill>
                        <a:srgbClr val="3792AA"/>
                      </a:solidFill>
                      <a:prstDash val="solid"/>
                    </a:lnB>
                    <a:solidFill>
                      <a:srgbClr val="3792AA"/>
                    </a:solidFill>
                  </a:tcPr>
                </a:tc>
                <a:tc>
                  <a:txBody>
                    <a:bodyPr/>
                    <a:lstStyle/>
                    <a:p>
                      <a:pPr marL="647700" marR="640080" indent="25971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orbel"/>
                          <a:cs typeface="Corbel"/>
                        </a:rPr>
                        <a:t>1</a:t>
                      </a:r>
                      <a:r>
                        <a:rPr sz="1600" b="1" dirty="0">
                          <a:latin typeface="Corbel"/>
                          <a:cs typeface="Corbel"/>
                        </a:rPr>
                        <a:t>go</a:t>
                      </a:r>
                      <a:r>
                        <a:rPr sz="1600" b="1" spc="1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ed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o</a:t>
                      </a:r>
                      <a:r>
                        <a:rPr sz="2400" spc="-5" dirty="0">
                          <a:latin typeface="Corbel"/>
                          <a:cs typeface="Corbel"/>
                        </a:rPr>
                        <a:t> 2</a:t>
                      </a:r>
                      <a:r>
                        <a:rPr sz="2400" dirty="0">
                          <a:latin typeface="Corbel"/>
                          <a:cs typeface="Corbel"/>
                        </a:rPr>
                        <a:t>. lauhilabetean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4224">
                      <a:solidFill>
                        <a:srgbClr val="FFFFFF"/>
                      </a:solidFill>
                      <a:prstDash val="solid"/>
                    </a:lnL>
                    <a:lnR w="14223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  <a:lnB w="28829">
                      <a:solidFill>
                        <a:srgbClr val="3792AA"/>
                      </a:solidFill>
                      <a:prstDash val="solid"/>
                    </a:lnB>
                    <a:solidFill>
                      <a:srgbClr val="3792AA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orbel"/>
                          <a:cs typeface="Corbel"/>
                        </a:rPr>
                        <a:t>4.maila</a:t>
                      </a:r>
                      <a:endParaRPr sz="24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4223">
                      <a:solidFill>
                        <a:srgbClr val="FFFFFF"/>
                      </a:solidFill>
                      <a:prstDash val="solid"/>
                    </a:lnL>
                    <a:lnT w="39370">
                      <a:solidFill>
                        <a:srgbClr val="FFFFFF"/>
                      </a:solidFill>
                      <a:prstDash val="solid"/>
                    </a:lnT>
                    <a:lnB w="28829">
                      <a:solidFill>
                        <a:srgbClr val="3792AA"/>
                      </a:solidFill>
                      <a:prstDash val="solid"/>
                    </a:lnB>
                    <a:solidFill>
                      <a:srgbClr val="3792A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3001" y="987552"/>
            <a:ext cx="4992623" cy="2186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64421" y="1206246"/>
            <a:ext cx="5127497" cy="202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93070" y="2870355"/>
            <a:ext cx="8297030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sz="2400" spc="-5" dirty="0">
                <a:latin typeface="Corbel"/>
                <a:cs typeface="Corbel"/>
              </a:rPr>
              <a:t>A</a:t>
            </a:r>
            <a:r>
              <a:rPr sz="2400" spc="-10" dirty="0">
                <a:latin typeface="Corbel"/>
                <a:cs typeface="Corbel"/>
              </a:rPr>
              <a:t>urr</a:t>
            </a:r>
            <a:r>
              <a:rPr sz="2400" spc="-20" dirty="0">
                <a:latin typeface="Corbel"/>
                <a:cs typeface="Corbel"/>
              </a:rPr>
              <a:t>e</a:t>
            </a:r>
            <a:r>
              <a:rPr sz="2400" spc="-10" dirty="0">
                <a:latin typeface="Corbel"/>
                <a:cs typeface="Corbel"/>
              </a:rPr>
              <a:t>i</a:t>
            </a:r>
            <a:r>
              <a:rPr sz="2400" spc="-5" dirty="0">
                <a:latin typeface="Corbel"/>
                <a:cs typeface="Corbel"/>
              </a:rPr>
              <a:t>n</a:t>
            </a:r>
            <a:r>
              <a:rPr sz="2400" dirty="0">
                <a:latin typeface="Corbel"/>
                <a:cs typeface="Corbel"/>
              </a:rPr>
              <a:t>s</a:t>
            </a:r>
            <a:r>
              <a:rPr sz="2400" spc="-10" dirty="0">
                <a:latin typeface="Corbel"/>
                <a:cs typeface="Corbel"/>
              </a:rPr>
              <a:t>kri</a:t>
            </a:r>
            <a:r>
              <a:rPr sz="2400" spc="-5" dirty="0">
                <a:latin typeface="Corbel"/>
                <a:cs typeface="Corbel"/>
              </a:rPr>
              <a:t>p</a:t>
            </a:r>
            <a:r>
              <a:rPr sz="2400" dirty="0">
                <a:latin typeface="Corbel"/>
                <a:cs typeface="Corbel"/>
              </a:rPr>
              <a:t>z</a:t>
            </a:r>
            <a:r>
              <a:rPr sz="2400" spc="-10" dirty="0">
                <a:latin typeface="Corbel"/>
                <a:cs typeface="Corbel"/>
              </a:rPr>
              <a:t>i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0" dirty="0">
                <a:latin typeface="Corbel"/>
                <a:cs typeface="Corbel"/>
              </a:rPr>
              <a:t> d</a:t>
            </a:r>
            <a:r>
              <a:rPr sz="2400" spc="-10" dirty="0">
                <a:latin typeface="Corbel"/>
                <a:cs typeface="Corbel"/>
              </a:rPr>
              <a:t>at</a:t>
            </a:r>
            <a:r>
              <a:rPr sz="2400" spc="-20" dirty="0">
                <a:latin typeface="Corbel"/>
                <a:cs typeface="Corbel"/>
              </a:rPr>
              <a:t>a</a:t>
            </a:r>
            <a:r>
              <a:rPr sz="2400" spc="-15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: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lang="es-ES" sz="2400" spc="-5" dirty="0" err="1" smtClean="0">
                <a:solidFill>
                  <a:srgbClr val="FF0000"/>
                </a:solidFill>
                <a:latin typeface="Corbel"/>
                <a:cs typeface="Corbel"/>
              </a:rPr>
              <a:t>apirilaren</a:t>
            </a:r>
            <a:r>
              <a:rPr lang="es-ES" sz="2400" spc="-5" dirty="0" smtClean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lang="es-ES" sz="2400" spc="-5" dirty="0" smtClean="0">
                <a:solidFill>
                  <a:srgbClr val="FF0000"/>
                </a:solidFill>
                <a:latin typeface="Corbel"/>
                <a:cs typeface="Corbel"/>
              </a:rPr>
              <a:t>26</a:t>
            </a:r>
            <a:r>
              <a:rPr lang="es-ES" sz="2400" b="1" spc="-20" dirty="0" smtClean="0">
                <a:solidFill>
                  <a:srgbClr val="FF0000"/>
                </a:solidFill>
                <a:latin typeface="Corbel"/>
                <a:cs typeface="Corbel"/>
              </a:rPr>
              <a:t>tik </a:t>
            </a:r>
            <a:r>
              <a:rPr lang="es-ES" sz="2400" b="1" spc="-20" dirty="0" err="1" smtClean="0">
                <a:solidFill>
                  <a:srgbClr val="FF0000"/>
                </a:solidFill>
                <a:latin typeface="Corbel"/>
                <a:cs typeface="Corbel"/>
              </a:rPr>
              <a:t>maiatzaren</a:t>
            </a:r>
            <a:r>
              <a:rPr sz="2400" b="1" spc="25" dirty="0" smtClean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23</a:t>
            </a:r>
            <a:r>
              <a:rPr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ra</a:t>
            </a:r>
            <a:endParaRPr lang="es-ES" sz="2400" b="1" spc="-15" dirty="0" smtClean="0">
              <a:solidFill>
                <a:srgbClr val="FF0000"/>
              </a:solidFill>
              <a:latin typeface="Corbel"/>
              <a:cs typeface="Corbel"/>
            </a:endParaRPr>
          </a:p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Harremanetan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jarri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  borondatezko </a:t>
            </a: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praktiken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</a:rPr>
              <a:t>koordinatzailearekin</a:t>
            </a:r>
            <a:r>
              <a:rPr lang="es-ES" sz="2400" b="1" spc="-15" dirty="0" smtClean="0">
                <a:solidFill>
                  <a:srgbClr val="FF0000"/>
                </a:solidFill>
                <a:latin typeface="Corbel"/>
                <a:cs typeface="Corbel"/>
              </a:rPr>
              <a:t>: Jonathan Lavilla</a:t>
            </a:r>
          </a:p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endParaRPr lang="es-ES" sz="2400" b="1" spc="-15" dirty="0">
              <a:solidFill>
                <a:srgbClr val="FF0000"/>
              </a:solidFill>
              <a:latin typeface="Corbel"/>
              <a:cs typeface="Corbel"/>
            </a:endParaRPr>
          </a:p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lang="es-ES" sz="2400" b="1" spc="-15" dirty="0" err="1" smtClean="0">
                <a:solidFill>
                  <a:srgbClr val="FF0000"/>
                </a:solidFill>
                <a:latin typeface="Corbel"/>
                <a:cs typeface="Corbel"/>
                <a:hlinkClick r:id="rId5"/>
              </a:rPr>
              <a:t>jonathan.lavilla@ehu.eus</a:t>
            </a:r>
            <a:endParaRPr lang="es-ES" sz="2400" b="1" spc="-15" dirty="0" smtClean="0">
              <a:solidFill>
                <a:srgbClr val="FF0000"/>
              </a:solidFill>
              <a:latin typeface="Corbel"/>
              <a:cs typeface="Corbel"/>
            </a:endParaRPr>
          </a:p>
          <a:p>
            <a:pPr marL="33147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endParaRPr lang="es-ES" sz="2400" b="1" spc="-15" dirty="0" smtClean="0">
              <a:solidFill>
                <a:srgbClr val="FF0000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98761" y="987552"/>
            <a:ext cx="4223003" cy="2186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98761" y="1206246"/>
            <a:ext cx="4289297" cy="202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93070" y="3175156"/>
            <a:ext cx="7969250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"/>
              <a:buChar char=""/>
              <a:tabLst>
                <a:tab pos="332105" algn="l"/>
              </a:tabLst>
            </a:pPr>
            <a:r>
              <a:rPr sz="2400" spc="-5" dirty="0">
                <a:latin typeface="Corbel"/>
                <a:cs typeface="Corbel"/>
              </a:rPr>
              <a:t>Borondatez</a:t>
            </a:r>
            <a:r>
              <a:rPr sz="2400" spc="-45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praktikak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egin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nah</a:t>
            </a:r>
            <a:r>
              <a:rPr sz="2400" dirty="0">
                <a:latin typeface="Corbel"/>
                <a:cs typeface="Corbel"/>
              </a:rPr>
              <a:t>i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duenak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b="1" spc="-15" dirty="0">
                <a:latin typeface="Corbel"/>
                <a:cs typeface="Corbel"/>
              </a:rPr>
              <a:t>8</a:t>
            </a:r>
            <a:r>
              <a:rPr sz="2400" b="1" spc="5" dirty="0">
                <a:latin typeface="Corbel"/>
                <a:cs typeface="Corbel"/>
              </a:rPr>
              <a:t> </a:t>
            </a:r>
            <a:r>
              <a:rPr sz="2400" b="1" spc="-15" dirty="0">
                <a:latin typeface="Corbel"/>
                <a:cs typeface="Corbel"/>
              </a:rPr>
              <a:t>hautaz</a:t>
            </a:r>
            <a:r>
              <a:rPr sz="2400" b="1" spc="-70" dirty="0">
                <a:latin typeface="Corbel"/>
                <a:cs typeface="Corbel"/>
              </a:rPr>
              <a:t>k</a:t>
            </a:r>
            <a:r>
              <a:rPr sz="2400" b="1" spc="-15" dirty="0">
                <a:latin typeface="Corbel"/>
                <a:cs typeface="Corbel"/>
              </a:rPr>
              <a:t>o</a:t>
            </a:r>
            <a:r>
              <a:rPr sz="2400" b="1" spc="-10" dirty="0">
                <a:latin typeface="Corbel"/>
                <a:cs typeface="Corbel"/>
              </a:rPr>
              <a:t> irakasgai</a:t>
            </a:r>
            <a:r>
              <a:rPr sz="2400" b="1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matrikulatu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behar</a:t>
            </a:r>
            <a:r>
              <a:rPr sz="2400" spc="-65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ditu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eta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horieta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15" dirty="0">
                <a:latin typeface="Corbel"/>
                <a:cs typeface="Corbel"/>
              </a:rPr>
              <a:t> bat borondatez</a:t>
            </a:r>
            <a:r>
              <a:rPr sz="2400" spc="-7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praktika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bezala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onartu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zaio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(6 ECTS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0" dirty="0" err="1">
                <a:latin typeface="Corbel"/>
                <a:cs typeface="Corbel"/>
              </a:rPr>
              <a:t>kreditu</a:t>
            </a:r>
            <a:r>
              <a:rPr sz="2400" spc="-10" dirty="0" smtClean="0">
                <a:latin typeface="Corbel"/>
                <a:cs typeface="Corbel"/>
              </a:rPr>
              <a:t>)</a:t>
            </a:r>
            <a:endParaRPr lang="es-ES" sz="2400" spc="-10" dirty="0" smtClean="0">
              <a:latin typeface="Corbel"/>
              <a:cs typeface="Corbel"/>
            </a:endParaRPr>
          </a:p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"/>
              <a:buChar char=""/>
              <a:tabLst>
                <a:tab pos="332105" algn="l"/>
              </a:tabLst>
            </a:pPr>
            <a:endParaRPr lang="es-ES" sz="2400" spc="-10" dirty="0">
              <a:latin typeface="Corbel"/>
              <a:cs typeface="Corbel"/>
            </a:endParaRPr>
          </a:p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"/>
              <a:buChar char=""/>
              <a:tabLst>
                <a:tab pos="332105" algn="l"/>
              </a:tabLst>
            </a:pPr>
            <a:r>
              <a:rPr lang="es-ES" sz="2400" spc="-10" dirty="0" smtClean="0">
                <a:latin typeface="Corbel"/>
                <a:cs typeface="Corbel"/>
              </a:rPr>
              <a:t>Ez </a:t>
            </a:r>
            <a:r>
              <a:rPr lang="es-ES" sz="2400" spc="-10" dirty="0" err="1" smtClean="0">
                <a:latin typeface="Corbel"/>
                <a:cs typeface="Corbel"/>
              </a:rPr>
              <a:t>dira</a:t>
            </a:r>
            <a:r>
              <a:rPr lang="es-ES" sz="2400" spc="-10" dirty="0" smtClean="0">
                <a:latin typeface="Corbel"/>
                <a:cs typeface="Corbel"/>
              </a:rPr>
              <a:t> </a:t>
            </a:r>
            <a:r>
              <a:rPr lang="es-ES" sz="2400" spc="-10" dirty="0" err="1" smtClean="0">
                <a:latin typeface="Corbel"/>
                <a:cs typeface="Corbel"/>
              </a:rPr>
              <a:t>matrikularen</a:t>
            </a:r>
            <a:r>
              <a:rPr lang="es-ES" sz="2400" spc="-10" dirty="0" smtClean="0">
                <a:latin typeface="Corbel"/>
                <a:cs typeface="Corbel"/>
              </a:rPr>
              <a:t> </a:t>
            </a:r>
            <a:r>
              <a:rPr lang="es-ES" sz="2400" spc="-10" dirty="0" err="1" smtClean="0">
                <a:latin typeface="Corbel"/>
                <a:cs typeface="Corbel"/>
              </a:rPr>
              <a:t>tasak</a:t>
            </a:r>
            <a:r>
              <a:rPr lang="es-ES" sz="2400" spc="-10" dirty="0" smtClean="0">
                <a:latin typeface="Corbel"/>
                <a:cs typeface="Corbel"/>
              </a:rPr>
              <a:t> </a:t>
            </a:r>
            <a:r>
              <a:rPr lang="es-ES" sz="2400" spc="-10" dirty="0" err="1" smtClean="0">
                <a:latin typeface="Corbel"/>
                <a:cs typeface="Corbel"/>
              </a:rPr>
              <a:t>itzuliko</a:t>
            </a:r>
            <a:endParaRPr lang="es-ES" sz="2400" spc="-10" dirty="0" smtClean="0">
              <a:latin typeface="Corbel"/>
              <a:cs typeface="Corbel"/>
            </a:endParaRPr>
          </a:p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"/>
              <a:buChar char=""/>
              <a:tabLst>
                <a:tab pos="332105" algn="l"/>
              </a:tabLst>
            </a:pPr>
            <a:r>
              <a:rPr lang="es-ES" sz="2400" spc="-10" dirty="0" err="1" smtClean="0">
                <a:solidFill>
                  <a:srgbClr val="FF0000"/>
                </a:solidFill>
                <a:latin typeface="Corbel"/>
                <a:cs typeface="Corbel"/>
              </a:rPr>
              <a:t>Kredituen</a:t>
            </a:r>
            <a:r>
              <a:rPr lang="es-ES" sz="2400" spc="-10" dirty="0" smtClean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lang="es-ES" sz="2400" spc="-10" dirty="0" err="1" smtClean="0">
                <a:solidFill>
                  <a:srgbClr val="FF0000"/>
                </a:solidFill>
                <a:latin typeface="Corbel"/>
                <a:cs typeface="Corbel"/>
              </a:rPr>
              <a:t>aitorpena</a:t>
            </a:r>
            <a:r>
              <a:rPr lang="es-ES" sz="2400" spc="-10" dirty="0" smtClean="0">
                <a:solidFill>
                  <a:srgbClr val="FF0000"/>
                </a:solidFill>
                <a:latin typeface="Corbel"/>
                <a:cs typeface="Corbel"/>
              </a:rPr>
              <a:t>?</a:t>
            </a:r>
            <a:endParaRPr sz="2400" dirty="0">
              <a:solidFill>
                <a:srgbClr val="FF0000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71357" y="658368"/>
            <a:ext cx="6925056" cy="409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85451" y="1326641"/>
            <a:ext cx="3915917" cy="4137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93070" y="2565556"/>
            <a:ext cx="7726045" cy="335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470" marR="200025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sz="2400" spc="-5" dirty="0">
                <a:latin typeface="Corbel"/>
                <a:cs typeface="Corbel"/>
              </a:rPr>
              <a:t>Zentroare</a:t>
            </a:r>
            <a:r>
              <a:rPr sz="2400" dirty="0">
                <a:latin typeface="Corbel"/>
                <a:cs typeface="Corbel"/>
              </a:rPr>
              <a:t>n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20" dirty="0" err="1">
                <a:latin typeface="Corbel"/>
                <a:cs typeface="Corbel"/>
              </a:rPr>
              <a:t>hautapen</a:t>
            </a:r>
            <a:r>
              <a:rPr sz="2400" spc="-15" dirty="0" err="1">
                <a:latin typeface="Corbel"/>
                <a:cs typeface="Corbel"/>
              </a:rPr>
              <a:t>a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 err="1" smtClean="0">
                <a:latin typeface="Corbel"/>
                <a:cs typeface="Corbel"/>
              </a:rPr>
              <a:t>egingo</a:t>
            </a:r>
            <a:r>
              <a:rPr sz="2400" spc="-10" dirty="0" smtClean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da</a:t>
            </a:r>
            <a:r>
              <a:rPr sz="2400" spc="-10" dirty="0">
                <a:latin typeface="Corbel"/>
                <a:cs typeface="Corbel"/>
              </a:rPr>
              <a:t> aurreinskripzioa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egitera</a:t>
            </a:r>
            <a:r>
              <a:rPr sz="2400" spc="-70" dirty="0">
                <a:latin typeface="Corbel"/>
                <a:cs typeface="Corbel"/>
              </a:rPr>
              <a:t>k</a:t>
            </a:r>
            <a:r>
              <a:rPr sz="2400" spc="-5" dirty="0">
                <a:latin typeface="Corbel"/>
                <a:cs typeface="Corbel"/>
              </a:rPr>
              <a:t>oan.</a:t>
            </a:r>
            <a:endParaRPr sz="2400" dirty="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0AD00"/>
              </a:buClr>
              <a:buFont typeface="Wingdings 2"/>
              <a:buChar char=""/>
            </a:pPr>
            <a:endParaRPr sz="2500" dirty="0">
              <a:latin typeface="Times New Roman"/>
              <a:cs typeface="Times New Roman"/>
            </a:endParaRPr>
          </a:p>
          <a:p>
            <a:pPr marL="331470" marR="302895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91795" algn="l"/>
              </a:tabLst>
            </a:pPr>
            <a:r>
              <a:rPr sz="2400" spc="-10" dirty="0">
                <a:latin typeface="Corbel"/>
                <a:cs typeface="Corbel"/>
              </a:rPr>
              <a:t>Irailea</a:t>
            </a:r>
            <a:r>
              <a:rPr sz="2400" spc="-25" dirty="0">
                <a:latin typeface="Corbel"/>
                <a:cs typeface="Corbel"/>
              </a:rPr>
              <a:t>n</a:t>
            </a:r>
            <a:r>
              <a:rPr sz="2400" spc="-10" dirty="0">
                <a:latin typeface="Corbel"/>
                <a:cs typeface="Corbel"/>
              </a:rPr>
              <a:t>,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borondatez</a:t>
            </a:r>
            <a:r>
              <a:rPr sz="2400" spc="-7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prakti</a:t>
            </a:r>
            <a:r>
              <a:rPr sz="2400" spc="-65" dirty="0">
                <a:latin typeface="Corbel"/>
                <a:cs typeface="Corbel"/>
              </a:rPr>
              <a:t>k</a:t>
            </a:r>
            <a:r>
              <a:rPr sz="2400" spc="-15" dirty="0">
                <a:latin typeface="Corbel"/>
                <a:cs typeface="Corbel"/>
              </a:rPr>
              <a:t>e</a:t>
            </a:r>
            <a:r>
              <a:rPr sz="2400" dirty="0">
                <a:latin typeface="Corbel"/>
                <a:cs typeface="Corbel"/>
              </a:rPr>
              <a:t>tan</a:t>
            </a:r>
            <a:r>
              <a:rPr sz="2400" spc="-10" dirty="0">
                <a:latin typeface="Corbel"/>
                <a:cs typeface="Corbel"/>
              </a:rPr>
              <a:t> aurreinskripzioa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egin duten</a:t>
            </a:r>
            <a:r>
              <a:rPr sz="2400" spc="-10" dirty="0">
                <a:latin typeface="Corbel"/>
                <a:cs typeface="Corbel"/>
              </a:rPr>
              <a:t> ikasleekin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harremaneta</a:t>
            </a:r>
            <a:r>
              <a:rPr sz="2400" spc="-15" dirty="0">
                <a:latin typeface="Corbel"/>
                <a:cs typeface="Corbel"/>
              </a:rPr>
              <a:t>n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jarri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gara.</a:t>
            </a:r>
            <a:endParaRPr sz="2400" dirty="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0AD00"/>
              </a:buClr>
              <a:buFont typeface="Wingdings 2"/>
              <a:buChar char=""/>
            </a:pPr>
            <a:endParaRPr sz="2500" dirty="0">
              <a:latin typeface="Times New Roman"/>
              <a:cs typeface="Times New Roman"/>
            </a:endParaRPr>
          </a:p>
          <a:p>
            <a:pPr marL="331470" marR="5080" indent="-318770">
              <a:lnSpc>
                <a:spcPct val="100000"/>
              </a:lnSpc>
              <a:buClr>
                <a:srgbClr val="F0AD00"/>
              </a:buClr>
              <a:buSzPct val="79166"/>
              <a:buFont typeface="Wingdings 2"/>
              <a:buChar char=""/>
              <a:tabLst>
                <a:tab pos="332105" algn="l"/>
              </a:tabLst>
            </a:pPr>
            <a:r>
              <a:rPr sz="2400" spc="-15" dirty="0">
                <a:latin typeface="Corbel"/>
                <a:cs typeface="Corbel"/>
              </a:rPr>
              <a:t>Esleipena:</a:t>
            </a:r>
            <a:r>
              <a:rPr sz="2400" spc="1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ikasle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batek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baino gehiagok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zentr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bera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eskatuz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gero</a:t>
            </a:r>
            <a:r>
              <a:rPr sz="2400" spc="-10" dirty="0">
                <a:latin typeface="Corbel"/>
                <a:cs typeface="Corbel"/>
              </a:rPr>
              <a:t>,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akademi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espedientearen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arabera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egingo</a:t>
            </a:r>
            <a:r>
              <a:rPr sz="240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da.</a:t>
            </a:r>
            <a:r>
              <a:rPr sz="2400" spc="-110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Az</a:t>
            </a:r>
            <a:r>
              <a:rPr sz="2400" spc="-50" dirty="0">
                <a:latin typeface="Corbel"/>
                <a:cs typeface="Corbel"/>
              </a:rPr>
              <a:t>k</a:t>
            </a:r>
            <a:r>
              <a:rPr sz="2400" spc="-15" dirty="0">
                <a:latin typeface="Corbel"/>
                <a:cs typeface="Corbel"/>
              </a:rPr>
              <a:t>e</a:t>
            </a:r>
            <a:r>
              <a:rPr sz="2400" dirty="0">
                <a:latin typeface="Corbel"/>
                <a:cs typeface="Corbel"/>
              </a:rPr>
              <a:t>n </a:t>
            </a:r>
            <a:r>
              <a:rPr sz="2400" spc="-15" dirty="0">
                <a:latin typeface="Corbel"/>
                <a:cs typeface="Corbel"/>
              </a:rPr>
              <a:t>batean </a:t>
            </a:r>
            <a:r>
              <a:rPr sz="2400" spc="-10" dirty="0">
                <a:latin typeface="Corbel"/>
                <a:cs typeface="Corbel"/>
              </a:rPr>
              <a:t>prakti</a:t>
            </a:r>
            <a:r>
              <a:rPr sz="2400" spc="-65" dirty="0">
                <a:latin typeface="Corbel"/>
                <a:cs typeface="Corbel"/>
              </a:rPr>
              <a:t>k</a:t>
            </a:r>
            <a:r>
              <a:rPr sz="2400" spc="-15" dirty="0">
                <a:latin typeface="Corbel"/>
                <a:cs typeface="Corbel"/>
              </a:rPr>
              <a:t>eta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batzordeak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5" dirty="0">
                <a:latin typeface="Corbel"/>
                <a:cs typeface="Corbel"/>
              </a:rPr>
              <a:t>erabakia hartu</a:t>
            </a:r>
            <a:r>
              <a:rPr sz="2400" spc="-60" dirty="0">
                <a:latin typeface="Corbel"/>
                <a:cs typeface="Corbel"/>
              </a:rPr>
              <a:t>k</a:t>
            </a:r>
            <a:r>
              <a:rPr sz="2400" dirty="0">
                <a:latin typeface="Corbel"/>
                <a:cs typeface="Corbel"/>
              </a:rPr>
              <a:t>o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du.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5981" y="1056132"/>
            <a:ext cx="3006089" cy="1501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839" y="1206246"/>
            <a:ext cx="9144000" cy="577215"/>
          </a:xfrm>
          <a:custGeom>
            <a:avLst/>
            <a:gdLst/>
            <a:ahLst/>
            <a:cxnLst/>
            <a:rect l="l" t="t" r="r" b="b"/>
            <a:pathLst>
              <a:path w="9144000" h="577214">
                <a:moveTo>
                  <a:pt x="0" y="0"/>
                </a:moveTo>
                <a:lnTo>
                  <a:pt x="0" y="576834"/>
                </a:lnTo>
                <a:lnTo>
                  <a:pt x="9144000" y="576833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5981" y="1206246"/>
            <a:ext cx="3051810" cy="1303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1023476"/>
              </p:ext>
            </p:extLst>
          </p:nvPr>
        </p:nvGraphicFramePr>
        <p:xfrm>
          <a:off x="1079500" y="2028826"/>
          <a:ext cx="8686800" cy="4724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37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6889">
                <a:tc>
                  <a:txBody>
                    <a:bodyPr/>
                    <a:lstStyle/>
                    <a:p>
                      <a:r>
                        <a:rPr lang="es-ES" dirty="0" smtClean="0"/>
                        <a:t>ZENTROA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PLAZAK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HIZKUNTZA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HERRIA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LAUHILABETEA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085">
                <a:tc rowSpan="2">
                  <a:txBody>
                    <a:bodyPr/>
                    <a:lstStyle/>
                    <a:p>
                      <a:pPr marL="0"/>
                      <a:r>
                        <a:rPr lang="es-ES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IKERTZE</a:t>
                      </a:r>
                    </a:p>
                  </a:txBody>
                  <a:tcP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EUSKARA</a:t>
                      </a:r>
                    </a:p>
                  </a:txBody>
                  <a:tcP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DONOSTIA</a:t>
                      </a:r>
                    </a:p>
                  </a:txBody>
                  <a:tcP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09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091"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Paliativos sin fronteras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GAZTELERA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0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567633"/>
                  </a:ext>
                </a:extLst>
              </a:tr>
              <a:tr h="532159"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rgbClr val="FF0000"/>
                          </a:solidFill>
                        </a:rPr>
                        <a:t>Literaktum</a:t>
                      </a:r>
                      <a:r>
                        <a:rPr lang="es-E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baseline="0" dirty="0" err="1" smtClean="0">
                          <a:solidFill>
                            <a:srgbClr val="FF0000"/>
                          </a:solidFill>
                        </a:rPr>
                        <a:t>Jaialdia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EUSKARA</a:t>
                      </a:r>
                    </a:p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GAZTELERA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2159"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rgbClr val="FF0000"/>
                          </a:solidFill>
                        </a:rPr>
                        <a:t>Giza</a:t>
                      </a:r>
                      <a:r>
                        <a:rPr lang="es-E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baseline="0" dirty="0" err="1" smtClean="0">
                          <a:solidFill>
                            <a:srgbClr val="FF0000"/>
                          </a:solidFill>
                        </a:rPr>
                        <a:t>Eskubideen</a:t>
                      </a:r>
                      <a:r>
                        <a:rPr lang="es-E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baseline="0" dirty="0" err="1" smtClean="0">
                          <a:solidFill>
                            <a:srgbClr val="FF0000"/>
                          </a:solidFill>
                        </a:rPr>
                        <a:t>Zinemaldia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EUSKARA</a:t>
                      </a:r>
                    </a:p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GAZTELERA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991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ELHUYAR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EUSKARA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USURBIL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s-ES" dirty="0" err="1" smtClean="0">
                          <a:solidFill>
                            <a:srgbClr val="FF0000"/>
                          </a:solidFill>
                        </a:rPr>
                        <a:t>edo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471"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rgbClr val="FF0000"/>
                          </a:solidFill>
                        </a:rPr>
                        <a:t>Pentsatu</a:t>
                      </a: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s-ES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br>
                        <a:rPr lang="es-ES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s-ES" dirty="0" err="1" smtClean="0">
                          <a:solidFill>
                            <a:srgbClr val="FF0000"/>
                          </a:solidFill>
                        </a:rPr>
                        <a:t>Olinpiadak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EUSKRA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DONOSTIA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29868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216</Words>
  <Application>Microsoft Office PowerPoint</Application>
  <PresentationFormat>Personalizado</PresentationFormat>
  <Paragraphs>62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FILOSOFIA EUSK .ppt [Modo de compatibilidad]</dc:title>
  <dc:creator>yvpbubum</dc:creator>
  <cp:lastModifiedBy>MertxeTorres</cp:lastModifiedBy>
  <cp:revision>16</cp:revision>
  <dcterms:created xsi:type="dcterms:W3CDTF">2018-02-14T12:35:36Z</dcterms:created>
  <dcterms:modified xsi:type="dcterms:W3CDTF">2021-03-15T13:50:46Z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2017-05-22T00:00:00Z</vt:filetime>
  </property>
  <property fmtid="{D5CDD505-2E9C-101B-9397-08002B2CF9AE}" pid="3" name="LastSaved">
    <vt:filetime>2018-02-14T00:00:00Z</vt:filetime>
  </property>
</Properties>
</file>