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3" r:id="rId6"/>
    <p:sldId id="259" r:id="rId7"/>
    <p:sldId id="260" r:id="rId8"/>
    <p:sldId id="264" r:id="rId9"/>
    <p:sldId id="261" r:id="rId10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GIZARTE HEZKUNTZAKO GRADUA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dirty="0" smtClean="0"/>
              <a:t>PRACTICUM 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2020-21</a:t>
            </a:r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HELBURUAK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 algn="just"/>
            <a:r>
              <a:rPr lang="eu-ES" sz="2400" dirty="0" smtClean="0"/>
              <a:t>Aurretiko prestakuntzaren eduki adierazgarrienak erlazionatzea jarduera praktikoen azterketari begira, Gizarte Hezkuntzako eremu profesionaletan sakonduta.</a:t>
            </a:r>
          </a:p>
          <a:p>
            <a:pPr algn="just"/>
            <a:r>
              <a:rPr lang="eu-ES" sz="2400" dirty="0" smtClean="0"/>
              <a:t>Ikaslea rol profesionalera ohitzea, behaketaren, gogoetaren eta praktikaren bidez, beste profesional batzuekin elkarlanean.</a:t>
            </a:r>
          </a:p>
          <a:p>
            <a:pPr algn="just"/>
            <a:r>
              <a:rPr lang="eu-ES" sz="2400" dirty="0" smtClean="0"/>
              <a:t>Esperientzia praktikoaren ondoren gogoeta egitea eta ikasitako guztiari buruz ondorioak ateratzea. Ondorio horiek komunikatu egin beharko dira, argudioak emanez, </a:t>
            </a:r>
            <a:r>
              <a:rPr lang="eu-ES" sz="2400" dirty="0" err="1" smtClean="0"/>
              <a:t>Practicum</a:t>
            </a:r>
            <a:r>
              <a:rPr lang="eu-ES" sz="2400" dirty="0" smtClean="0"/>
              <a:t> </a:t>
            </a:r>
            <a:r>
              <a:rPr lang="eu-ES" sz="2400" dirty="0" err="1" smtClean="0"/>
              <a:t>II-ari</a:t>
            </a:r>
            <a:r>
              <a:rPr lang="eu-ES" sz="2400" dirty="0" smtClean="0"/>
              <a:t> begira.</a:t>
            </a:r>
          </a:p>
          <a:p>
            <a:pPr algn="just"/>
            <a:endParaRPr lang="es-ES" sz="2400" dirty="0" smtClean="0"/>
          </a:p>
          <a:p>
            <a:pPr algn="just">
              <a:buNone/>
            </a:pPr>
            <a:endParaRPr lang="es-ES" sz="2800" dirty="0" smtClean="0"/>
          </a:p>
          <a:p>
            <a:pPr algn="just">
              <a:buNone/>
            </a:pPr>
            <a:endParaRPr lang="es-ES" sz="2800" dirty="0" smtClean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BANAKETA, KREDITU ZENB.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12 KREDITU ECTS        300 ORDU</a:t>
            </a:r>
          </a:p>
          <a:p>
            <a:pPr algn="ctr">
              <a:buNone/>
            </a:pPr>
            <a:r>
              <a:rPr lang="es-ES" sz="2400" dirty="0" smtClean="0"/>
              <a:t>(</a:t>
            </a:r>
            <a:r>
              <a:rPr lang="eu-ES" sz="2400" dirty="0" smtClean="0"/>
              <a:t>210 ordu aurrez aurrekoak eta 90 ordu bestelakoak</a:t>
            </a:r>
            <a:r>
              <a:rPr lang="es-ES" sz="2400" dirty="0" smtClean="0"/>
              <a:t>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1753136"/>
          <a:ext cx="72008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GIZARTE HEZKUNTZAKO GRADUKO</a:t>
                      </a:r>
                      <a:r>
                        <a:rPr lang="es-ES" sz="2400" baseline="0" dirty="0" smtClean="0"/>
                        <a:t> PRACTICUM I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1. LAUHILEKOA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3. MAILA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76056" y="35010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59632" y="836712"/>
          <a:ext cx="6264696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981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I.BLOKEA:</a:t>
                      </a:r>
                      <a:r>
                        <a:rPr lang="es-ES" baseline="0" dirty="0" smtClean="0"/>
                        <a:t> FAKULTATEAN</a:t>
                      </a:r>
                    </a:p>
                    <a:p>
                      <a:pPr algn="ctr"/>
                      <a:r>
                        <a:rPr lang="es-ES" baseline="0" dirty="0" smtClean="0"/>
                        <a:t>(</a:t>
                      </a:r>
                      <a:r>
                        <a:rPr lang="es-ES" baseline="0" dirty="0" err="1" smtClean="0"/>
                        <a:t>Irailaren</a:t>
                      </a:r>
                      <a:r>
                        <a:rPr lang="es-ES" baseline="0" dirty="0" smtClean="0"/>
                        <a:t> 7tik 18ra)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392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35 ORDU</a:t>
                      </a:r>
                      <a:r>
                        <a:rPr lang="es-ES" dirty="0" smtClean="0"/>
                        <a:t> AURREZ AURREKOAK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331640" y="3645024"/>
          <a:ext cx="6264696" cy="1719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610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II.</a:t>
                      </a:r>
                      <a:r>
                        <a:rPr lang="es-ES" baseline="0" dirty="0" smtClean="0"/>
                        <a:t> BLOKEA: PRAKTIKETAKO ZENTROETAN</a:t>
                      </a:r>
                    </a:p>
                    <a:p>
                      <a:pPr algn="ctr"/>
                      <a:r>
                        <a:rPr lang="es-ES" baseline="0" dirty="0" smtClean="0"/>
                        <a:t>(</a:t>
                      </a:r>
                      <a:r>
                        <a:rPr lang="es-ES" baseline="0" dirty="0" err="1" smtClean="0"/>
                        <a:t>Irailaren</a:t>
                      </a:r>
                      <a:r>
                        <a:rPr lang="es-ES" baseline="0" dirty="0" smtClean="0"/>
                        <a:t> 21etik </a:t>
                      </a:r>
                      <a:r>
                        <a:rPr lang="es-ES" baseline="0" dirty="0" err="1" smtClean="0"/>
                        <a:t>abenduaren</a:t>
                      </a:r>
                      <a:r>
                        <a:rPr lang="es-ES" baseline="0" dirty="0" smtClean="0"/>
                        <a:t> 18ra)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087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175 </a:t>
                      </a:r>
                      <a:r>
                        <a:rPr lang="es-ES" baseline="0" dirty="0" smtClean="0"/>
                        <a:t>ORDU</a:t>
                      </a:r>
                      <a:r>
                        <a:rPr lang="es-ES" dirty="0" smtClean="0"/>
                        <a:t> AURREZ</a:t>
                      </a:r>
                      <a:r>
                        <a:rPr lang="es-ES" baseline="0" dirty="0" smtClean="0"/>
                        <a:t> AURREKOAK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EGUNAK/ORDUAK/ASTEKO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636912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8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GIZARTE HEZKUNTZAKO GRADUKO</a:t>
                      </a:r>
                      <a:r>
                        <a:rPr lang="es-ES" sz="2400" baseline="0" dirty="0" smtClean="0"/>
                        <a:t> PRACTICUM I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EGUN  OSO</a:t>
                      </a:r>
                      <a:r>
                        <a:rPr lang="es-ES" baseline="0" dirty="0" smtClean="0"/>
                        <a:t> BAT</a:t>
                      </a:r>
                      <a:r>
                        <a:rPr lang="es-ES" dirty="0" smtClean="0"/>
                        <a:t> + GOIZ 1+ARRATSALDE 1 /ASTEKO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</a:t>
                      </a:r>
                      <a:r>
                        <a:rPr lang="es-ES" dirty="0" smtClean="0"/>
                        <a:t>14 ORDU/ ASTEKO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METODOLOGIA</a:t>
            </a: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I. BLOKEA: </a:t>
            </a:r>
            <a:r>
              <a:rPr lang="es-E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fakultatean</a:t>
            </a: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u-ES" sz="2400" dirty="0" err="1" smtClean="0"/>
              <a:t>Practicuma</a:t>
            </a:r>
            <a:r>
              <a:rPr lang="eu-ES" sz="2400" dirty="0" smtClean="0"/>
              <a:t> aurkeztea eta kokatzea.</a:t>
            </a:r>
            <a:endParaRPr lang="es-ES" sz="2400" dirty="0" smtClean="0"/>
          </a:p>
          <a:p>
            <a:pPr lvl="0"/>
            <a:r>
              <a:rPr lang="eu-ES" sz="2400" dirty="0" smtClean="0"/>
              <a:t>Garatutako gaitasun akademikoei buruzko gogoeta.</a:t>
            </a:r>
            <a:endParaRPr lang="es-ES" sz="2400" dirty="0" smtClean="0"/>
          </a:p>
          <a:p>
            <a:pPr lvl="0"/>
            <a:r>
              <a:rPr lang="eu-ES" sz="2400" dirty="0" smtClean="0"/>
              <a:t>Gizarte Hezkuntzako zentro, zerbitzu eta erakunde adierazgarrien aurkezpena.</a:t>
            </a:r>
            <a:endParaRPr lang="es-ES" sz="2400" dirty="0" smtClean="0"/>
          </a:p>
          <a:p>
            <a:pPr lvl="0"/>
            <a:r>
              <a:rPr lang="eu-ES" sz="2400" dirty="0" smtClean="0"/>
              <a:t>Ikasleen adierazpenak.</a:t>
            </a:r>
            <a:endParaRPr lang="es-ES" sz="2400" dirty="0" smtClean="0"/>
          </a:p>
          <a:p>
            <a:pPr lvl="0"/>
            <a:r>
              <a:rPr lang="eu-ES" sz="2400" dirty="0" smtClean="0"/>
              <a:t>Trebetasun profesionalak, harremanetarako trebetasuna eta lanbide-deontologia.</a:t>
            </a:r>
            <a:endParaRPr lang="es-ES" sz="2400" dirty="0" smtClean="0"/>
          </a:p>
          <a:p>
            <a:r>
              <a:rPr lang="eu-ES" sz="2400" dirty="0" err="1" smtClean="0"/>
              <a:t>Practicum</a:t>
            </a:r>
            <a:r>
              <a:rPr lang="eu-ES" sz="2400" dirty="0" smtClean="0"/>
              <a:t> </a:t>
            </a:r>
            <a:r>
              <a:rPr lang="eu-ES" sz="2400" dirty="0" err="1" smtClean="0"/>
              <a:t>I-era</a:t>
            </a:r>
            <a:r>
              <a:rPr lang="eu-ES" sz="2400" dirty="0" smtClean="0"/>
              <a:t> egokitutako metodologia-tresnen berreraikitzea.</a:t>
            </a:r>
            <a:endParaRPr lang="eu-ES" sz="28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METODOLOGIA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II. BLOKEA: </a:t>
            </a:r>
            <a:r>
              <a:rPr lang="es-E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praktiketako</a:t>
            </a: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4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zentroetan</a:t>
            </a: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u-ES" sz="3200" dirty="0" smtClean="0"/>
              <a:t>Praktikak zentroetan, zerbitzuetan eta erakundeetan.</a:t>
            </a:r>
            <a:endParaRPr lang="es-ES" sz="3200" dirty="0" smtClean="0"/>
          </a:p>
          <a:p>
            <a:pPr lvl="0"/>
            <a:r>
              <a:rPr lang="eu-ES" sz="3200" dirty="0" smtClean="0"/>
              <a:t>Jarraipeneko mintegiak eta lanketa </a:t>
            </a:r>
            <a:r>
              <a:rPr lang="eu-ES" sz="3200" dirty="0" err="1" smtClean="0"/>
              <a:t>teoriko-praktikoa</a:t>
            </a:r>
            <a:r>
              <a:rPr lang="eu-ES" sz="3200" dirty="0" smtClean="0"/>
              <a:t> Fakultatean.</a:t>
            </a: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AZKEN MEMORIA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u-ES" sz="2800" dirty="0" smtClean="0"/>
              <a:t>Ikaslearen datu pertsonalak.</a:t>
            </a:r>
          </a:p>
          <a:p>
            <a:pPr lvl="0"/>
            <a:r>
              <a:rPr lang="eu-ES" sz="2800" dirty="0" smtClean="0"/>
              <a:t>Praktiketako zentroko testuinguruaren identifikazio eta analisia.</a:t>
            </a:r>
          </a:p>
          <a:p>
            <a:pPr lvl="0"/>
            <a:r>
              <a:rPr lang="eu-ES" sz="2800" dirty="0" smtClean="0"/>
              <a:t>Praktika prozesua.</a:t>
            </a:r>
            <a:endParaRPr lang="eu-ES" sz="2600" dirty="0" smtClean="0"/>
          </a:p>
          <a:p>
            <a:pPr lvl="0"/>
            <a:r>
              <a:rPr lang="eu-ES" sz="2800" dirty="0" smtClean="0"/>
              <a:t>Burututako lanaren inguruko banakako analisia eta gogoeta.</a:t>
            </a:r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EBALUAZIOA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u-ES" dirty="0" smtClean="0"/>
              <a:t>Zentroko </a:t>
            </a:r>
            <a:r>
              <a:rPr lang="eu-ES" dirty="0" err="1" smtClean="0"/>
              <a:t>instruktorea</a:t>
            </a:r>
            <a:r>
              <a:rPr lang="eu-ES" dirty="0" smtClean="0"/>
              <a:t>: %50a</a:t>
            </a:r>
          </a:p>
          <a:p>
            <a:r>
              <a:rPr lang="eu-ES" dirty="0" smtClean="0"/>
              <a:t>Fakultateko tutorea: %50a</a:t>
            </a:r>
          </a:p>
          <a:p>
            <a:r>
              <a:rPr lang="eu-ES" dirty="0" smtClean="0"/>
              <a:t>Bi atalak gainditu beharko dira nahitaez.</a:t>
            </a:r>
          </a:p>
          <a:p>
            <a:r>
              <a:rPr lang="eu-ES" dirty="0" smtClean="0"/>
              <a:t>Ezinbestekoa da fakultatean antolatzen diren ekintza </a:t>
            </a:r>
            <a:r>
              <a:rPr lang="eu-ES" b="1" dirty="0" smtClean="0"/>
              <a:t>guztietan</a:t>
            </a:r>
            <a:r>
              <a:rPr lang="eu-ES" dirty="0" smtClean="0"/>
              <a:t> parte hartzea.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337</TotalTime>
  <Words>266</Words>
  <Application>Microsoft Office PowerPoint</Application>
  <PresentationFormat>Presentación en pantalla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Century Gothic</vt:lpstr>
      <vt:lpstr>Verdana</vt:lpstr>
      <vt:lpstr>Wingdings 2</vt:lpstr>
      <vt:lpstr>Brío</vt:lpstr>
      <vt:lpstr>GIZARTE HEZKUNTZAKO GRADUA PRACTICUM I</vt:lpstr>
      <vt:lpstr>HELBURUAK</vt:lpstr>
      <vt:lpstr>BANAKETA, KREDITU ZENB.</vt:lpstr>
      <vt:lpstr>Presentación de PowerPoint</vt:lpstr>
      <vt:lpstr>EGUNAK/ORDUAK/ASTEKO</vt:lpstr>
      <vt:lpstr>         </vt:lpstr>
      <vt:lpstr>         </vt:lpstr>
      <vt:lpstr>         </vt:lpstr>
      <vt:lpstr>EBALUAZIOA</vt:lpstr>
    </vt:vector>
  </TitlesOfParts>
  <Company>UPV-EHU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Administrador</cp:lastModifiedBy>
  <cp:revision>44</cp:revision>
  <dcterms:created xsi:type="dcterms:W3CDTF">2012-02-28T08:45:34Z</dcterms:created>
  <dcterms:modified xsi:type="dcterms:W3CDTF">2020-03-30T10:19:17Z</dcterms:modified>
</cp:coreProperties>
</file>