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5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6" r:id="rId4"/>
    <p:sldId id="264" r:id="rId5"/>
    <p:sldId id="270" r:id="rId6"/>
    <p:sldId id="268" r:id="rId7"/>
    <p:sldId id="272" r:id="rId8"/>
  </p:sldIdLst>
  <p:sldSz cx="9144000" cy="6858000" type="screen4x3"/>
  <p:notesSz cx="6781800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30" y="90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E677D5-00FE-4FDF-8E6B-DF70DE1CF7B0}" type="slidenum">
              <a:rPr lang="es-ES" altLang="es-ES"/>
              <a:pPr/>
              <a:t>‹zk.›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620F4E-7E79-4556-8919-27B0F050D0FF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90B07E-7893-421D-8B49-243EC1858FC3}" type="slidenum">
              <a:rPr lang="es-ES" altLang="es-ES"/>
              <a:pPr/>
              <a:t>‹zk.›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1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99372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2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43583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3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6435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4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62588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5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13910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90B07E-7893-421D-8B49-243EC1858FC3}" type="slidenum">
              <a:rPr lang="es-ES" altLang="es-ES" smtClean="0"/>
              <a:pPr/>
              <a:t>6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077259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0 Rectángulo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0D657F-DE27-4189-8D44-C95E49DC2EBE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77489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83CA8-67D2-42B6-ADBA-413768A8F9DC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5214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0 Rectángulo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03913-6E8D-486C-B6BF-01B3A039E393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63866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778F00-8F0D-4ACD-8399-7F3BFEFF8294}" type="datetimeFigureOut">
              <a:rPr lang="en-US"/>
              <a:pPr>
                <a:defRPr/>
              </a:pPr>
              <a:t>3/30/2020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A45D8BC4-6F97-4EF6-BC08-1710FB7D565C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660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B53C-D443-468D-AA18-7F8FD3EB9611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6350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Rectángulo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0 Rectángulo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5EBA2A-268E-4601-9B8C-D7DC5D4FE8EB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631724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B298D-00B9-4E84-8B46-228A7A9A967C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046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5328E-7D25-477C-A8C5-F197CF63DD38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5114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958AB-EBD5-45A0-A8D1-194856618DF3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4320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F8F84-C82A-4CFD-8A18-3189C585CB9C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37931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tángulo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A6F10-F4B3-4E95-81E6-1D6BE2536E4C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4191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Rectángulo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4 Marcador de fecha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1BB4941E-98CF-4CA7-A600-23E273051509}" type="slidenum">
              <a:rPr lang="es-ES" altLang="es-ES"/>
              <a:pPr/>
              <a:t>‹zk.›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82368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05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</a:defRPr>
            </a:lvl1pPr>
          </a:lstStyle>
          <a:p>
            <a:fld id="{18890CF7-4FA1-4B87-8014-791795FCC759}" type="slidenum">
              <a:rPr lang="es-ES" altLang="es-ES"/>
              <a:pPr/>
              <a:t>‹zk.›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11" r:id="rId1"/>
    <p:sldLayoutId id="2147485206" r:id="rId2"/>
    <p:sldLayoutId id="2147485212" r:id="rId3"/>
    <p:sldLayoutId id="2147485207" r:id="rId4"/>
    <p:sldLayoutId id="2147485208" r:id="rId5"/>
    <p:sldLayoutId id="2147485209" r:id="rId6"/>
    <p:sldLayoutId id="2147485213" r:id="rId7"/>
    <p:sldLayoutId id="2147485214" r:id="rId8"/>
    <p:sldLayoutId id="2147485215" r:id="rId9"/>
    <p:sldLayoutId id="2147485210" r:id="rId10"/>
    <p:sldLayoutId id="2147485216" r:id="rId11"/>
    <p:sldLayoutId id="214748521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onathan.lavilla@ehu.e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600" dirty="0" smtClean="0">
                <a:solidFill>
                  <a:schemeClr val="accent1">
                    <a:satMod val="150000"/>
                  </a:schemeClr>
                </a:solidFill>
              </a:rPr>
              <a:t>FACULTAD DE EDUCACIÓN FILOSOFÍA Y ANTROPOLOGIA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5357813"/>
            <a:ext cx="8077200" cy="1500187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s-E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s-ES" sz="3900" dirty="0" smtClean="0">
                <a:solidFill>
                  <a:schemeClr val="accent1">
                    <a:lumMod val="75000"/>
                  </a:schemeClr>
                </a:solidFill>
              </a:rPr>
              <a:t>PRÁCTICAS VOLUNTARIAS 2020/2021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s-ES" sz="3200" dirty="0" smtClean="0">
                <a:solidFill>
                  <a:schemeClr val="accent1">
                    <a:lumMod val="75000"/>
                  </a:schemeClr>
                </a:solidFill>
              </a:rPr>
              <a:t>GRADO EN FILOSOFÍA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s-ES" sz="3200" dirty="0" smtClean="0">
              <a:solidFill>
                <a:schemeClr val="bg1"/>
              </a:solidFill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" altLang="es-E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058085"/>
              </p:ext>
            </p:extLst>
          </p:nvPr>
        </p:nvGraphicFramePr>
        <p:xfrm>
          <a:off x="3347864" y="1268760"/>
          <a:ext cx="19335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Imagen" r:id="rId4" imgW="1934384" imgH="1058005" progId="Word.Picture.8">
                  <p:embed/>
                </p:oleObj>
              </mc:Choice>
              <mc:Fallback>
                <p:oleObj name="Imagen" r:id="rId4" imgW="1934384" imgH="1058005" progId="Word.Picture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1268760"/>
                        <a:ext cx="1933575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OBJETIVOS GENERALES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1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Contribuir a la formación integral del alumnado complementando el aprendizaje teórico y práctico.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Facilitar el conocimiento de la metodología de trabajo adecuada a la realidad profesional.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Favorecer el desarrollo de competencias técnicas, metodológicas, personales y participativas.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s-ES" dirty="0" smtClean="0"/>
              <a:t>Obtener una experiencia práctica que facilite la inserción en el mercado de trabajo y mejore su </a:t>
            </a:r>
            <a:r>
              <a:rPr lang="es-ES" dirty="0" err="1" smtClean="0"/>
              <a:t>empleabilidad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CREDITAJE Y PERÍODO DE REALIZACIÓN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39750" y="2420938"/>
          <a:ext cx="8208963" cy="2316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37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GRADO</a:t>
                      </a:r>
                      <a:r>
                        <a:rPr lang="es-ES" sz="2400" baseline="0" dirty="0" smtClean="0"/>
                        <a:t> EN FILOSOFÍA</a:t>
                      </a:r>
                      <a:endParaRPr lang="es-ES" sz="2400" dirty="0"/>
                    </a:p>
                  </a:txBody>
                  <a:tcPr marL="91443" marR="91443" marT="45714" marB="4571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9025">
                <a:tc>
                  <a:txBody>
                    <a:bodyPr/>
                    <a:lstStyle/>
                    <a:p>
                      <a:pPr algn="ctr"/>
                      <a:endParaRPr lang="es-ES" sz="2400" dirty="0" smtClean="0"/>
                    </a:p>
                    <a:p>
                      <a:pPr algn="ctr"/>
                      <a:r>
                        <a:rPr lang="es-ES" sz="2400" dirty="0" smtClean="0"/>
                        <a:t>6 Créditos ECTS</a:t>
                      </a:r>
                      <a:r>
                        <a:rPr lang="es-ES" sz="2400" baseline="0" dirty="0" smtClean="0"/>
                        <a:t>= 150 horas</a:t>
                      </a:r>
                    </a:p>
                    <a:p>
                      <a:pPr algn="ctr"/>
                      <a:r>
                        <a:rPr lang="es-ES" sz="2000" baseline="0" dirty="0" smtClean="0"/>
                        <a:t>75 presenciales / 75 no presenciales</a:t>
                      </a:r>
                    </a:p>
                    <a:p>
                      <a:pPr algn="ctr"/>
                      <a:endParaRPr lang="es-ES" sz="2400" baseline="0" dirty="0" smtClean="0"/>
                    </a:p>
                    <a:p>
                      <a:pPr algn="ctr"/>
                      <a:endParaRPr lang="es-ES" sz="2400" baseline="0" dirty="0" smtClean="0"/>
                    </a:p>
                  </a:txBody>
                  <a:tcPr marL="91443" marR="91443" marT="45714" marB="4571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/>
                    </a:p>
                    <a:p>
                      <a:pPr algn="ctr"/>
                      <a:r>
                        <a:rPr lang="es-ES" sz="2400" dirty="0" smtClean="0"/>
                        <a:t>1</a:t>
                      </a:r>
                      <a:r>
                        <a:rPr lang="es-ES" sz="1400" dirty="0" smtClean="0"/>
                        <a:t>er</a:t>
                      </a:r>
                      <a:r>
                        <a:rPr lang="es-ES" sz="2400" baseline="0" dirty="0" smtClean="0"/>
                        <a:t> o 2º cuatrimestre</a:t>
                      </a:r>
                      <a:endParaRPr lang="es-ES" sz="2400" dirty="0"/>
                    </a:p>
                  </a:txBody>
                  <a:tcPr marL="91443" marR="91443" marT="45714" marB="45714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2400" dirty="0" smtClean="0"/>
                    </a:p>
                    <a:p>
                      <a:pPr algn="ctr"/>
                      <a:r>
                        <a:rPr lang="es-ES" sz="2400" dirty="0" smtClean="0"/>
                        <a:t>4º curso</a:t>
                      </a:r>
                      <a:endParaRPr lang="es-ES" sz="2400" dirty="0"/>
                    </a:p>
                  </a:txBody>
                  <a:tcPr marL="91443" marR="91443" marT="45714" marB="45714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PREINSCRIPCIÓN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sz="2000" dirty="0" smtClean="0"/>
          </a:p>
          <a:p>
            <a:pPr eaLnBrk="1" hangingPunct="1"/>
            <a:endParaRPr lang="es-ES" altLang="es-ES" sz="2000" dirty="0" smtClean="0"/>
          </a:p>
          <a:p>
            <a:pPr eaLnBrk="1" hangingPunct="1"/>
            <a:r>
              <a:rPr lang="es-ES" altLang="es-ES" sz="2400" dirty="0" smtClean="0"/>
              <a:t>Fechas de preinscripción: </a:t>
            </a:r>
            <a:r>
              <a:rPr lang="es-ES" altLang="es-ES" sz="2400" b="1" dirty="0" smtClean="0">
                <a:solidFill>
                  <a:srgbClr val="FF0000"/>
                </a:solidFill>
              </a:rPr>
              <a:t>Del  20 de abril al 20 de mayo.</a:t>
            </a:r>
          </a:p>
          <a:p>
            <a:pPr eaLnBrk="1" hangingPunct="1"/>
            <a:r>
              <a:rPr lang="es-ES" altLang="es-ES" sz="2400" b="1" dirty="0" smtClean="0">
                <a:solidFill>
                  <a:srgbClr val="FF0000"/>
                </a:solidFill>
              </a:rPr>
              <a:t>Contactar con el coordinador de prácticas: Jonathan Lavilla.</a:t>
            </a:r>
          </a:p>
          <a:p>
            <a:pPr eaLnBrk="1" hangingPunct="1"/>
            <a:r>
              <a:rPr lang="es-ES" altLang="es-ES" sz="2400" b="1" dirty="0" err="1">
                <a:solidFill>
                  <a:srgbClr val="FF0000"/>
                </a:solidFill>
                <a:hlinkClick r:id="rId3"/>
              </a:rPr>
              <a:t>j</a:t>
            </a:r>
            <a:r>
              <a:rPr lang="es-ES" altLang="es-ES" sz="2400" b="1" dirty="0" err="1" smtClean="0">
                <a:solidFill>
                  <a:srgbClr val="FF0000"/>
                </a:solidFill>
                <a:hlinkClick r:id="rId3"/>
              </a:rPr>
              <a:t>onathan.lavilla@ehu.eus</a:t>
            </a:r>
            <a:r>
              <a:rPr lang="es-ES" altLang="es-ES" sz="2400" b="1" dirty="0" smtClean="0">
                <a:solidFill>
                  <a:srgbClr val="FF0000"/>
                </a:solidFill>
                <a:hlinkClick r:id="rId3"/>
              </a:rPr>
              <a:t> </a:t>
            </a:r>
            <a:endParaRPr lang="es-ES" altLang="es-ES" sz="2400" b="1" dirty="0" smtClean="0">
              <a:solidFill>
                <a:srgbClr val="FF0000"/>
              </a:solidFill>
            </a:endParaRPr>
          </a:p>
          <a:p>
            <a:pPr eaLnBrk="1" hangingPunct="1"/>
            <a:endParaRPr lang="es-ES" altLang="es-ES" sz="2400" b="1" dirty="0">
              <a:solidFill>
                <a:srgbClr val="FF0000"/>
              </a:solidFill>
            </a:endParaRPr>
          </a:p>
          <a:p>
            <a:pPr eaLnBrk="1" hangingPunct="1"/>
            <a:endParaRPr lang="es-ES" altLang="es-ES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s-ES" alt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MATRICULACIÓN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3315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ES" sz="2000" dirty="0" smtClean="0"/>
          </a:p>
          <a:p>
            <a:pPr eaLnBrk="1" hangingPunct="1"/>
            <a:endParaRPr lang="es-ES" altLang="es-ES" sz="20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ES" altLang="es-ES" sz="2400" dirty="0" smtClean="0"/>
              <a:t>El alumnado que desee realizar prácticas voluntarias deberá matricular </a:t>
            </a:r>
            <a:r>
              <a:rPr lang="es-ES" altLang="es-ES" sz="2400" b="1" dirty="0" smtClean="0"/>
              <a:t>8 asignaturas optativas </a:t>
            </a:r>
            <a:r>
              <a:rPr lang="es-ES" altLang="es-ES" sz="2400" dirty="0" smtClean="0"/>
              <a:t>y una de ellas le será reconocida como prácticas voluntarias (6 créditos ECTS).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s-ES" altLang="es-ES" sz="2400" dirty="0" smtClean="0"/>
              <a:t>Las tasas de matrícula no serán devueltas.</a:t>
            </a:r>
          </a:p>
          <a:p>
            <a:pPr marL="119062" indent="0" eaLnBrk="1" hangingPunct="1">
              <a:buNone/>
            </a:pPr>
            <a:endParaRPr lang="es-ES" altLang="es-ES" sz="24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s-ES" alt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sz="4400" dirty="0" smtClean="0">
                <a:solidFill>
                  <a:schemeClr val="accent1">
                    <a:satMod val="150000"/>
                  </a:schemeClr>
                </a:solidFill>
              </a:rPr>
              <a:t>ELECCIÓN Y ADJUDICACIÓN DE CENTRO</a:t>
            </a:r>
            <a:endParaRPr lang="es-ES" sz="44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s-ES" altLang="es-ES" sz="2000" dirty="0" smtClean="0"/>
          </a:p>
          <a:p>
            <a:pPr eaLnBrk="1" hangingPunct="1"/>
            <a:r>
              <a:rPr lang="es-ES" altLang="es-ES" sz="2400" dirty="0" smtClean="0"/>
              <a:t>La elección de centro se realizará al hacer la preinscripción. </a:t>
            </a:r>
          </a:p>
          <a:p>
            <a:pPr eaLnBrk="1" hangingPunct="1"/>
            <a:r>
              <a:rPr lang="es-ES" altLang="es-ES" sz="2400" dirty="0" smtClean="0"/>
              <a:t>En septiembre se contactará con las personas que hayan realizado la preinscripción para hacer la adjudicación vía GAUR.</a:t>
            </a:r>
          </a:p>
          <a:p>
            <a:pPr eaLnBrk="1" hangingPunct="1"/>
            <a:r>
              <a:rPr lang="es-ES" altLang="es-ES" sz="2400" dirty="0" smtClean="0"/>
              <a:t>La adjudicación, en caso de solicitar varias personas el mismo centro, se hará teniendo en cuenta el expediente académico. En última instancia se decidirá en la Comisión de prácticas.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s-ES" altLang="es-E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cto 1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rnd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49255"/>
              </p:ext>
            </p:extLst>
          </p:nvPr>
        </p:nvGraphicFramePr>
        <p:xfrm>
          <a:off x="611188" y="1916833"/>
          <a:ext cx="8137525" cy="47225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27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7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7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6710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CENTRO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PLAZAS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IDIOMA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POBLACIÓN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CUATRIMESTRE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192">
                <a:tc rowSpan="2">
                  <a:txBody>
                    <a:bodyPr/>
                    <a:lstStyle/>
                    <a:p>
                      <a:pPr marL="0"/>
                      <a:r>
                        <a:rPr lang="es-ES" sz="1600" dirty="0" smtClean="0"/>
                        <a:t>IKERTZE</a:t>
                      </a:r>
                      <a:endParaRPr lang="es-ES" sz="16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sz="1600" dirty="0" smtClean="0"/>
                        <a:t>2</a:t>
                      </a:r>
                      <a:endParaRPr lang="es-ES" sz="16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sz="1600" dirty="0" smtClean="0"/>
                        <a:t>EUSKERA</a:t>
                      </a:r>
                      <a:endParaRPr lang="es-ES" sz="16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pPr marL="0"/>
                      <a:r>
                        <a:rPr lang="es-ES" sz="1600" dirty="0" smtClean="0"/>
                        <a:t>DONOSTIA</a:t>
                      </a:r>
                      <a:endParaRPr lang="es-ES" sz="16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24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07">
                <a:tc rowSpan="2">
                  <a:txBody>
                    <a:bodyPr/>
                    <a:lstStyle/>
                    <a:p>
                      <a:r>
                        <a:rPr lang="es-ES" sz="1600" dirty="0" smtClean="0"/>
                        <a:t>Paliativos sin fronteras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r>
                        <a:rPr lang="es-ES" sz="1600" dirty="0" smtClean="0"/>
                        <a:t>ESPAÑOL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 rowSpan="2">
                  <a:txBody>
                    <a:bodyPr/>
                    <a:lstStyle/>
                    <a:p>
                      <a:r>
                        <a:rPr lang="es-ES" sz="1600" dirty="0" smtClean="0"/>
                        <a:t>DONOSTIA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54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386608777"/>
                  </a:ext>
                </a:extLst>
              </a:tr>
              <a:tr h="601446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Festival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dirty="0" err="1" smtClean="0"/>
                        <a:t>Literaktum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EUSKERA</a:t>
                      </a:r>
                    </a:p>
                    <a:p>
                      <a:r>
                        <a:rPr lang="es-ES" sz="1600" dirty="0" smtClean="0"/>
                        <a:t>ESPAÑOL</a:t>
                      </a: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DONOSTIA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9209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Festival</a:t>
                      </a:r>
                      <a:r>
                        <a:rPr lang="es-ES" sz="1600" baseline="0" dirty="0" smtClean="0"/>
                        <a:t> de Cine y Derechos Humanos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3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EUSKERA</a:t>
                      </a:r>
                    </a:p>
                    <a:p>
                      <a:r>
                        <a:rPr lang="es-ES" sz="1600" dirty="0" smtClean="0"/>
                        <a:t>ESPAÑOL</a:t>
                      </a:r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DONOSTIA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007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ELHUYAR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EUSKERA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USURBIL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 o 2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2424">
                <a:tc>
                  <a:txBody>
                    <a:bodyPr/>
                    <a:lstStyle/>
                    <a:p>
                      <a:r>
                        <a:rPr lang="es-ES" sz="1600" dirty="0" err="1" smtClean="0"/>
                        <a:t>Pentsatu</a:t>
                      </a:r>
                      <a:endParaRPr lang="es-ES" sz="1600" dirty="0" smtClean="0"/>
                    </a:p>
                    <a:p>
                      <a:r>
                        <a:rPr lang="es-ES" sz="1600" dirty="0" smtClean="0"/>
                        <a:t>+</a:t>
                      </a:r>
                    </a:p>
                    <a:p>
                      <a:r>
                        <a:rPr lang="es-ES" sz="1600" dirty="0" err="1" smtClean="0"/>
                        <a:t>Olinpiadas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2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EUSKERA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DONOSTIA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½</a:t>
                      </a:r>
                      <a:endParaRPr lang="es-ES" sz="1600" dirty="0"/>
                    </a:p>
                  </a:txBody>
                  <a:tcPr marL="78197" marR="78197" marT="41466" marB="41466"/>
                </a:tc>
                <a:extLst>
                  <a:ext uri="{0D108BD9-81ED-4DB2-BD59-A6C34878D82A}">
                    <a16:rowId xmlns:a16="http://schemas.microsoft.com/office/drawing/2014/main" val="354303936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3276600" y="692150"/>
            <a:ext cx="365918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2800" dirty="0">
                <a:solidFill>
                  <a:schemeClr val="accent1">
                    <a:satMod val="150000"/>
                  </a:schemeClr>
                </a:solidFill>
                <a:latin typeface="Arial" charset="0"/>
              </a:rPr>
              <a:t>OFERTA DE PLAZAS</a:t>
            </a:r>
            <a:endParaRPr lang="es-ES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1161</TotalTime>
  <Words>288</Words>
  <Application>Microsoft Office PowerPoint</Application>
  <PresentationFormat>Pantailako aurkezpena (4:3)</PresentationFormat>
  <Paragraphs>84</Paragraphs>
  <Slides>7</Slides>
  <Notes>7</Notes>
  <HiddenSlides>0</HiddenSlides>
  <MMClips>0</MMClips>
  <ScaleCrop>false</ScaleCrop>
  <HeadingPairs>
    <vt:vector size="8" baseType="variant">
      <vt:variant>
        <vt:lpstr>Erabilitako letra-tipoak</vt:lpstr>
      </vt:variant>
      <vt:variant>
        <vt:i4>6</vt:i4>
      </vt:variant>
      <vt:variant>
        <vt:lpstr>Gaia</vt:lpstr>
      </vt:variant>
      <vt:variant>
        <vt:i4>1</vt:i4>
      </vt:variant>
      <vt:variant>
        <vt:lpstr>OLE zerbitzari kapsulatuak</vt:lpstr>
      </vt:variant>
      <vt:variant>
        <vt:i4>1</vt:i4>
      </vt:variant>
      <vt:variant>
        <vt:lpstr>Diapositiben tituluak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Wingdings 3</vt:lpstr>
      <vt:lpstr>Módulo</vt:lpstr>
      <vt:lpstr>Imagen</vt:lpstr>
      <vt:lpstr>FACULTAD DE EDUCACIÓN FILOSOFÍA Y ANTROPOLOGIA</vt:lpstr>
      <vt:lpstr>OBJETIVOS GENERALES</vt:lpstr>
      <vt:lpstr>CREDITAJE Y PERÍODO DE REALIZACIÓN</vt:lpstr>
      <vt:lpstr>PREINSCRIPCIÓN</vt:lpstr>
      <vt:lpstr>MATRICULACIÓN</vt:lpstr>
      <vt:lpstr>ELECCIÓN Y ADJUDICACIÓN DE CENTRO</vt:lpstr>
      <vt:lpstr>PowerPoint aurkezpena</vt:lpstr>
    </vt:vector>
  </TitlesOfParts>
  <Company>PROSTECNISA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FILOSOFIA Y CIENCIAS DE LA EDUCACION</dc:title>
  <dc:creator>CCTV</dc:creator>
  <cp:lastModifiedBy>HEFA</cp:lastModifiedBy>
  <cp:revision>181</cp:revision>
  <dcterms:created xsi:type="dcterms:W3CDTF">2006-03-24T11:33:03Z</dcterms:created>
  <dcterms:modified xsi:type="dcterms:W3CDTF">2020-03-30T08:27:13Z</dcterms:modified>
</cp:coreProperties>
</file>