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62" r:id="rId7"/>
    <p:sldId id="280" r:id="rId8"/>
    <p:sldId id="258" r:id="rId9"/>
    <p:sldId id="281" r:id="rId10"/>
    <p:sldId id="282" r:id="rId11"/>
    <p:sldId id="263" r:id="rId12"/>
    <p:sldId id="264" r:id="rId13"/>
    <p:sldId id="259" r:id="rId14"/>
    <p:sldId id="260" r:id="rId15"/>
    <p:sldId id="261" r:id="rId16"/>
    <p:sldId id="283" r:id="rId17"/>
    <p:sldId id="28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4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3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03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67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0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70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4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4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85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14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56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61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2869E4-8D1A-428B-831C-208D26B43F60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6AD1DB-D48B-43AE-86EE-09DD37CDC0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hu.eus/eu/web/hezkuntza-filosofia-antropologia-fakultatea/practicum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ede.mjusticia.gob.es/eu/tramites/certificado-registro-centra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hu.eus/eu/web/hezkuntza-filosofia-antropologia-fakultatea/practicum-extranjer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hu.eus/eu/web/hezkuntza-filosofia-antropologia-fakultatea/becas-transici%C3%B3n-del-mundo-educativo-al-labor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to:hefa.practicum@ehu.e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u.eus/eu/web/hefa/practicum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65359" y="1750742"/>
            <a:ext cx="10586943" cy="780584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>
              <a:buNone/>
            </a:pP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SEMANA DEL PRACTICUM </a:t>
            </a:r>
            <a:r>
              <a:rPr lang="es-E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</a:rPr>
              <a:t>2023-2024</a:t>
            </a:r>
            <a:endParaRPr lang="es-ES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48" y="380732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55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43711"/>
            <a:ext cx="81470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PROCEDIMIENTO DE ADJUDICACIÓN</a:t>
            </a:r>
          </a:p>
        </p:txBody>
      </p:sp>
      <p:sp>
        <p:nvSpPr>
          <p:cNvPr id="17411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s-ES" sz="2000" dirty="0"/>
          </a:p>
          <a:p>
            <a:pPr eaLnBrk="1" hangingPunct="1"/>
            <a:r>
              <a:rPr lang="es-ES" altLang="es-ES" sz="3300" dirty="0"/>
              <a:t>La adjudicación, en caso de solicitar varias personas el mismo centro, se hará teniendo en cuenta el expediente académico.</a:t>
            </a:r>
          </a:p>
          <a:p>
            <a:pPr eaLnBrk="1" hangingPunct="1"/>
            <a:r>
              <a:rPr lang="es-ES" altLang="es-ES" sz="3300" dirty="0" smtClean="0"/>
              <a:t>La </a:t>
            </a:r>
            <a:r>
              <a:rPr lang="es-ES" altLang="es-ES" sz="3300" dirty="0"/>
              <a:t>nota que se tendrá en cuenta será la que conste en GAUR en el momento de realizar las adjudicaciones.</a:t>
            </a:r>
          </a:p>
          <a:p>
            <a:pPr eaLnBrk="1" hangingPunct="1"/>
            <a:r>
              <a:rPr lang="es-ES" altLang="es-ES" sz="3300" dirty="0" smtClean="0"/>
              <a:t>En </a:t>
            </a:r>
            <a:r>
              <a:rPr lang="es-ES" altLang="es-ES" sz="3300" dirty="0"/>
              <a:t>cualquier caso, se otorgará prioridad en la elección y en la adjudicación de prácticas al alumnado con discapacidad, con  objeto de que puedan optar a empresas en las que estén aseguradas las medidas de accesibilidad universal.</a:t>
            </a:r>
          </a:p>
          <a:p>
            <a:pPr eaLnBrk="1" hangingPunct="1"/>
            <a:r>
              <a:rPr lang="es-ES" altLang="es-ES" sz="3300" dirty="0" smtClean="0"/>
              <a:t>El </a:t>
            </a:r>
            <a:r>
              <a:rPr lang="es-ES" altLang="es-ES" sz="3300" dirty="0"/>
              <a:t>centro adjudicado se podrá consultar en GAUR a partir del 6 de septiembre</a:t>
            </a:r>
            <a:r>
              <a:rPr lang="es-ES" altLang="es-E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9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2762" y="5356666"/>
            <a:ext cx="959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www.ehu.eus/eu/web/hezkuntza-filosofia-antropologia-fakultatea/practicum2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798" y="710543"/>
            <a:ext cx="7273021" cy="43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0138" y="4697243"/>
            <a:ext cx="7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sede.mjusticia.gob.es/eu/tramites/certificado-registro-central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93" y="1001543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65118"/>
              </p:ext>
            </p:extLst>
          </p:nvPr>
        </p:nvGraphicFramePr>
        <p:xfrm>
          <a:off x="1072661" y="975947"/>
          <a:ext cx="9653953" cy="4988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841">
                  <a:extLst>
                    <a:ext uri="{9D8B030D-6E8A-4147-A177-3AD203B41FA5}">
                      <a16:colId xmlns:a16="http://schemas.microsoft.com/office/drawing/2014/main" val="3106638336"/>
                    </a:ext>
                  </a:extLst>
                </a:gridCol>
                <a:gridCol w="3359741">
                  <a:extLst>
                    <a:ext uri="{9D8B030D-6E8A-4147-A177-3AD203B41FA5}">
                      <a16:colId xmlns:a16="http://schemas.microsoft.com/office/drawing/2014/main" val="2986460847"/>
                    </a:ext>
                  </a:extLst>
                </a:gridCol>
                <a:gridCol w="4055371">
                  <a:extLst>
                    <a:ext uri="{9D8B030D-6E8A-4147-A177-3AD203B41FA5}">
                      <a16:colId xmlns:a16="http://schemas.microsoft.com/office/drawing/2014/main" val="565836903"/>
                    </a:ext>
                  </a:extLst>
                </a:gridCol>
              </a:tblGrid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LA FACULTAD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INICIO EN LOS CENTROS DE PRÁCTICAS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45687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Antropología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</a:t>
                      </a:r>
                      <a:r>
                        <a:rPr lang="es-ES" sz="1800" baseline="0" dirty="0" smtClean="0">
                          <a:effectLst/>
                        </a:rPr>
                        <a:t>11 </a:t>
                      </a:r>
                      <a:r>
                        <a:rPr lang="es-ES" sz="1800" baseline="0" dirty="0" smtClean="0">
                          <a:effectLst/>
                        </a:rPr>
                        <a:t>de septiembre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</a:t>
                      </a:r>
                      <a:r>
                        <a:rPr lang="es-ES" sz="1800" dirty="0" smtClean="0">
                          <a:effectLst/>
                        </a:rPr>
                        <a:t>18 </a:t>
                      </a:r>
                      <a:r>
                        <a:rPr lang="es-ES" sz="1800" dirty="0" smtClean="0">
                          <a:effectLst/>
                        </a:rPr>
                        <a:t>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</a:t>
                      </a:r>
                      <a:r>
                        <a:rPr lang="es-ES" sz="1800" dirty="0" smtClean="0">
                          <a:effectLst/>
                        </a:rPr>
                        <a:t>21 </a:t>
                      </a:r>
                      <a:r>
                        <a:rPr lang="es-ES" sz="1800" dirty="0" smtClean="0">
                          <a:effectLst/>
                        </a:rPr>
                        <a:t>de diciembre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74586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</a:t>
                      </a:r>
                      <a:r>
                        <a:rPr lang="es-ES" sz="1800" baseline="0" dirty="0" smtClean="0">
                          <a:effectLst/>
                        </a:rPr>
                        <a:t>11 </a:t>
                      </a:r>
                      <a:r>
                        <a:rPr lang="es-ES" sz="1800" baseline="0" dirty="0" smtClean="0">
                          <a:effectLst/>
                        </a:rPr>
                        <a:t>de septiembre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</a:t>
                      </a:r>
                      <a:r>
                        <a:rPr lang="es-ES" sz="1800" dirty="0" smtClean="0">
                          <a:effectLst/>
                        </a:rPr>
                        <a:t>25 </a:t>
                      </a:r>
                      <a:r>
                        <a:rPr lang="es-ES" sz="1800" dirty="0" smtClean="0">
                          <a:effectLst/>
                        </a:rPr>
                        <a:t>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</a:t>
                      </a:r>
                      <a:r>
                        <a:rPr lang="es-ES" sz="1800" dirty="0" smtClean="0">
                          <a:effectLst/>
                        </a:rPr>
                        <a:t>21 </a:t>
                      </a:r>
                      <a:r>
                        <a:rPr lang="es-ES" sz="1800" dirty="0" smtClean="0">
                          <a:effectLst/>
                        </a:rPr>
                        <a:t>de diciembre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852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</a:t>
                      </a:r>
                      <a:r>
                        <a:rPr lang="es-ES" sz="1800" baseline="0" dirty="0" smtClean="0">
                          <a:effectLst/>
                        </a:rPr>
                        <a:t>11 </a:t>
                      </a:r>
                      <a:r>
                        <a:rPr lang="es-ES" sz="1800" baseline="0" dirty="0" smtClean="0">
                          <a:effectLst/>
                        </a:rPr>
                        <a:t>de septiembre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</a:t>
                      </a:r>
                      <a:r>
                        <a:rPr lang="es-ES" sz="1800" dirty="0" smtClean="0">
                          <a:effectLst/>
                        </a:rPr>
                        <a:t>25 </a:t>
                      </a:r>
                      <a:r>
                        <a:rPr lang="es-ES" sz="1800" dirty="0" smtClean="0">
                          <a:effectLst/>
                        </a:rPr>
                        <a:t>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2022 hasta el </a:t>
                      </a:r>
                      <a:r>
                        <a:rPr lang="es-ES" sz="1800" dirty="0" smtClean="0">
                          <a:effectLst/>
                        </a:rPr>
                        <a:t>21 </a:t>
                      </a:r>
                      <a:r>
                        <a:rPr lang="es-ES" sz="1800" dirty="0" smtClean="0">
                          <a:effectLst/>
                        </a:rPr>
                        <a:t>de diciembre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452449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Educación social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</a:t>
                      </a:r>
                      <a:r>
                        <a:rPr lang="es-ES" sz="1800" dirty="0" smtClean="0">
                          <a:effectLst/>
                        </a:rPr>
                        <a:t>22 </a:t>
                      </a:r>
                      <a:r>
                        <a:rPr lang="es-ES" sz="1800" dirty="0" smtClean="0">
                          <a:effectLst/>
                        </a:rPr>
                        <a:t>de enero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</a:t>
                      </a:r>
                      <a:r>
                        <a:rPr lang="es-ES" sz="1800" dirty="0" smtClean="0">
                          <a:effectLst/>
                        </a:rPr>
                        <a:t>22 </a:t>
                      </a:r>
                      <a:r>
                        <a:rPr lang="es-ES" sz="1800" dirty="0" smtClean="0">
                          <a:effectLst/>
                        </a:rPr>
                        <a:t>de enero de 2023 hasta el </a:t>
                      </a:r>
                      <a:r>
                        <a:rPr lang="es-ES" sz="1800" dirty="0" smtClean="0">
                          <a:effectLst/>
                        </a:rPr>
                        <a:t>11 </a:t>
                      </a:r>
                      <a:r>
                        <a:rPr lang="es-ES" sz="1800" dirty="0" smtClean="0">
                          <a:effectLst/>
                        </a:rPr>
                        <a:t>de mayo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233862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 del </a:t>
                      </a:r>
                      <a:r>
                        <a:rPr lang="es-ES" sz="1800" dirty="0" smtClean="0">
                          <a:effectLst/>
                        </a:rPr>
                        <a:t>22 </a:t>
                      </a:r>
                      <a:r>
                        <a:rPr lang="es-ES" sz="1800" dirty="0" smtClean="0">
                          <a:effectLst/>
                        </a:rPr>
                        <a:t>de enero de </a:t>
                      </a:r>
                      <a:r>
                        <a:rPr lang="es-E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Desde</a:t>
                      </a:r>
                      <a:r>
                        <a:rPr lang="en-US" sz="1800" dirty="0" smtClean="0">
                          <a:effectLst/>
                        </a:rPr>
                        <a:t> el </a:t>
                      </a:r>
                      <a:r>
                        <a:rPr lang="en-US" sz="1800" dirty="0" smtClean="0">
                          <a:effectLst/>
                        </a:rPr>
                        <a:t>5 </a:t>
                      </a:r>
                      <a:r>
                        <a:rPr lang="en-US" sz="1800" dirty="0" smtClean="0">
                          <a:effectLst/>
                        </a:rPr>
                        <a:t>de </a:t>
                      </a:r>
                      <a:r>
                        <a:rPr lang="en-US" sz="1800" dirty="0" err="1" smtClean="0">
                          <a:effectLst/>
                        </a:rPr>
                        <a:t>febrero</a:t>
                      </a:r>
                      <a:r>
                        <a:rPr lang="en-US" sz="1800" dirty="0" smtClean="0">
                          <a:effectLst/>
                        </a:rPr>
                        <a:t> de 2023 al </a:t>
                      </a:r>
                      <a:r>
                        <a:rPr lang="en-US" sz="1800" dirty="0" smtClean="0">
                          <a:effectLst/>
                        </a:rPr>
                        <a:t>11 </a:t>
                      </a:r>
                      <a:r>
                        <a:rPr lang="en-US" sz="1800" dirty="0" smtClean="0">
                          <a:effectLst/>
                        </a:rPr>
                        <a:t>de mayo de </a:t>
                      </a:r>
                      <a:r>
                        <a:rPr lang="en-US" sz="1800" dirty="0" smtClean="0">
                          <a:effectLst/>
                        </a:rPr>
                        <a:t>2024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544393"/>
                  </a:ext>
                </a:extLst>
              </a:tr>
              <a:tr h="55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Pedagogía</a:t>
                      </a:r>
                      <a:r>
                        <a:rPr lang="es-ES" sz="1800" dirty="0">
                          <a:effectLst/>
                        </a:rPr>
                        <a:t/>
                      </a:r>
                      <a:br>
                        <a:rPr lang="es-ES" sz="1800" dirty="0">
                          <a:effectLst/>
                        </a:rPr>
                      </a:br>
                      <a:r>
                        <a:rPr lang="es-ES" sz="1800" dirty="0">
                          <a:effectLst/>
                        </a:rPr>
                        <a:t>PRACTICUM II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Semana</a:t>
                      </a:r>
                      <a:r>
                        <a:rPr lang="es-ES" sz="1800" baseline="0" dirty="0" smtClean="0">
                          <a:effectLst/>
                        </a:rPr>
                        <a:t> del </a:t>
                      </a:r>
                      <a:r>
                        <a:rPr lang="es-ES" sz="1800" baseline="0" dirty="0" smtClean="0">
                          <a:effectLst/>
                        </a:rPr>
                        <a:t>11 </a:t>
                      </a:r>
                      <a:r>
                        <a:rPr lang="es-ES" sz="1800" baseline="0" dirty="0" smtClean="0">
                          <a:effectLst/>
                        </a:rPr>
                        <a:t>de septiembre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Del </a:t>
                      </a:r>
                      <a:r>
                        <a:rPr lang="es-ES" sz="1800" dirty="0" smtClean="0">
                          <a:effectLst/>
                        </a:rPr>
                        <a:t>25 </a:t>
                      </a:r>
                      <a:r>
                        <a:rPr lang="es-ES" sz="1800" dirty="0" smtClean="0">
                          <a:effectLst/>
                        </a:rPr>
                        <a:t>de septiembre</a:t>
                      </a:r>
                      <a:r>
                        <a:rPr lang="es-ES" sz="1800" baseline="0" dirty="0" smtClean="0">
                          <a:effectLst/>
                        </a:rPr>
                        <a:t> de </a:t>
                      </a:r>
                      <a:r>
                        <a:rPr lang="es-ES" sz="1800" dirty="0" smtClean="0">
                          <a:effectLst/>
                        </a:rPr>
                        <a:t>2023 </a:t>
                      </a:r>
                      <a:r>
                        <a:rPr lang="es-ES" sz="1800" dirty="0" smtClean="0">
                          <a:effectLst/>
                        </a:rPr>
                        <a:t>hasta el </a:t>
                      </a:r>
                      <a:r>
                        <a:rPr lang="es-ES" sz="1800" dirty="0" smtClean="0">
                          <a:effectLst/>
                        </a:rPr>
                        <a:t>21 </a:t>
                      </a:r>
                      <a:r>
                        <a:rPr lang="es-ES" sz="1800" dirty="0" smtClean="0">
                          <a:effectLst/>
                        </a:rPr>
                        <a:t>de diciembre de </a:t>
                      </a:r>
                      <a:r>
                        <a:rPr lang="es-ES" sz="1800" dirty="0" smtClean="0">
                          <a:effectLst/>
                        </a:rPr>
                        <a:t>2023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098077"/>
                  </a:ext>
                </a:extLst>
              </a:tr>
              <a:tr h="833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Filosofía</a:t>
                      </a:r>
                      <a:endParaRPr lang="es-ES" sz="2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PRÁCTICAS VOLUNTARIAS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En el primero o en el segundo cuatrimestre</a:t>
                      </a:r>
                      <a:endParaRPr lang="es-E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5561" y="5400627"/>
            <a:ext cx="930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www.ehu.eus/eu/web/hezkuntza-filosofia-antropologia-fakultatea/practicum-extranjero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80" y="797697"/>
            <a:ext cx="6255360" cy="44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55079" y="4971981"/>
            <a:ext cx="969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www.ehu.eus/eu/web/hezkuntza-filosofia-antropologia-fakultatea/becas-transici%C3%B3n-del-mundo-educativo-al-laboral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32" y="811824"/>
            <a:ext cx="4528038" cy="396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36" y="1513009"/>
            <a:ext cx="57054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573404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PARTICIPANTE EN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8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satMod val="150000"/>
                  </a:schemeClr>
                </a:solidFill>
              </a:rPr>
              <a:t>                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74093" y="1241659"/>
            <a:ext cx="7643813" cy="6213475"/>
          </a:xfrm>
        </p:spPr>
        <p:txBody>
          <a:bodyPr rtlCol="0">
            <a:normAutofit/>
          </a:bodyPr>
          <a:lstStyle/>
          <a:p>
            <a:pPr marL="438912" indent="-32004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ALUMNADO CON INTENCIÓN DE CONVALIDAR SU PRÁCTICAS POR ESTUDIOS PREVISO PROGRAMAS DE MOVILIDAD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sz="3000" b="1" dirty="0"/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dar su nombre en la Oficina del Practicum.</a:t>
            </a:r>
          </a:p>
          <a:p>
            <a:pPr marL="438912" indent="-320040" algn="just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Deben informar de la fecha de  regreso.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s-ES" b="1" dirty="0" smtClean="0"/>
          </a:p>
          <a:p>
            <a:pPr marL="438912" indent="-32004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800" dirty="0">
                <a:hlinkClick r:id="rId2"/>
              </a:rPr>
              <a:t>hefa.practicum@ehu.eus</a:t>
            </a:r>
            <a:r>
              <a:rPr lang="es-ES" sz="2800" dirty="0"/>
              <a:t>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581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43871" y="1930271"/>
            <a:ext cx="4569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Eskerrik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asko</a:t>
            </a:r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!!!</a:t>
            </a:r>
          </a:p>
          <a:p>
            <a:pPr algn="ctr"/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 descr="Facultad Educacion Filosofia Antropologia_Gipuzkoa_bilingue_positivo_al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5" y="3896539"/>
            <a:ext cx="3762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OBJETIVOS GENERALES</a:t>
            </a:r>
          </a:p>
        </p:txBody>
      </p:sp>
      <p:sp>
        <p:nvSpPr>
          <p:cNvPr id="9219" name="1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Contribuir a la formación integral del alumnado complementando el aprendizaje teórico y práctico.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Facilitar el conocimiento de la metodología de trabajo adecuada a la realidad profesional.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Favorecer el desarrollo de competencias técnicas, metodológicas, personales y participativas.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Obtener una experiencia práctica que facilite la inserción en el mercado de trabajo y mejore su </a:t>
            </a:r>
            <a:r>
              <a:rPr lang="es-ES" dirty="0" err="1" smtClean="0"/>
              <a:t>empleabilidad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7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757" y="576048"/>
            <a:ext cx="10950497" cy="1252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CREDITAJE Y PERÍODO DE REALIZACIÓN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85638"/>
              </p:ext>
            </p:extLst>
          </p:nvPr>
        </p:nvGraphicFramePr>
        <p:xfrm>
          <a:off x="1981200" y="1985246"/>
          <a:ext cx="8075613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0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EDUCACIÓN SOCIAL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</a:t>
                      </a:r>
                      <a:r>
                        <a:rPr lang="es-ES" sz="1800" baseline="0" dirty="0" smtClean="0"/>
                        <a:t>= 300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Créditos=</a:t>
                      </a:r>
                      <a:r>
                        <a:rPr lang="es-ES" sz="1800" baseline="0" dirty="0" smtClean="0"/>
                        <a:t> 300 horas 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III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 Créditos=</a:t>
                      </a:r>
                      <a:r>
                        <a:rPr lang="es-ES" sz="1800" baseline="0" dirty="0" smtClean="0"/>
                        <a:t> 450 horas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44" marR="91444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11066"/>
              </p:ext>
            </p:extLst>
          </p:nvPr>
        </p:nvGraphicFramePr>
        <p:xfrm>
          <a:off x="1992314" y="3624440"/>
          <a:ext cx="8064500" cy="109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PEDAGOGÍA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76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C00000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 Créditos</a:t>
                      </a:r>
                      <a:r>
                        <a:rPr lang="es-ES" sz="1800" baseline="0" dirty="0" smtClean="0"/>
                        <a:t>= 150 horas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2º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3º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</a:t>
                      </a:r>
                      <a:r>
                        <a:rPr lang="es-ES" sz="1800" baseline="0" dirty="0" smtClean="0"/>
                        <a:t> II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Créditos=</a:t>
                      </a:r>
                      <a:r>
                        <a:rPr lang="es-ES" sz="1800" baseline="0" dirty="0" smtClean="0"/>
                        <a:t> 600 horas 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07" marB="45707">
                    <a:solidFill>
                      <a:srgbClr val="C0000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992314" y="4868863"/>
          <a:ext cx="8064499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 gridSpan="4"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GRADO</a:t>
                      </a:r>
                      <a:r>
                        <a:rPr lang="es-ES" sz="1800" baseline="0" dirty="0" smtClean="0"/>
                        <a:t> EN ANTROPOLOGÍA SOCIAL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7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solidFill>
                      <a:srgbClr val="00B05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PRACTICUM 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18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dirty="0" smtClean="0"/>
                        <a:t>Créditos</a:t>
                      </a:r>
                      <a:r>
                        <a:rPr lang="es-ES" sz="1800" baseline="0" dirty="0" smtClean="0"/>
                        <a:t>= 450 horas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1er cuatrimestre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4º</a:t>
                      </a:r>
                      <a:endParaRPr lang="es-ES" sz="1800" dirty="0"/>
                    </a:p>
                  </a:txBody>
                  <a:tcPr marL="91435" marR="91435" marT="45740" marB="45740">
                    <a:solidFill>
                      <a:srgbClr val="00B050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9"/>
          <p:cNvSpPr>
            <a:spLocks noGrp="1" noChangeArrowheads="1"/>
          </p:cNvSpPr>
          <p:nvPr>
            <p:ph type="ctrTitle"/>
          </p:nvPr>
        </p:nvSpPr>
        <p:spPr>
          <a:xfrm>
            <a:off x="2243917" y="1349377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s-ES" sz="4400" dirty="0">
                <a:solidFill>
                  <a:schemeClr val="accent1">
                    <a:satMod val="150000"/>
                  </a:schemeClr>
                </a:solidFill>
              </a:rPr>
              <a:t>INTERRELACIÓN</a:t>
            </a:r>
          </a:p>
        </p:txBody>
      </p:sp>
      <p:grpSp>
        <p:nvGrpSpPr>
          <p:cNvPr id="11267" name="Group 52"/>
          <p:cNvGrpSpPr>
            <a:grpSpLocks noChangeAspect="1"/>
          </p:cNvGrpSpPr>
          <p:nvPr/>
        </p:nvGrpSpPr>
        <p:grpSpPr bwMode="auto">
          <a:xfrm>
            <a:off x="2640013" y="2492376"/>
            <a:ext cx="6858000" cy="3205163"/>
            <a:chOff x="656" y="1660"/>
            <a:chExt cx="4321" cy="2019"/>
          </a:xfrm>
        </p:grpSpPr>
        <p:sp>
          <p:nvSpPr>
            <p:cNvPr id="11272" name="AutoShape 51"/>
            <p:cNvSpPr>
              <a:spLocks noChangeAspect="1" noChangeArrowheads="1" noTextEdit="1"/>
            </p:cNvSpPr>
            <p:nvPr/>
          </p:nvSpPr>
          <p:spPr bwMode="auto">
            <a:xfrm>
              <a:off x="703" y="1661"/>
              <a:ext cx="4264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1273" name="Rectangle 53"/>
            <p:cNvSpPr>
              <a:spLocks noChangeArrowheads="1"/>
            </p:cNvSpPr>
            <p:nvPr/>
          </p:nvSpPr>
          <p:spPr bwMode="auto">
            <a:xfrm>
              <a:off x="703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4" name="Rectangle 54"/>
            <p:cNvSpPr>
              <a:spLocks noChangeArrowheads="1"/>
            </p:cNvSpPr>
            <p:nvPr/>
          </p:nvSpPr>
          <p:spPr bwMode="auto">
            <a:xfrm>
              <a:off x="1051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5" name="Rectangle 55"/>
            <p:cNvSpPr>
              <a:spLocks noChangeArrowheads="1"/>
            </p:cNvSpPr>
            <p:nvPr/>
          </p:nvSpPr>
          <p:spPr bwMode="auto">
            <a:xfrm>
              <a:off x="1399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6" name="Rectangle 56"/>
            <p:cNvSpPr>
              <a:spLocks noChangeArrowheads="1"/>
            </p:cNvSpPr>
            <p:nvPr/>
          </p:nvSpPr>
          <p:spPr bwMode="auto">
            <a:xfrm>
              <a:off x="1747" y="166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7" name="Rectangle 57"/>
            <p:cNvSpPr>
              <a:spLocks noChangeArrowheads="1"/>
            </p:cNvSpPr>
            <p:nvPr/>
          </p:nvSpPr>
          <p:spPr bwMode="auto">
            <a:xfrm>
              <a:off x="703" y="195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8" name="Rectangle 58"/>
            <p:cNvSpPr>
              <a:spLocks noChangeArrowheads="1"/>
            </p:cNvSpPr>
            <p:nvPr/>
          </p:nvSpPr>
          <p:spPr bwMode="auto">
            <a:xfrm>
              <a:off x="703" y="2239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79" name="Rectangle 59"/>
            <p:cNvSpPr>
              <a:spLocks noChangeArrowheads="1"/>
            </p:cNvSpPr>
            <p:nvPr/>
          </p:nvSpPr>
          <p:spPr bwMode="auto">
            <a:xfrm>
              <a:off x="2792" y="2524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0" name="Rectangle 60"/>
            <p:cNvSpPr>
              <a:spLocks noChangeArrowheads="1"/>
            </p:cNvSpPr>
            <p:nvPr/>
          </p:nvSpPr>
          <p:spPr bwMode="auto">
            <a:xfrm>
              <a:off x="2792" y="2810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1" name="Rectangle 61"/>
            <p:cNvSpPr>
              <a:spLocks noChangeArrowheads="1"/>
            </p:cNvSpPr>
            <p:nvPr/>
          </p:nvSpPr>
          <p:spPr bwMode="auto">
            <a:xfrm>
              <a:off x="2792" y="3096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2" name="Rectangle 62"/>
            <p:cNvSpPr>
              <a:spLocks noChangeArrowheads="1"/>
            </p:cNvSpPr>
            <p:nvPr/>
          </p:nvSpPr>
          <p:spPr bwMode="auto">
            <a:xfrm>
              <a:off x="2792" y="3381"/>
              <a:ext cx="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83" name="Freeform 63"/>
            <p:cNvSpPr>
              <a:spLocks noEditPoints="1"/>
            </p:cNvSpPr>
            <p:nvPr/>
          </p:nvSpPr>
          <p:spPr bwMode="auto">
            <a:xfrm>
              <a:off x="2294" y="1794"/>
              <a:ext cx="885" cy="53"/>
            </a:xfrm>
            <a:custGeom>
              <a:avLst/>
              <a:gdLst>
                <a:gd name="T0" fmla="*/ 0 w 6000"/>
                <a:gd name="T1" fmla="*/ 0 h 400"/>
                <a:gd name="T2" fmla="*/ 0 w 6000"/>
                <a:gd name="T3" fmla="*/ 0 h 400"/>
                <a:gd name="T4" fmla="*/ 0 w 6000"/>
                <a:gd name="T5" fmla="*/ 0 h 400"/>
                <a:gd name="T6" fmla="*/ 0 w 6000"/>
                <a:gd name="T7" fmla="*/ 0 h 400"/>
                <a:gd name="T8" fmla="*/ 0 w 6000"/>
                <a:gd name="T9" fmla="*/ 0 h 400"/>
                <a:gd name="T10" fmla="*/ 0 w 6000"/>
                <a:gd name="T11" fmla="*/ 0 h 400"/>
                <a:gd name="T12" fmla="*/ 0 w 6000"/>
                <a:gd name="T13" fmla="*/ 0 h 400"/>
                <a:gd name="T14" fmla="*/ 0 w 6000"/>
                <a:gd name="T15" fmla="*/ 0 h 400"/>
                <a:gd name="T16" fmla="*/ 0 w 6000"/>
                <a:gd name="T17" fmla="*/ 0 h 400"/>
                <a:gd name="T18" fmla="*/ 0 w 6000"/>
                <a:gd name="T19" fmla="*/ 0 h 400"/>
                <a:gd name="T20" fmla="*/ 0 w 6000"/>
                <a:gd name="T21" fmla="*/ 0 h 400"/>
                <a:gd name="T22" fmla="*/ 0 w 6000"/>
                <a:gd name="T23" fmla="*/ 0 h 400"/>
                <a:gd name="T24" fmla="*/ 0 w 6000"/>
                <a:gd name="T25" fmla="*/ 0 h 400"/>
                <a:gd name="T26" fmla="*/ 0 w 6000"/>
                <a:gd name="T27" fmla="*/ 0 h 400"/>
                <a:gd name="T28" fmla="*/ 0 w 6000"/>
                <a:gd name="T29" fmla="*/ 0 h 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00"/>
                <a:gd name="T46" fmla="*/ 0 h 400"/>
                <a:gd name="T47" fmla="*/ 6000 w 6000"/>
                <a:gd name="T48" fmla="*/ 400 h 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00" h="400">
                  <a:moveTo>
                    <a:pt x="333" y="166"/>
                  </a:moveTo>
                  <a:lnTo>
                    <a:pt x="5667" y="166"/>
                  </a:lnTo>
                  <a:cubicBezTo>
                    <a:pt x="5685" y="166"/>
                    <a:pt x="5700" y="181"/>
                    <a:pt x="5700" y="200"/>
                  </a:cubicBezTo>
                  <a:cubicBezTo>
                    <a:pt x="5700" y="218"/>
                    <a:pt x="5685" y="233"/>
                    <a:pt x="5667" y="233"/>
                  </a:cubicBezTo>
                  <a:lnTo>
                    <a:pt x="333" y="233"/>
                  </a:lnTo>
                  <a:cubicBezTo>
                    <a:pt x="315" y="233"/>
                    <a:pt x="300" y="218"/>
                    <a:pt x="300" y="200"/>
                  </a:cubicBezTo>
                  <a:cubicBezTo>
                    <a:pt x="300" y="181"/>
                    <a:pt x="315" y="166"/>
                    <a:pt x="333" y="166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  <a:moveTo>
                    <a:pt x="5600" y="0"/>
                  </a:moveTo>
                  <a:lnTo>
                    <a:pt x="6000" y="200"/>
                  </a:lnTo>
                  <a:lnTo>
                    <a:pt x="5600" y="400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84" name="Group 66"/>
            <p:cNvGrpSpPr>
              <a:grpSpLocks/>
            </p:cNvGrpSpPr>
            <p:nvPr/>
          </p:nvGrpSpPr>
          <p:grpSpPr bwMode="auto">
            <a:xfrm>
              <a:off x="702" y="1660"/>
              <a:ext cx="1617" cy="320"/>
              <a:chOff x="702" y="1660"/>
              <a:chExt cx="1617" cy="320"/>
            </a:xfrm>
          </p:grpSpPr>
          <p:sp>
            <p:nvSpPr>
              <p:cNvPr id="11301" name="Rectangle 64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2" name="Rectangle 65"/>
              <p:cNvSpPr>
                <a:spLocks noChangeArrowheads="1"/>
              </p:cNvSpPr>
              <p:nvPr/>
            </p:nvSpPr>
            <p:spPr bwMode="auto">
              <a:xfrm>
                <a:off x="702" y="1660"/>
                <a:ext cx="1617" cy="32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5" name="Rectangle 67"/>
            <p:cNvSpPr>
              <a:spLocks noChangeArrowheads="1"/>
            </p:cNvSpPr>
            <p:nvPr/>
          </p:nvSpPr>
          <p:spPr bwMode="auto">
            <a:xfrm>
              <a:off x="656" y="1703"/>
              <a:ext cx="169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 FACULTAD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6" name="Rectangle 68"/>
            <p:cNvSpPr>
              <a:spLocks noChangeArrowheads="1"/>
            </p:cNvSpPr>
            <p:nvPr/>
          </p:nvSpPr>
          <p:spPr bwMode="auto">
            <a:xfrm>
              <a:off x="2244" y="1703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87" name="Group 71"/>
            <p:cNvGrpSpPr>
              <a:grpSpLocks/>
            </p:cNvGrpSpPr>
            <p:nvPr/>
          </p:nvGrpSpPr>
          <p:grpSpPr bwMode="auto">
            <a:xfrm>
              <a:off x="3179" y="1660"/>
              <a:ext cx="1754" cy="400"/>
              <a:chOff x="3179" y="1660"/>
              <a:chExt cx="1754" cy="400"/>
            </a:xfrm>
          </p:grpSpPr>
          <p:sp>
            <p:nvSpPr>
              <p:cNvPr id="11299" name="Rectangle 69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300" name="Rectangle 70"/>
              <p:cNvSpPr>
                <a:spLocks noChangeArrowheads="1"/>
              </p:cNvSpPr>
              <p:nvPr/>
            </p:nvSpPr>
            <p:spPr bwMode="auto">
              <a:xfrm>
                <a:off x="3179" y="1660"/>
                <a:ext cx="1754" cy="40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11288" name="Rectangle 72"/>
            <p:cNvSpPr>
              <a:spLocks noChangeArrowheads="1"/>
            </p:cNvSpPr>
            <p:nvPr/>
          </p:nvSpPr>
          <p:spPr bwMode="auto">
            <a:xfrm>
              <a:off x="3254" y="1703"/>
              <a:ext cx="144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ALUMNADO</a:t>
              </a:r>
              <a:endParaRPr lang="es-ES" altLang="es-E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1289" name="Rectangle 73"/>
            <p:cNvSpPr>
              <a:spLocks noChangeArrowheads="1"/>
            </p:cNvSpPr>
            <p:nvPr/>
          </p:nvSpPr>
          <p:spPr bwMode="auto">
            <a:xfrm>
              <a:off x="4859" y="1831"/>
              <a:ext cx="2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13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grpSp>
          <p:nvGrpSpPr>
            <p:cNvPr id="11290" name="Group 76"/>
            <p:cNvGrpSpPr>
              <a:grpSpLocks/>
            </p:cNvGrpSpPr>
            <p:nvPr/>
          </p:nvGrpSpPr>
          <p:grpSpPr bwMode="auto">
            <a:xfrm>
              <a:off x="791" y="2658"/>
              <a:ext cx="4186" cy="683"/>
              <a:chOff x="791" y="2658"/>
              <a:chExt cx="4186" cy="683"/>
            </a:xfrm>
          </p:grpSpPr>
          <p:sp>
            <p:nvSpPr>
              <p:cNvPr id="11297" name="Rectangle 74"/>
              <p:cNvSpPr>
                <a:spLocks noChangeArrowheads="1"/>
              </p:cNvSpPr>
              <p:nvPr/>
            </p:nvSpPr>
            <p:spPr bwMode="auto">
              <a:xfrm>
                <a:off x="792" y="2658"/>
                <a:ext cx="3630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  <p:sp>
            <p:nvSpPr>
              <p:cNvPr id="11298" name="Rectangle 75"/>
              <p:cNvSpPr>
                <a:spLocks noChangeArrowheads="1"/>
              </p:cNvSpPr>
              <p:nvPr/>
            </p:nvSpPr>
            <p:spPr bwMode="auto">
              <a:xfrm>
                <a:off x="791" y="2699"/>
                <a:ext cx="4186" cy="64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/>
              </a:p>
            </p:txBody>
          </p:sp>
        </p:grpSp>
        <p:sp>
          <p:nvSpPr>
            <p:cNvPr id="2074" name="Rectangle 77"/>
            <p:cNvSpPr>
              <a:spLocks noChangeArrowheads="1"/>
            </p:cNvSpPr>
            <p:nvPr/>
          </p:nvSpPr>
          <p:spPr bwMode="auto">
            <a:xfrm>
              <a:off x="1016" y="2741"/>
              <a:ext cx="336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CENTROS COLABORADORES</a:t>
              </a:r>
              <a:endParaRPr lang="es-ES" dirty="0">
                <a:latin typeface="+mj-lt"/>
              </a:endParaRPr>
            </a:p>
          </p:txBody>
        </p:sp>
        <p:sp>
          <p:nvSpPr>
            <p:cNvPr id="11292" name="Rectangle 78"/>
            <p:cNvSpPr>
              <a:spLocks noChangeArrowheads="1"/>
            </p:cNvSpPr>
            <p:nvPr/>
          </p:nvSpPr>
          <p:spPr bwMode="auto">
            <a:xfrm>
              <a:off x="4753" y="2741"/>
              <a:ext cx="12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s-ES" altLang="es-ES"/>
            </a:p>
          </p:txBody>
        </p:sp>
        <p:sp>
          <p:nvSpPr>
            <p:cNvPr id="2076" name="Rectangle 79"/>
            <p:cNvSpPr>
              <a:spLocks noChangeArrowheads="1"/>
            </p:cNvSpPr>
            <p:nvPr/>
          </p:nvSpPr>
          <p:spPr bwMode="auto">
            <a:xfrm>
              <a:off x="1661" y="3027"/>
              <a:ext cx="2203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s-ES" sz="3100" dirty="0">
                  <a:solidFill>
                    <a:srgbClr val="000000"/>
                  </a:solidFill>
                  <a:latin typeface="+mj-lt"/>
                </a:rPr>
                <a:t>EN EL PRACTICUM</a:t>
              </a:r>
              <a:endParaRPr lang="es-ES" dirty="0">
                <a:latin typeface="+mj-lt"/>
              </a:endParaRPr>
            </a:p>
          </p:txBody>
        </p:sp>
        <p:sp>
          <p:nvSpPr>
            <p:cNvPr id="11294" name="Rectangle 80"/>
            <p:cNvSpPr>
              <a:spLocks noChangeArrowheads="1"/>
            </p:cNvSpPr>
            <p:nvPr/>
          </p:nvSpPr>
          <p:spPr bwMode="auto">
            <a:xfrm>
              <a:off x="4107" y="3027"/>
              <a:ext cx="63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sz="31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s-ES" altLang="es-ES"/>
            </a:p>
          </p:txBody>
        </p:sp>
        <p:sp>
          <p:nvSpPr>
            <p:cNvPr id="11295" name="Freeform 81"/>
            <p:cNvSpPr>
              <a:spLocks noEditPoints="1"/>
            </p:cNvSpPr>
            <p:nvPr/>
          </p:nvSpPr>
          <p:spPr bwMode="auto">
            <a:xfrm>
              <a:off x="3169" y="2052"/>
              <a:ext cx="938" cy="607"/>
            </a:xfrm>
            <a:custGeom>
              <a:avLst/>
              <a:gdLst>
                <a:gd name="T0" fmla="*/ 0 w 6600"/>
                <a:gd name="T1" fmla="*/ 0 h 3600"/>
                <a:gd name="T2" fmla="*/ 0 w 6600"/>
                <a:gd name="T3" fmla="*/ 0 h 3600"/>
                <a:gd name="T4" fmla="*/ 0 w 6600"/>
                <a:gd name="T5" fmla="*/ 0 h 3600"/>
                <a:gd name="T6" fmla="*/ 0 w 6600"/>
                <a:gd name="T7" fmla="*/ 0 h 3600"/>
                <a:gd name="T8" fmla="*/ 0 w 6600"/>
                <a:gd name="T9" fmla="*/ 0 h 3600"/>
                <a:gd name="T10" fmla="*/ 0 w 6600"/>
                <a:gd name="T11" fmla="*/ 0 h 3600"/>
                <a:gd name="T12" fmla="*/ 0 w 6600"/>
                <a:gd name="T13" fmla="*/ 0 h 3600"/>
                <a:gd name="T14" fmla="*/ 0 w 6600"/>
                <a:gd name="T15" fmla="*/ 0 h 3600"/>
                <a:gd name="T16" fmla="*/ 0 w 6600"/>
                <a:gd name="T17" fmla="*/ 0 h 3600"/>
                <a:gd name="T18" fmla="*/ 0 w 6600"/>
                <a:gd name="T19" fmla="*/ 0 h 3600"/>
                <a:gd name="T20" fmla="*/ 0 w 6600"/>
                <a:gd name="T21" fmla="*/ 0 h 3600"/>
                <a:gd name="T22" fmla="*/ 0 w 6600"/>
                <a:gd name="T23" fmla="*/ 0 h 3600"/>
                <a:gd name="T24" fmla="*/ 0 w 6600"/>
                <a:gd name="T25" fmla="*/ 0 h 3600"/>
                <a:gd name="T26" fmla="*/ 0 w 6600"/>
                <a:gd name="T27" fmla="*/ 0 h 3600"/>
                <a:gd name="T28" fmla="*/ 0 w 66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00"/>
                <a:gd name="T46" fmla="*/ 0 h 3600"/>
                <a:gd name="T47" fmla="*/ 6600 w 66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00" h="3600">
                  <a:moveTo>
                    <a:pt x="277" y="3412"/>
                  </a:moveTo>
                  <a:lnTo>
                    <a:pt x="6292" y="131"/>
                  </a:lnTo>
                  <a:cubicBezTo>
                    <a:pt x="6308" y="122"/>
                    <a:pt x="6328" y="128"/>
                    <a:pt x="6337" y="144"/>
                  </a:cubicBezTo>
                  <a:cubicBezTo>
                    <a:pt x="6346" y="160"/>
                    <a:pt x="6340" y="181"/>
                    <a:pt x="6324" y="189"/>
                  </a:cubicBezTo>
                  <a:lnTo>
                    <a:pt x="309" y="3470"/>
                  </a:lnTo>
                  <a:cubicBezTo>
                    <a:pt x="293" y="3479"/>
                    <a:pt x="273" y="3473"/>
                    <a:pt x="264" y="3457"/>
                  </a:cubicBezTo>
                  <a:cubicBezTo>
                    <a:pt x="255" y="3441"/>
                    <a:pt x="261" y="3420"/>
                    <a:pt x="277" y="3412"/>
                  </a:cubicBezTo>
                  <a:close/>
                  <a:moveTo>
                    <a:pt x="447" y="3585"/>
                  </a:moveTo>
                  <a:lnTo>
                    <a:pt x="0" y="3600"/>
                  </a:lnTo>
                  <a:lnTo>
                    <a:pt x="256" y="3233"/>
                  </a:lnTo>
                  <a:lnTo>
                    <a:pt x="447" y="3585"/>
                  </a:lnTo>
                  <a:close/>
                  <a:moveTo>
                    <a:pt x="6154" y="16"/>
                  </a:moveTo>
                  <a:lnTo>
                    <a:pt x="6600" y="0"/>
                  </a:lnTo>
                  <a:lnTo>
                    <a:pt x="6345" y="368"/>
                  </a:lnTo>
                  <a:lnTo>
                    <a:pt x="6154" y="1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Freeform 82"/>
            <p:cNvSpPr>
              <a:spLocks noEditPoints="1"/>
            </p:cNvSpPr>
            <p:nvPr/>
          </p:nvSpPr>
          <p:spPr bwMode="auto">
            <a:xfrm>
              <a:off x="1266" y="1986"/>
              <a:ext cx="1084" cy="697"/>
            </a:xfrm>
            <a:custGeom>
              <a:avLst/>
              <a:gdLst>
                <a:gd name="T0" fmla="*/ 0 w 14400"/>
                <a:gd name="T1" fmla="*/ 0 h 7200"/>
                <a:gd name="T2" fmla="*/ 0 w 14400"/>
                <a:gd name="T3" fmla="*/ 0 h 7200"/>
                <a:gd name="T4" fmla="*/ 0 w 14400"/>
                <a:gd name="T5" fmla="*/ 0 h 7200"/>
                <a:gd name="T6" fmla="*/ 0 w 14400"/>
                <a:gd name="T7" fmla="*/ 0 h 7200"/>
                <a:gd name="T8" fmla="*/ 0 w 14400"/>
                <a:gd name="T9" fmla="*/ 0 h 7200"/>
                <a:gd name="T10" fmla="*/ 0 w 14400"/>
                <a:gd name="T11" fmla="*/ 0 h 7200"/>
                <a:gd name="T12" fmla="*/ 0 w 14400"/>
                <a:gd name="T13" fmla="*/ 0 h 7200"/>
                <a:gd name="T14" fmla="*/ 0 w 14400"/>
                <a:gd name="T15" fmla="*/ 0 h 7200"/>
                <a:gd name="T16" fmla="*/ 0 w 14400"/>
                <a:gd name="T17" fmla="*/ 0 h 7200"/>
                <a:gd name="T18" fmla="*/ 0 w 14400"/>
                <a:gd name="T19" fmla="*/ 0 h 7200"/>
                <a:gd name="T20" fmla="*/ 0 w 14400"/>
                <a:gd name="T21" fmla="*/ 0 h 7200"/>
                <a:gd name="T22" fmla="*/ 0 w 14400"/>
                <a:gd name="T23" fmla="*/ 0 h 7200"/>
                <a:gd name="T24" fmla="*/ 0 w 14400"/>
                <a:gd name="T25" fmla="*/ 0 h 7200"/>
                <a:gd name="T26" fmla="*/ 0 w 14400"/>
                <a:gd name="T27" fmla="*/ 0 h 7200"/>
                <a:gd name="T28" fmla="*/ 0 w 14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0"/>
                <a:gd name="T46" fmla="*/ 0 h 7200"/>
                <a:gd name="T47" fmla="*/ 14400 w 14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0" h="7200">
                  <a:moveTo>
                    <a:pt x="627" y="238"/>
                  </a:moveTo>
                  <a:lnTo>
                    <a:pt x="13834" y="6842"/>
                  </a:lnTo>
                  <a:cubicBezTo>
                    <a:pt x="13867" y="6859"/>
                    <a:pt x="13880" y="6899"/>
                    <a:pt x="13864" y="6931"/>
                  </a:cubicBezTo>
                  <a:cubicBezTo>
                    <a:pt x="13847" y="6964"/>
                    <a:pt x="13807" y="6978"/>
                    <a:pt x="13774" y="6961"/>
                  </a:cubicBezTo>
                  <a:lnTo>
                    <a:pt x="567" y="358"/>
                  </a:lnTo>
                  <a:cubicBezTo>
                    <a:pt x="534" y="341"/>
                    <a:pt x="521" y="301"/>
                    <a:pt x="537" y="268"/>
                  </a:cubicBezTo>
                  <a:cubicBezTo>
                    <a:pt x="554" y="235"/>
                    <a:pt x="594" y="222"/>
                    <a:pt x="627" y="238"/>
                  </a:cubicBezTo>
                  <a:close/>
                  <a:moveTo>
                    <a:pt x="537" y="715"/>
                  </a:moveTo>
                  <a:lnTo>
                    <a:pt x="0" y="0"/>
                  </a:lnTo>
                  <a:lnTo>
                    <a:pt x="895" y="0"/>
                  </a:lnTo>
                  <a:lnTo>
                    <a:pt x="537" y="715"/>
                  </a:lnTo>
                  <a:close/>
                  <a:moveTo>
                    <a:pt x="13864" y="6484"/>
                  </a:moveTo>
                  <a:lnTo>
                    <a:pt x="14400" y="7200"/>
                  </a:lnTo>
                  <a:lnTo>
                    <a:pt x="13506" y="7200"/>
                  </a:lnTo>
                  <a:lnTo>
                    <a:pt x="13864" y="64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68" name="Rectangle 8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78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97196"/>
            <a:ext cx="8229600" cy="114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s-ES" sz="4000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s-ES" sz="4900" dirty="0">
                <a:solidFill>
                  <a:schemeClr val="accent1">
                    <a:satMod val="150000"/>
                  </a:schemeClr>
                </a:solidFill>
              </a:rPr>
              <a:t> FACULTAD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1992313" y="2487420"/>
            <a:ext cx="8229600" cy="4524375"/>
          </a:xfrm>
        </p:spPr>
        <p:txBody>
          <a:bodyPr rtlCol="0">
            <a:normAutofit/>
          </a:bodyPr>
          <a:lstStyle/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Responsables: Profesor/a-tutor/a, vicedecana, técnica de centro.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Organización del </a:t>
            </a:r>
            <a:r>
              <a:rPr lang="es-ES" dirty="0" err="1" smtClean="0"/>
              <a:t>Practicum</a:t>
            </a:r>
            <a:r>
              <a:rPr lang="es-ES" dirty="0" smtClean="0"/>
              <a:t> de cada titulación.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Adjudicación de centros de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Seguimiento y evaluación del proceso de formación en prácticas del alumnado.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Coordinación con los centros que colaboran en nuestras prácticas.</a:t>
            </a:r>
          </a:p>
          <a:p>
            <a:pPr marL="438912" indent="-3200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s-ES" dirty="0" smtClean="0"/>
              <a:t>Actualización Web </a:t>
            </a:r>
            <a:r>
              <a:rPr lang="es-ES" dirty="0" err="1" smtClean="0"/>
              <a:t>Practicum</a:t>
            </a:r>
            <a:r>
              <a:rPr lang="es-ES" dirty="0" smtClean="0"/>
              <a:t> de la facultad: Guías de los </a:t>
            </a:r>
            <a:r>
              <a:rPr lang="es-ES" dirty="0" err="1" smtClean="0"/>
              <a:t>Practicum</a:t>
            </a:r>
            <a:r>
              <a:rPr lang="es-ES" dirty="0" smtClean="0"/>
              <a:t>, calendarios, normativa, anexos…</a:t>
            </a:r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ES" sz="2600" dirty="0">
                <a:hlinkClick r:id="rId2"/>
              </a:rPr>
              <a:t>https://www.ehu.eus/eu/web/hefa/practicum2</a:t>
            </a:r>
            <a:endParaRPr lang="es-ES" sz="2600" dirty="0"/>
          </a:p>
          <a:p>
            <a:pPr marL="438912" indent="-32004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s-ES" sz="2600" dirty="0"/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0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091" y="2178601"/>
            <a:ext cx="4825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¿Quienes somos?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270" y="616194"/>
            <a:ext cx="5909529" cy="26369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70" y="3437792"/>
            <a:ext cx="6063394" cy="24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     CENTROS COLABORADORES        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31018" y="2387059"/>
            <a:ext cx="7467600" cy="4873625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Nombran instructor/a del centro.</a:t>
            </a:r>
          </a:p>
          <a:p>
            <a:pPr eaLnBrk="1" hangingPunct="1"/>
            <a:r>
              <a:rPr lang="es-ES" altLang="es-ES" dirty="0" smtClean="0"/>
              <a:t>Ofrecen espacio y oportunidad de formarse en la práctica  al alumnado de la facultad.</a:t>
            </a:r>
          </a:p>
          <a:p>
            <a:pPr eaLnBrk="1" hangingPunct="1"/>
            <a:r>
              <a:rPr lang="es-ES" altLang="es-ES" dirty="0" smtClean="0"/>
              <a:t>Se comprometen a hacer un seguimiento y una evaluación del proceso formativo-práctico.</a:t>
            </a:r>
          </a:p>
          <a:p>
            <a:pPr eaLnBrk="1" hangingPunct="1"/>
            <a:r>
              <a:rPr lang="es-ES" altLang="es-ES" dirty="0" smtClean="0"/>
              <a:t>Demandan respeto y responsabilidad para con su trabajo y disponibilidad.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79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21298"/>
              </p:ext>
            </p:extLst>
          </p:nvPr>
        </p:nvGraphicFramePr>
        <p:xfrm>
          <a:off x="907966" y="638623"/>
          <a:ext cx="10410093" cy="556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152">
                  <a:extLst>
                    <a:ext uri="{9D8B030D-6E8A-4147-A177-3AD203B41FA5}">
                      <a16:colId xmlns:a16="http://schemas.microsoft.com/office/drawing/2014/main" val="1342180130"/>
                    </a:ext>
                  </a:extLst>
                </a:gridCol>
                <a:gridCol w="5429686">
                  <a:extLst>
                    <a:ext uri="{9D8B030D-6E8A-4147-A177-3AD203B41FA5}">
                      <a16:colId xmlns:a16="http://schemas.microsoft.com/office/drawing/2014/main" val="2711460590"/>
                    </a:ext>
                  </a:extLst>
                </a:gridCol>
                <a:gridCol w="2112255">
                  <a:extLst>
                    <a:ext uri="{9D8B030D-6E8A-4147-A177-3AD203B41FA5}">
                      <a16:colId xmlns:a16="http://schemas.microsoft.com/office/drawing/2014/main" val="946876851"/>
                    </a:ext>
                  </a:extLst>
                </a:gridCol>
              </a:tblGrid>
              <a:tr h="28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+mn-ea"/>
                        </a:rPr>
                        <a:t>FECHAS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LUGAR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5001442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2 al </a:t>
                      </a:r>
                      <a:r>
                        <a:rPr lang="es-ES" sz="1600" dirty="0" smtClean="0">
                          <a:effectLst/>
                        </a:rPr>
                        <a:t>26 </a:t>
                      </a:r>
                      <a:r>
                        <a:rPr lang="es-ES" sz="1600" dirty="0" smtClean="0">
                          <a:effectLst/>
                        </a:rPr>
                        <a:t>de Mayo de </a:t>
                      </a:r>
                      <a:r>
                        <a:rPr lang="es-ES" sz="1600" dirty="0" smtClean="0">
                          <a:effectLst/>
                        </a:rPr>
                        <a:t>2023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PREELECCIÓN DEL CENTRO Y AUTOPRACTICUM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837312"/>
                  </a:ext>
                </a:extLst>
              </a:tr>
              <a:tr h="109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14 </a:t>
                      </a:r>
                      <a:r>
                        <a:rPr lang="es-ES" sz="1600" dirty="0" smtClean="0">
                          <a:effectLst/>
                        </a:rPr>
                        <a:t>de julio de </a:t>
                      </a:r>
                      <a:r>
                        <a:rPr lang="es-ES" sz="1600" dirty="0" smtClean="0">
                          <a:effectLst/>
                        </a:rPr>
                        <a:t>2023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PUBLICACIÓN PROVISIONAL DE LAS ADJUDICACIONES DE LOS CENTROS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2348861"/>
                  </a:ext>
                </a:extLst>
              </a:tr>
              <a:tr h="8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</a:t>
                      </a:r>
                      <a:r>
                        <a:rPr lang="es-ES" sz="1600" dirty="0" smtClean="0">
                          <a:effectLst/>
                        </a:rPr>
                        <a:t>17 </a:t>
                      </a:r>
                      <a:r>
                        <a:rPr lang="es-ES" sz="1600" dirty="0" smtClean="0">
                          <a:effectLst/>
                        </a:rPr>
                        <a:t>al </a:t>
                      </a:r>
                      <a:r>
                        <a:rPr lang="es-ES" sz="1600" dirty="0" smtClean="0">
                          <a:effectLst/>
                        </a:rPr>
                        <a:t>21 </a:t>
                      </a:r>
                      <a:r>
                        <a:rPr lang="es-ES" sz="1600" dirty="0" smtClean="0">
                          <a:effectLst/>
                        </a:rPr>
                        <a:t>de julio de </a:t>
                      </a:r>
                      <a:r>
                        <a:rPr lang="es-ES" sz="1600" dirty="0" smtClean="0">
                          <a:effectLst/>
                        </a:rPr>
                        <a:t>2023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RECLAMACIONES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Oficina del </a:t>
                      </a:r>
                      <a:r>
                        <a:rPr lang="es-ES" sz="1600" dirty="0" err="1" smtClean="0">
                          <a:effectLst/>
                        </a:rPr>
                        <a:t>practicum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(por escrito y en mano)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1788098"/>
                  </a:ext>
                </a:extLst>
              </a:tr>
              <a:tr h="579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Del </a:t>
                      </a:r>
                      <a:r>
                        <a:rPr lang="es-ES" sz="1600" dirty="0" smtClean="0">
                          <a:effectLst/>
                        </a:rPr>
                        <a:t>17 </a:t>
                      </a:r>
                      <a:r>
                        <a:rPr lang="es-ES" sz="1600" dirty="0" smtClean="0">
                          <a:effectLst/>
                        </a:rPr>
                        <a:t>al </a:t>
                      </a:r>
                      <a:r>
                        <a:rPr lang="es-ES" sz="1600" dirty="0" smtClean="0">
                          <a:effectLst/>
                        </a:rPr>
                        <a:t>21 </a:t>
                      </a:r>
                      <a:r>
                        <a:rPr lang="es-ES" sz="1600" dirty="0" smtClean="0">
                          <a:effectLst/>
                        </a:rPr>
                        <a:t>de julio de </a:t>
                      </a:r>
                      <a:r>
                        <a:rPr lang="es-ES" sz="1600" dirty="0" smtClean="0">
                          <a:effectLst/>
                        </a:rPr>
                        <a:t>2023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  <a:latin typeface="+mn-lt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+mn-lt"/>
                          <a:ea typeface="+mn-ea"/>
                        </a:rPr>
                        <a:t>FORMULARIO</a:t>
                      </a:r>
                      <a:r>
                        <a:rPr lang="es-ES" sz="1600" baseline="0" dirty="0" smtClean="0">
                          <a:effectLst/>
                          <a:latin typeface="+mn-lt"/>
                          <a:ea typeface="+mn-ea"/>
                        </a:rPr>
                        <a:t> DE CASOS ESPECIALES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Cumplimentación</a:t>
                      </a:r>
                      <a:r>
                        <a:rPr lang="es-ES" sz="1600" baseline="0" dirty="0" smtClean="0">
                          <a:effectLst/>
                        </a:rPr>
                        <a:t> del formulario que está en la web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9684555"/>
                  </a:ext>
                </a:extLst>
              </a:tr>
              <a:tr h="1448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11 </a:t>
                      </a:r>
                      <a:r>
                        <a:rPr lang="es-ES" sz="1600" dirty="0" smtClean="0">
                          <a:effectLst/>
                        </a:rPr>
                        <a:t>de Septiembre de </a:t>
                      </a:r>
                      <a:r>
                        <a:rPr lang="es-ES" sz="1600" dirty="0" smtClean="0">
                          <a:effectLst/>
                        </a:rPr>
                        <a:t>2023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PUBLICACIÓN</a:t>
                      </a:r>
                      <a:r>
                        <a:rPr lang="es-ES" sz="1600" baseline="0" dirty="0" smtClean="0">
                          <a:effectLst/>
                        </a:rPr>
                        <a:t> DE LAS ADJUDICACIONES DEFINITIVAS DE LOS CENTROS</a:t>
                      </a:r>
                      <a:endParaRPr lang="es-E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 GAUR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490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22474" y="954863"/>
            <a:ext cx="8147050" cy="1143000"/>
          </a:xfrm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accent1">
                    <a:satMod val="150000"/>
                  </a:schemeClr>
                </a:solidFill>
              </a:rPr>
              <a:t>AUTOPRACTICUM</a:t>
            </a:r>
          </a:p>
        </p:txBody>
      </p:sp>
      <p:sp>
        <p:nvSpPr>
          <p:cNvPr id="16387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s-ES" altLang="es-ES" dirty="0"/>
              <a:t>Rellenar la </a:t>
            </a:r>
            <a:r>
              <a:rPr lang="es-ES" altLang="es-ES" b="1" dirty="0"/>
              <a:t>hoja de </a:t>
            </a:r>
            <a:r>
              <a:rPr lang="es-ES" altLang="es-ES" b="1" dirty="0" err="1"/>
              <a:t>Autopracticum</a:t>
            </a:r>
            <a:r>
              <a:rPr lang="es-ES" altLang="es-ES" b="1" dirty="0"/>
              <a:t> </a:t>
            </a:r>
            <a:r>
              <a:rPr lang="es-ES" altLang="es-ES" dirty="0"/>
              <a:t>y entregarla en la Oficina del </a:t>
            </a:r>
            <a:r>
              <a:rPr lang="es-ES" altLang="es-ES" dirty="0" smtClean="0"/>
              <a:t>Practicum </a:t>
            </a:r>
          </a:p>
          <a:p>
            <a:pPr eaLnBrk="1" hangingPunct="1"/>
            <a:r>
              <a:rPr lang="es-ES" altLang="es-ES" dirty="0" smtClean="0"/>
              <a:t>Fechas </a:t>
            </a:r>
            <a:r>
              <a:rPr lang="es-ES" altLang="es-ES" dirty="0" err="1"/>
              <a:t>Autopracticum</a:t>
            </a:r>
            <a:r>
              <a:rPr lang="es-ES" altLang="es-ES" dirty="0"/>
              <a:t>: </a:t>
            </a:r>
            <a:r>
              <a:rPr lang="es-ES" altLang="es-ES" b="1" dirty="0">
                <a:solidFill>
                  <a:srgbClr val="FF0000"/>
                </a:solidFill>
              </a:rPr>
              <a:t>Del</a:t>
            </a:r>
            <a:r>
              <a:rPr lang="es-ES" altLang="es-ES" b="1" dirty="0"/>
              <a:t> </a:t>
            </a:r>
            <a:r>
              <a:rPr lang="es-ES" altLang="es-ES" b="1" dirty="0">
                <a:solidFill>
                  <a:srgbClr val="FF0000"/>
                </a:solidFill>
              </a:rPr>
              <a:t>2</a:t>
            </a:r>
            <a:r>
              <a:rPr lang="es-ES" altLang="es-ES" b="1" dirty="0" smtClean="0">
                <a:solidFill>
                  <a:srgbClr val="FF0000"/>
                </a:solidFill>
              </a:rPr>
              <a:t> al  </a:t>
            </a:r>
            <a:r>
              <a:rPr lang="es-ES" altLang="es-ES" b="1" dirty="0" smtClean="0">
                <a:solidFill>
                  <a:srgbClr val="FF0000"/>
                </a:solidFill>
              </a:rPr>
              <a:t>26  </a:t>
            </a:r>
            <a:r>
              <a:rPr lang="es-ES" altLang="es-ES" b="1" dirty="0">
                <a:solidFill>
                  <a:srgbClr val="FF0000"/>
                </a:solidFill>
              </a:rPr>
              <a:t>de </a:t>
            </a:r>
            <a:r>
              <a:rPr lang="es-ES" altLang="es-ES" b="1" dirty="0" smtClean="0">
                <a:solidFill>
                  <a:srgbClr val="FF0000"/>
                </a:solidFill>
              </a:rPr>
              <a:t>mayo. </a:t>
            </a:r>
            <a:r>
              <a:rPr lang="es-ES" altLang="es-ES" dirty="0" smtClean="0"/>
              <a:t>Introducir </a:t>
            </a:r>
            <a:r>
              <a:rPr lang="es-ES" altLang="es-ES" dirty="0"/>
              <a:t>el </a:t>
            </a:r>
            <a:r>
              <a:rPr lang="es-ES" altLang="es-ES" dirty="0" err="1"/>
              <a:t>Autopracticum</a:t>
            </a:r>
            <a:r>
              <a:rPr lang="es-ES" altLang="es-ES" dirty="0"/>
              <a:t> a través del perfil de GAUR: “Prácticas Obligatorias”: “</a:t>
            </a:r>
            <a:r>
              <a:rPr lang="es-ES" altLang="es-ES" dirty="0" err="1"/>
              <a:t>Autopracticum</a:t>
            </a:r>
            <a:r>
              <a:rPr lang="es-ES" altLang="es-ES" dirty="0" smtClean="0"/>
              <a:t>”.</a:t>
            </a:r>
          </a:p>
          <a:p>
            <a:r>
              <a:rPr lang="es-ES" altLang="es-ES" b="1" dirty="0" smtClean="0">
                <a:solidFill>
                  <a:schemeClr val="tx1"/>
                </a:solidFill>
              </a:rPr>
              <a:t>El alumnado del </a:t>
            </a:r>
            <a:r>
              <a:rPr lang="es-ES" altLang="es-ES" b="1" dirty="0">
                <a:solidFill>
                  <a:schemeClr val="tx1"/>
                </a:solidFill>
              </a:rPr>
              <a:t>Practicum II-III de Educación Social lo tienen que grabar 2 veces, uno por cada </a:t>
            </a:r>
            <a:r>
              <a:rPr lang="es-ES" altLang="es-ES" b="1" dirty="0" err="1" smtClean="0">
                <a:solidFill>
                  <a:schemeClr val="tx1"/>
                </a:solidFill>
              </a:rPr>
              <a:t>practicum</a:t>
            </a:r>
            <a:endParaRPr lang="es-ES" altLang="es-ES" dirty="0"/>
          </a:p>
          <a:p>
            <a:pPr eaLnBrk="1" hangingPunct="1"/>
            <a:r>
              <a:rPr lang="es-ES" altLang="es-ES" dirty="0"/>
              <a:t>No se puede proponer un </a:t>
            </a:r>
            <a:r>
              <a:rPr lang="es-ES" altLang="es-ES" dirty="0" err="1"/>
              <a:t>Autopracticum</a:t>
            </a:r>
            <a:r>
              <a:rPr lang="es-ES" altLang="es-ES" dirty="0"/>
              <a:t> de los centros que aparecen en GAUR.</a:t>
            </a:r>
          </a:p>
          <a:p>
            <a:pPr eaLnBrk="1" hangingPunct="1"/>
            <a:r>
              <a:rPr lang="es-ES" altLang="es-ES" dirty="0"/>
              <a:t>En cualquier caso, el </a:t>
            </a:r>
            <a:r>
              <a:rPr lang="es-ES" altLang="es-ES" dirty="0" err="1"/>
              <a:t>Autopracticum</a:t>
            </a:r>
            <a:r>
              <a:rPr lang="es-ES" altLang="es-ES" dirty="0"/>
              <a:t> deberá recibir el visto bueno de la facultad.</a:t>
            </a:r>
          </a:p>
          <a:p>
            <a:pPr eaLnBrk="1" hangingPunct="1"/>
            <a:r>
              <a:rPr lang="es-ES" altLang="es-ES" dirty="0"/>
              <a:t>Por si acaso, hacer también la preselección de 10 centros.</a:t>
            </a:r>
          </a:p>
          <a:p>
            <a:pPr marL="0" indent="0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eaLnBrk="1" hangingPunct="1"/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25182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4293</TotalTime>
  <Words>825</Words>
  <Application>Microsoft Office PowerPoint</Application>
  <PresentationFormat>Panorámica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Garamond</vt:lpstr>
      <vt:lpstr>Lucida Sans Unicode</vt:lpstr>
      <vt:lpstr>Times New Roman</vt:lpstr>
      <vt:lpstr>Wingdings</vt:lpstr>
      <vt:lpstr>Wingdings 2</vt:lpstr>
      <vt:lpstr>Orgánico</vt:lpstr>
      <vt:lpstr>Presentación de PowerPoint</vt:lpstr>
      <vt:lpstr>OBJETIVOS GENERALES</vt:lpstr>
      <vt:lpstr>CREDITAJE Y PERÍODO DE REALIZACIÓN</vt:lpstr>
      <vt:lpstr>INTERRELACIÓN</vt:lpstr>
      <vt:lpstr>  FACULTAD</vt:lpstr>
      <vt:lpstr>Presentación de PowerPoint</vt:lpstr>
      <vt:lpstr>     CENTROS COLABORADORES                 </vt:lpstr>
      <vt:lpstr>Presentación de PowerPoint</vt:lpstr>
      <vt:lpstr>AUTOPRACTICUM</vt:lpstr>
      <vt:lpstr>PROCEDIMIENTO DE ADJUDICACIÓN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    </vt:lpstr>
      <vt:lpstr>                   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CRUZ</dc:creator>
  <cp:lastModifiedBy>Esther CRUZ</cp:lastModifiedBy>
  <cp:revision>17</cp:revision>
  <dcterms:created xsi:type="dcterms:W3CDTF">2022-04-01T09:00:42Z</dcterms:created>
  <dcterms:modified xsi:type="dcterms:W3CDTF">2023-04-21T15:13:44Z</dcterms:modified>
</cp:coreProperties>
</file>