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1" r:id="rId5"/>
    <p:sldId id="260" r:id="rId6"/>
    <p:sldId id="262" r:id="rId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5F620-02D9-486A-A5ED-FBFA40F26FFF}" type="datetimeFigureOut">
              <a:rPr lang="es-ES" smtClean="0"/>
              <a:t>06/02/2023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E0ED3-F86C-441A-855C-1F8A5CF66A8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56976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5F620-02D9-486A-A5ED-FBFA40F26FFF}" type="datetimeFigureOut">
              <a:rPr lang="es-ES" smtClean="0"/>
              <a:t>06/02/2023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E0ED3-F86C-441A-855C-1F8A5CF66A8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8766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5F620-02D9-486A-A5ED-FBFA40F26FFF}" type="datetimeFigureOut">
              <a:rPr lang="es-ES" smtClean="0"/>
              <a:t>06/02/2023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E0ED3-F86C-441A-855C-1F8A5CF66A8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6784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5F620-02D9-486A-A5ED-FBFA40F26FFF}" type="datetimeFigureOut">
              <a:rPr lang="es-ES" smtClean="0"/>
              <a:t>06/02/2023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E0ED3-F86C-441A-855C-1F8A5CF66A8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30985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5F620-02D9-486A-A5ED-FBFA40F26FFF}" type="datetimeFigureOut">
              <a:rPr lang="es-ES" smtClean="0"/>
              <a:t>06/02/2023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E0ED3-F86C-441A-855C-1F8A5CF66A8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6705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5F620-02D9-486A-A5ED-FBFA40F26FFF}" type="datetimeFigureOut">
              <a:rPr lang="es-ES" smtClean="0"/>
              <a:t>06/02/2023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E0ED3-F86C-441A-855C-1F8A5CF66A8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39434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5F620-02D9-486A-A5ED-FBFA40F26FFF}" type="datetimeFigureOut">
              <a:rPr lang="es-ES" smtClean="0"/>
              <a:t>06/02/2023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E0ED3-F86C-441A-855C-1F8A5CF66A8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09466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5F620-02D9-486A-A5ED-FBFA40F26FFF}" type="datetimeFigureOut">
              <a:rPr lang="es-ES" smtClean="0"/>
              <a:t>06/02/2023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E0ED3-F86C-441A-855C-1F8A5CF66A8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82019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5F620-02D9-486A-A5ED-FBFA40F26FFF}" type="datetimeFigureOut">
              <a:rPr lang="es-ES" smtClean="0"/>
              <a:t>06/02/2023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E0ED3-F86C-441A-855C-1F8A5CF66A8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96933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5F620-02D9-486A-A5ED-FBFA40F26FFF}" type="datetimeFigureOut">
              <a:rPr lang="es-ES" smtClean="0"/>
              <a:t>06/02/2023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E0ED3-F86C-441A-855C-1F8A5CF66A8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5932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5F620-02D9-486A-A5ED-FBFA40F26FFF}" type="datetimeFigureOut">
              <a:rPr lang="es-ES" smtClean="0"/>
              <a:t>06/02/2023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E0ED3-F86C-441A-855C-1F8A5CF66A8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8883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D5F620-02D9-486A-A5ED-FBFA40F26FFF}" type="datetimeFigureOut">
              <a:rPr lang="es-ES" smtClean="0"/>
              <a:t>06/02/2023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E0ED3-F86C-441A-855C-1F8A5CF66A8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0935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ehu.eus/es/web/oficop/proyectos-gaztenpatia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hu.eus/eu/web/hezkuntza-filosofia-antropologia-fakultatea/practicum-extranjero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ehu.eus/es/web/oficop/-/resolucion-20-septiembre-2022-practicas-tf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hefa.internacional@ehu.eu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2028213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s-ES" dirty="0" smtClean="0">
                <a:latin typeface="EHUSerif" panose="02000503050000020004" pitchFamily="50"/>
              </a:rPr>
              <a:t>PRÁCTICAS DE COOPERACIÓN </a:t>
            </a:r>
            <a:r>
              <a:rPr lang="es-ES" smtClean="0">
                <a:latin typeface="EHUSerif" panose="02000503050000020004" pitchFamily="50"/>
              </a:rPr>
              <a:t>AL DESARROLLO 2023/24</a:t>
            </a:r>
            <a:endParaRPr lang="es-ES" dirty="0">
              <a:latin typeface="EHUSerif" panose="02000503050000020004" pitchFamily="5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4493782"/>
            <a:ext cx="9144000" cy="1655762"/>
          </a:xfrm>
        </p:spPr>
        <p:txBody>
          <a:bodyPr/>
          <a:lstStyle/>
          <a:p>
            <a:r>
              <a:rPr lang="es-ES" dirty="0" smtClean="0">
                <a:latin typeface="EHUSerif" panose="02000503050000020004" pitchFamily="50"/>
              </a:rPr>
              <a:t>HEZKUNTZA, FILOSOFIA ETA ANTROPOLOGIA FAKULTATEA</a:t>
            </a:r>
          </a:p>
          <a:p>
            <a:r>
              <a:rPr lang="es-ES" dirty="0" smtClean="0">
                <a:latin typeface="EHUSerif" panose="02000503050000020004" pitchFamily="50"/>
              </a:rPr>
              <a:t>2023ko </a:t>
            </a:r>
            <a:r>
              <a:rPr lang="es-ES" dirty="0" err="1" smtClean="0">
                <a:latin typeface="EHUSerif" panose="02000503050000020004" pitchFamily="50"/>
              </a:rPr>
              <a:t>otsailaren</a:t>
            </a:r>
            <a:r>
              <a:rPr lang="es-ES" dirty="0" smtClean="0">
                <a:latin typeface="EHUSerif" panose="02000503050000020004" pitchFamily="50"/>
              </a:rPr>
              <a:t> 8an</a:t>
            </a:r>
            <a:endParaRPr lang="es-ES" dirty="0">
              <a:latin typeface="EHUSerif" panose="02000503050000020004" pitchFamily="50"/>
            </a:endParaRPr>
          </a:p>
        </p:txBody>
      </p:sp>
      <p:pic>
        <p:nvPicPr>
          <p:cNvPr id="1026" name="Picture 2" descr="https://www.ehu.eus/documents/4998110/0/logo_hefa_em/345a5c56-bf46-4302-bbd2-44fb950cc550?t=15096976960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638" y="398463"/>
            <a:ext cx="356235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8210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29640" y="835388"/>
            <a:ext cx="10515600" cy="1325563"/>
          </a:xfrm>
        </p:spPr>
        <p:txBody>
          <a:bodyPr/>
          <a:lstStyle/>
          <a:p>
            <a:pPr algn="ctr"/>
            <a:r>
              <a:rPr lang="es-ES" dirty="0" smtClean="0">
                <a:latin typeface="EHUSans" panose="02000503050000020004" pitchFamily="50"/>
              </a:rPr>
              <a:t>¿Qué son las prácticas de cooperación al desarrollo?</a:t>
            </a:r>
            <a:endParaRPr lang="es-ES" dirty="0">
              <a:latin typeface="EHUSans" panose="02000503050000020004" pitchFamily="5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463040" y="2403565"/>
            <a:ext cx="9890760" cy="3773397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s-ES" dirty="0" smtClean="0">
                <a:latin typeface="EHUSans" panose="02000503050000020004" pitchFamily="50"/>
              </a:rPr>
              <a:t>Prácticas y/o TFG relacionados con la titulación que estás desarrollando. Estas prácticas se realizan en un país extranjero y deben estar ligadas a los contenidos curriculares y las competencias del propio Practicum. </a:t>
            </a:r>
          </a:p>
          <a:p>
            <a:pPr marL="0" indent="0">
              <a:buNone/>
            </a:pPr>
            <a:endParaRPr lang="es-ES" b="1" dirty="0" smtClean="0">
              <a:latin typeface="EHUSans" panose="02000503050000020004" pitchFamily="50"/>
            </a:endParaRPr>
          </a:p>
          <a:p>
            <a:pPr marL="0" indent="0">
              <a:buNone/>
            </a:pPr>
            <a:r>
              <a:rPr lang="es-ES" b="1" dirty="0" smtClean="0">
                <a:latin typeface="EHUSans" panose="02000503050000020004" pitchFamily="50"/>
              </a:rPr>
              <a:t>Titulaciones</a:t>
            </a:r>
          </a:p>
          <a:p>
            <a:pPr marL="457200" lvl="1" indent="0">
              <a:buNone/>
            </a:pPr>
            <a:r>
              <a:rPr lang="es-ES" dirty="0" smtClean="0">
                <a:latin typeface="EHUSans" panose="02000503050000020004" pitchFamily="50"/>
              </a:rPr>
              <a:t>-Grado en Pedagogía</a:t>
            </a:r>
          </a:p>
          <a:p>
            <a:pPr marL="457200" lvl="1" indent="0">
              <a:buNone/>
            </a:pPr>
            <a:r>
              <a:rPr lang="es-ES" dirty="0" smtClean="0">
                <a:latin typeface="EHUSans" panose="02000503050000020004" pitchFamily="50"/>
              </a:rPr>
              <a:t>-Grado en Filosofía</a:t>
            </a:r>
          </a:p>
          <a:p>
            <a:pPr marL="457200" lvl="1" indent="0">
              <a:buNone/>
            </a:pPr>
            <a:r>
              <a:rPr lang="es-ES" dirty="0" smtClean="0">
                <a:latin typeface="EHUSans" panose="02000503050000020004" pitchFamily="50"/>
              </a:rPr>
              <a:t>-Grado en Antropología</a:t>
            </a:r>
          </a:p>
          <a:p>
            <a:pPr marL="457200" lvl="1" indent="0">
              <a:buNone/>
            </a:pPr>
            <a:r>
              <a:rPr lang="es-ES" dirty="0" smtClean="0">
                <a:latin typeface="EHUSans" panose="02000503050000020004" pitchFamily="50"/>
              </a:rPr>
              <a:t>-Grado en Educación Social</a:t>
            </a:r>
            <a:endParaRPr lang="es-ES" dirty="0">
              <a:latin typeface="EHUSans" panose="02000503050000020004" pitchFamily="50"/>
            </a:endParaRPr>
          </a:p>
        </p:txBody>
      </p:sp>
      <p:pic>
        <p:nvPicPr>
          <p:cNvPr id="4" name="Picture 2" descr="https://www.ehu.eus/documents/4998110/0/logo_hefa_em/345a5c56-bf46-4302-bbd2-44fb950cc550?t=15096976960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1488"/>
            <a:ext cx="356235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499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64326" y="796200"/>
            <a:ext cx="10515600" cy="1325563"/>
          </a:xfrm>
        </p:spPr>
        <p:txBody>
          <a:bodyPr/>
          <a:lstStyle/>
          <a:p>
            <a:pPr algn="ctr"/>
            <a:r>
              <a:rPr lang="es-ES" dirty="0" smtClean="0">
                <a:latin typeface="EHUSans" panose="02000503050000020004" pitchFamily="50"/>
              </a:rPr>
              <a:t>PROGRAMA GAZTENPATIA</a:t>
            </a:r>
            <a:endParaRPr lang="es-ES" dirty="0">
              <a:latin typeface="EHUSans" panose="02000503050000020004" pitchFamily="5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77835" y="2343831"/>
            <a:ext cx="10515600" cy="4351338"/>
          </a:xfrm>
        </p:spPr>
        <p:txBody>
          <a:bodyPr/>
          <a:lstStyle/>
          <a:p>
            <a:r>
              <a:rPr lang="es-ES" dirty="0" smtClean="0">
                <a:latin typeface="EHUSans" panose="02000503050000020004" pitchFamily="50"/>
              </a:rPr>
              <a:t>Financiado por la UPV/EHU y </a:t>
            </a:r>
            <a:r>
              <a:rPr lang="es-ES" dirty="0" err="1" smtClean="0">
                <a:latin typeface="EHUSans" panose="02000503050000020004" pitchFamily="50"/>
              </a:rPr>
              <a:t>Euskal</a:t>
            </a:r>
            <a:r>
              <a:rPr lang="es-ES" dirty="0" smtClean="0">
                <a:latin typeface="EHUSans" panose="02000503050000020004" pitchFamily="50"/>
              </a:rPr>
              <a:t> </a:t>
            </a:r>
            <a:r>
              <a:rPr lang="es-ES" dirty="0" err="1" smtClean="0">
                <a:latin typeface="EHUSans" panose="02000503050000020004" pitchFamily="50"/>
              </a:rPr>
              <a:t>Fondoa</a:t>
            </a:r>
            <a:r>
              <a:rPr lang="es-ES" dirty="0" smtClean="0">
                <a:latin typeface="EHUSans" panose="02000503050000020004" pitchFamily="50"/>
              </a:rPr>
              <a:t>. </a:t>
            </a:r>
          </a:p>
          <a:p>
            <a:r>
              <a:rPr lang="es-ES" dirty="0" smtClean="0">
                <a:latin typeface="EHUSans" panose="02000503050000020004" pitchFamily="50"/>
              </a:rPr>
              <a:t>Proyectos </a:t>
            </a:r>
          </a:p>
          <a:p>
            <a:pPr lvl="1"/>
            <a:r>
              <a:rPr lang="es-ES" dirty="0" err="1" smtClean="0">
                <a:latin typeface="EHUSans" panose="02000503050000020004" pitchFamily="50"/>
              </a:rPr>
              <a:t>Gaztenpatia</a:t>
            </a:r>
            <a:r>
              <a:rPr lang="es-ES" dirty="0" smtClean="0">
                <a:latin typeface="EHUSans" panose="02000503050000020004" pitchFamily="50"/>
              </a:rPr>
              <a:t> Guatemala</a:t>
            </a:r>
          </a:p>
          <a:p>
            <a:pPr lvl="1"/>
            <a:r>
              <a:rPr lang="es-ES" dirty="0" err="1" smtClean="0">
                <a:latin typeface="EHUSans" panose="02000503050000020004" pitchFamily="50"/>
              </a:rPr>
              <a:t>Gaztenpatia</a:t>
            </a:r>
            <a:r>
              <a:rPr lang="es-ES" dirty="0" smtClean="0">
                <a:latin typeface="EHUSans" panose="02000503050000020004" pitchFamily="50"/>
              </a:rPr>
              <a:t> Colectiva Feminista (El Salvador)</a:t>
            </a:r>
          </a:p>
          <a:p>
            <a:pPr lvl="1"/>
            <a:r>
              <a:rPr lang="es-ES" dirty="0" err="1" smtClean="0">
                <a:latin typeface="EHUSans" panose="02000503050000020004" pitchFamily="50"/>
              </a:rPr>
              <a:t>Gaztenpatia</a:t>
            </a:r>
            <a:r>
              <a:rPr lang="es-ES" dirty="0" smtClean="0">
                <a:latin typeface="EHUSans" panose="02000503050000020004" pitchFamily="50"/>
              </a:rPr>
              <a:t> Morazán (El Salvador)</a:t>
            </a:r>
          </a:p>
          <a:p>
            <a:pPr lvl="1"/>
            <a:r>
              <a:rPr lang="es-ES" dirty="0" err="1" smtClean="0">
                <a:latin typeface="EHUSans" panose="02000503050000020004" pitchFamily="50"/>
              </a:rPr>
              <a:t>Gaztenpatia</a:t>
            </a:r>
            <a:r>
              <a:rPr lang="es-ES" dirty="0" smtClean="0">
                <a:latin typeface="EHUSans" panose="02000503050000020004" pitchFamily="50"/>
              </a:rPr>
              <a:t> Ibagué (Colombia)</a:t>
            </a:r>
          </a:p>
          <a:p>
            <a:pPr marL="0" indent="0">
              <a:buNone/>
            </a:pPr>
            <a:endParaRPr lang="es-ES" dirty="0">
              <a:latin typeface="EHUSans" panose="02000503050000020004" pitchFamily="50"/>
            </a:endParaRPr>
          </a:p>
          <a:p>
            <a:pPr marL="0" indent="0">
              <a:buNone/>
            </a:pPr>
            <a:r>
              <a:rPr lang="es-ES" dirty="0" smtClean="0">
                <a:latin typeface="EHUSans" panose="02000503050000020004" pitchFamily="50"/>
              </a:rPr>
              <a:t>Más información: </a:t>
            </a:r>
            <a:r>
              <a:rPr lang="es-ES" dirty="0" smtClean="0">
                <a:latin typeface="EHUSans" panose="02000503050000020004" pitchFamily="50"/>
                <a:hlinkClick r:id="rId2"/>
              </a:rPr>
              <a:t>https://www.ehu.eus/es/web/oficop/proyectos-gaztenpatia</a:t>
            </a:r>
            <a:r>
              <a:rPr lang="es-ES" dirty="0" smtClean="0">
                <a:latin typeface="EHUSans" panose="02000503050000020004" pitchFamily="50"/>
              </a:rPr>
              <a:t> </a:t>
            </a:r>
          </a:p>
          <a:p>
            <a:pPr lvl="1"/>
            <a:endParaRPr lang="es-ES" dirty="0"/>
          </a:p>
        </p:txBody>
      </p:sp>
      <p:pic>
        <p:nvPicPr>
          <p:cNvPr id="4" name="Picture 2" descr="https://www.ehu.eus/documents/4998110/0/logo_hefa_em/345a5c56-bf46-4302-bbd2-44fb950cc550?t=15096976960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638" y="398463"/>
            <a:ext cx="356235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5045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42703" y="757010"/>
            <a:ext cx="10515600" cy="1325563"/>
          </a:xfrm>
        </p:spPr>
        <p:txBody>
          <a:bodyPr/>
          <a:lstStyle/>
          <a:p>
            <a:pPr algn="ctr"/>
            <a:r>
              <a:rPr lang="es-ES" dirty="0" smtClean="0">
                <a:latin typeface="EHUSans" panose="02000503050000020004" pitchFamily="50"/>
              </a:rPr>
              <a:t>SOLICITUD EN HEFA</a:t>
            </a:r>
            <a:endParaRPr lang="es-ES" dirty="0">
              <a:latin typeface="EHUSans" panose="02000503050000020004" pitchFamily="50"/>
            </a:endParaRPr>
          </a:p>
        </p:txBody>
      </p:sp>
      <p:graphicFrame>
        <p:nvGraphicFramePr>
          <p:cNvPr id="7" name="Marcador de contenid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8062133"/>
              </p:ext>
            </p:extLst>
          </p:nvPr>
        </p:nvGraphicFramePr>
        <p:xfrm>
          <a:off x="942975" y="2257425"/>
          <a:ext cx="10515600" cy="293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596564892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182079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 smtClean="0">
                          <a:latin typeface="EHUSans" panose="02000503050000020004" pitchFamily="50"/>
                        </a:rPr>
                        <a:t>PASO</a:t>
                      </a:r>
                      <a:endParaRPr lang="es-ES" dirty="0">
                        <a:latin typeface="EHUSans" panose="02000503050000020004" pitchFamily="5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latin typeface="EHUSans" panose="02000503050000020004" pitchFamily="50"/>
                        </a:rPr>
                        <a:t>FECHA</a:t>
                      </a:r>
                      <a:endParaRPr lang="es-ES" dirty="0">
                        <a:latin typeface="EHUSans" panose="02000503050000020004" pitchFamily="5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63639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>
                          <a:latin typeface="EHUSans" panose="02000503050000020004" pitchFamily="50"/>
                        </a:rPr>
                        <a:t>Solicitud HEFA- Formulario</a:t>
                      </a:r>
                      <a:endParaRPr lang="es-ES" dirty="0">
                        <a:latin typeface="EHUSans" panose="02000503050000020004" pitchFamily="5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latin typeface="EHUSans" panose="02000503050000020004" pitchFamily="50"/>
                        </a:rPr>
                        <a:t>Abril-Mayo</a:t>
                      </a:r>
                      <a:r>
                        <a:rPr lang="es-ES" baseline="0" dirty="0" smtClean="0">
                          <a:latin typeface="EHUSans" panose="02000503050000020004" pitchFamily="50"/>
                        </a:rPr>
                        <a:t> </a:t>
                      </a:r>
                    </a:p>
                    <a:p>
                      <a:r>
                        <a:rPr lang="es-ES" baseline="0" dirty="0" smtClean="0">
                          <a:solidFill>
                            <a:srgbClr val="FF0000"/>
                          </a:solidFill>
                          <a:latin typeface="EHUSans" panose="02000503050000020004" pitchFamily="50"/>
                        </a:rPr>
                        <a:t>ATENTOS/AS AL CORREO ELECTRÓNICO</a:t>
                      </a:r>
                      <a:endParaRPr lang="es-ES" dirty="0">
                        <a:solidFill>
                          <a:srgbClr val="FF0000"/>
                        </a:solidFill>
                        <a:latin typeface="EHUSans" panose="02000503050000020004" pitchFamily="5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7536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>
                          <a:latin typeface="EHUSans" panose="02000503050000020004" pitchFamily="50"/>
                        </a:rPr>
                        <a:t>Adjudicación HEFA</a:t>
                      </a:r>
                      <a:endParaRPr lang="es-ES" dirty="0">
                        <a:latin typeface="EHUSans" panose="02000503050000020004" pitchFamily="5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>
                          <a:latin typeface="EHUSans" panose="02000503050000020004" pitchFamily="50"/>
                        </a:rPr>
                        <a:t>Finales de mayo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baseline="0" dirty="0" smtClean="0">
                          <a:solidFill>
                            <a:srgbClr val="FF0000"/>
                          </a:solidFill>
                          <a:latin typeface="EHUSans" panose="02000503050000020004" pitchFamily="50"/>
                        </a:rPr>
                        <a:t>ATENTOS/AS AL CORREO ELECTRÓNICO</a:t>
                      </a:r>
                      <a:endParaRPr lang="es-ES" dirty="0" smtClean="0">
                        <a:solidFill>
                          <a:srgbClr val="FF0000"/>
                        </a:solidFill>
                        <a:latin typeface="EHUSans" panose="02000503050000020004" pitchFamily="5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38783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>
                          <a:latin typeface="EHUSans" panose="02000503050000020004" pitchFamily="50"/>
                        </a:rPr>
                        <a:t>Reunión informativa</a:t>
                      </a:r>
                      <a:endParaRPr lang="es-ES" dirty="0">
                        <a:latin typeface="EHUSans" panose="02000503050000020004" pitchFamily="5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>
                          <a:latin typeface="EHUSans" panose="02000503050000020004" pitchFamily="50"/>
                        </a:rPr>
                        <a:t>Junio</a:t>
                      </a:r>
                      <a:r>
                        <a:rPr lang="es-ES" baseline="0" dirty="0" smtClean="0">
                          <a:latin typeface="EHUSans" panose="02000503050000020004" pitchFamily="5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baseline="0" dirty="0" smtClean="0">
                          <a:solidFill>
                            <a:srgbClr val="FF0000"/>
                          </a:solidFill>
                          <a:latin typeface="EHUSans" panose="02000503050000020004" pitchFamily="50"/>
                        </a:rPr>
                        <a:t>ATENTOS/AS AL CORREO ELECTRÓNICO</a:t>
                      </a:r>
                      <a:endParaRPr lang="es-ES" dirty="0" smtClean="0">
                        <a:solidFill>
                          <a:srgbClr val="FF0000"/>
                        </a:solidFill>
                        <a:latin typeface="EHUSans" panose="02000503050000020004" pitchFamily="5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98288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>
                          <a:latin typeface="EHUSans" panose="02000503050000020004" pitchFamily="50"/>
                        </a:rPr>
                        <a:t>Opcional:</a:t>
                      </a:r>
                      <a:r>
                        <a:rPr lang="es-ES" baseline="0" dirty="0" smtClean="0">
                          <a:latin typeface="EHUSans" panose="02000503050000020004" pitchFamily="50"/>
                        </a:rPr>
                        <a:t> solicitud beca</a:t>
                      </a:r>
                      <a:endParaRPr lang="es-ES" dirty="0">
                        <a:latin typeface="EHUSans" panose="02000503050000020004" pitchFamily="5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latin typeface="EHUSans" panose="02000503050000020004" pitchFamily="50"/>
                        </a:rPr>
                        <a:t>A partir de septiembre de 2023 (ver convocatoria anterior</a:t>
                      </a:r>
                      <a:r>
                        <a:rPr lang="es-ES" baseline="0" dirty="0" smtClean="0">
                          <a:latin typeface="EHUSans" panose="02000503050000020004" pitchFamily="50"/>
                        </a:rPr>
                        <a:t> en esta presentación)</a:t>
                      </a:r>
                      <a:endParaRPr lang="es-ES" dirty="0">
                        <a:latin typeface="EHUSans" panose="02000503050000020004" pitchFamily="5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1865958"/>
                  </a:ext>
                </a:extLst>
              </a:tr>
            </a:tbl>
          </a:graphicData>
        </a:graphic>
      </p:graphicFrame>
      <p:pic>
        <p:nvPicPr>
          <p:cNvPr id="4" name="Picture 2" descr="https://www.ehu.eus/documents/4998110/0/logo_hefa_em/345a5c56-bf46-4302-bbd2-44fb950cc550?t=15096976960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638" y="398463"/>
            <a:ext cx="356235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ángulo 7"/>
          <p:cNvSpPr/>
          <p:nvPr/>
        </p:nvSpPr>
        <p:spPr>
          <a:xfrm>
            <a:off x="1415561" y="5400627"/>
            <a:ext cx="93022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>
                <a:hlinkClick r:id="rId3"/>
              </a:rPr>
              <a:t>https://</a:t>
            </a:r>
            <a:r>
              <a:rPr lang="es-ES" dirty="0" smtClean="0">
                <a:hlinkClick r:id="rId3"/>
              </a:rPr>
              <a:t>www.ehu.eus/eu/web/hezkuntza-filosofia-antropologia-fakultatea/practicum-extranjero</a:t>
            </a:r>
            <a:endParaRPr lang="es-ES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81065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730885"/>
            <a:ext cx="10515600" cy="1325563"/>
          </a:xfrm>
        </p:spPr>
        <p:txBody>
          <a:bodyPr/>
          <a:lstStyle/>
          <a:p>
            <a:pPr algn="ctr"/>
            <a:r>
              <a:rPr lang="es-ES" dirty="0" smtClean="0">
                <a:latin typeface="EHUSerif" panose="02000503050000020004" pitchFamily="50"/>
              </a:rPr>
              <a:t>SOLICITUD A LA OFICINA DE COOPERACIÓN AL DESARROLLO</a:t>
            </a:r>
            <a:endParaRPr lang="es-ES" dirty="0">
              <a:latin typeface="EHUSerif" panose="02000503050000020004" pitchFamily="5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81891" y="2387328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s-ES" dirty="0" smtClean="0">
                <a:latin typeface="EHUSans" panose="02000503050000020004" pitchFamily="50"/>
              </a:rPr>
              <a:t>Convocatoria de prácticas universitarias y trabajos de fin de grado en cooperación al desarrollo: IKASKOOP </a:t>
            </a:r>
            <a:r>
              <a:rPr lang="es-ES" dirty="0" smtClean="0">
                <a:latin typeface="EHUSans" panose="02000503050000020004" pitchFamily="50"/>
                <a:hlinkClick r:id="rId2"/>
              </a:rPr>
              <a:t>https://www.ehu.eus/es/web/oficop/-/resolucion-20-septiembre-2022-practicas-tfg</a:t>
            </a:r>
            <a:endParaRPr lang="es-ES" dirty="0" smtClean="0">
              <a:latin typeface="EHUSans" panose="02000503050000020004" pitchFamily="50"/>
            </a:endParaRPr>
          </a:p>
          <a:p>
            <a:pPr lvl="1"/>
            <a:r>
              <a:rPr lang="es-ES" dirty="0" smtClean="0">
                <a:latin typeface="EHUSans" panose="02000503050000020004" pitchFamily="50"/>
              </a:rPr>
              <a:t>Plazos: A consultar en la convocatoria</a:t>
            </a:r>
          </a:p>
          <a:p>
            <a:pPr lvl="1"/>
            <a:r>
              <a:rPr lang="es-ES" dirty="0" smtClean="0">
                <a:latin typeface="EHUSans" panose="02000503050000020004" pitchFamily="50"/>
              </a:rPr>
              <a:t>En la solicitud, adjuntar Anexo 1 firmado</a:t>
            </a:r>
          </a:p>
          <a:p>
            <a:pPr lvl="1"/>
            <a:r>
              <a:rPr lang="es-ES" dirty="0" smtClean="0">
                <a:latin typeface="EHUSans" panose="02000503050000020004" pitchFamily="50"/>
              </a:rPr>
              <a:t>Es obligatorio realizar la formación antes de realizar la movilidad. </a:t>
            </a:r>
          </a:p>
          <a:p>
            <a:pPr lvl="1"/>
            <a:endParaRPr lang="es-ES" dirty="0">
              <a:latin typeface="EHUSans" panose="02000503050000020004" pitchFamily="50"/>
            </a:endParaRPr>
          </a:p>
          <a:p>
            <a:r>
              <a:rPr lang="es-ES" dirty="0" smtClean="0">
                <a:latin typeface="EHUSans" panose="02000503050000020004" pitchFamily="50"/>
              </a:rPr>
              <a:t>Si se concede la solicitud, se obtiene un ayuda de 900€. </a:t>
            </a:r>
          </a:p>
          <a:p>
            <a:r>
              <a:rPr lang="es-ES" dirty="0" smtClean="0">
                <a:solidFill>
                  <a:srgbClr val="FF0000"/>
                </a:solidFill>
                <a:latin typeface="EHUSans" panose="02000503050000020004" pitchFamily="50"/>
              </a:rPr>
              <a:t>Consultar las condiciones legales del país para la duración de la estancia es responsabilidad del alumnado. </a:t>
            </a:r>
          </a:p>
        </p:txBody>
      </p:sp>
      <p:pic>
        <p:nvPicPr>
          <p:cNvPr id="4" name="Picture 2" descr="https://www.ehu.eus/documents/4998110/0/logo_hefa_em/345a5c56-bf46-4302-bbd2-44fb950cc550?t=15096976960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23" y="6985"/>
            <a:ext cx="356235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3307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25137" y="1394551"/>
            <a:ext cx="10515600" cy="4351338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endParaRPr lang="es-ES" sz="6600" dirty="0" smtClean="0">
              <a:latin typeface="EHUSans" panose="02000503050000020004" pitchFamily="50"/>
            </a:endParaRPr>
          </a:p>
          <a:p>
            <a:pPr marL="0" indent="0" algn="ctr">
              <a:buNone/>
            </a:pPr>
            <a:endParaRPr lang="es-ES" sz="6600" dirty="0">
              <a:latin typeface="EHUSans" panose="02000503050000020004" pitchFamily="50"/>
            </a:endParaRPr>
          </a:p>
          <a:p>
            <a:pPr marL="0" indent="0" algn="ctr">
              <a:buNone/>
            </a:pPr>
            <a:r>
              <a:rPr lang="es-ES" sz="6600" dirty="0" err="1" smtClean="0">
                <a:latin typeface="EHUSans" panose="02000503050000020004" pitchFamily="50"/>
              </a:rPr>
              <a:t>Eskerrik</a:t>
            </a:r>
            <a:r>
              <a:rPr lang="es-ES" sz="6600" dirty="0" smtClean="0">
                <a:latin typeface="EHUSans" panose="02000503050000020004" pitchFamily="50"/>
              </a:rPr>
              <a:t> </a:t>
            </a:r>
            <a:r>
              <a:rPr lang="es-ES" sz="6600" dirty="0" err="1" smtClean="0">
                <a:latin typeface="EHUSans" panose="02000503050000020004" pitchFamily="50"/>
              </a:rPr>
              <a:t>asko</a:t>
            </a:r>
            <a:endParaRPr lang="es-ES" sz="6600" dirty="0" smtClean="0">
              <a:latin typeface="EHUSans" panose="02000503050000020004" pitchFamily="50"/>
            </a:endParaRPr>
          </a:p>
          <a:p>
            <a:endParaRPr lang="es-ES" dirty="0">
              <a:latin typeface="EHUSans" panose="02000503050000020004" pitchFamily="50"/>
            </a:endParaRPr>
          </a:p>
          <a:p>
            <a:endParaRPr lang="es-ES" dirty="0" smtClean="0">
              <a:latin typeface="EHUSans" panose="02000503050000020004" pitchFamily="50"/>
            </a:endParaRPr>
          </a:p>
          <a:p>
            <a:endParaRPr lang="es-ES" dirty="0">
              <a:latin typeface="EHUSans" panose="02000503050000020004" pitchFamily="50"/>
            </a:endParaRPr>
          </a:p>
          <a:p>
            <a:endParaRPr lang="es-ES" dirty="0" smtClean="0">
              <a:latin typeface="EHUSans" panose="02000503050000020004" pitchFamily="50"/>
            </a:endParaRPr>
          </a:p>
          <a:p>
            <a:pPr marL="0" indent="0" algn="ctr">
              <a:buNone/>
            </a:pPr>
            <a:r>
              <a:rPr lang="es-ES" dirty="0" smtClean="0">
                <a:latin typeface="EHUSans" panose="02000503050000020004" pitchFamily="50"/>
              </a:rPr>
              <a:t>Elizabeth Pérez Izaguirre </a:t>
            </a:r>
          </a:p>
          <a:p>
            <a:pPr marL="0" indent="0" algn="ctr">
              <a:buNone/>
            </a:pPr>
            <a:r>
              <a:rPr lang="es-ES" dirty="0" err="1" smtClean="0">
                <a:latin typeface="EHUSans" panose="02000503050000020004" pitchFamily="50"/>
                <a:hlinkClick r:id="rId2"/>
              </a:rPr>
              <a:t>HEFAko</a:t>
            </a:r>
            <a:r>
              <a:rPr lang="es-ES" dirty="0" smtClean="0">
                <a:latin typeface="EHUSans" panose="02000503050000020004" pitchFamily="50"/>
                <a:hlinkClick r:id="rId2"/>
              </a:rPr>
              <a:t> </a:t>
            </a:r>
            <a:r>
              <a:rPr lang="es-ES" dirty="0" err="1" smtClean="0">
                <a:latin typeface="EHUSans" panose="02000503050000020004" pitchFamily="50"/>
                <a:hlinkClick r:id="rId2"/>
              </a:rPr>
              <a:t>Mugikortasun</a:t>
            </a:r>
            <a:r>
              <a:rPr lang="es-ES" dirty="0" smtClean="0">
                <a:latin typeface="EHUSans" panose="02000503050000020004" pitchFamily="50"/>
                <a:hlinkClick r:id="rId2"/>
              </a:rPr>
              <a:t> eta </a:t>
            </a:r>
            <a:r>
              <a:rPr lang="es-ES" dirty="0" err="1" smtClean="0">
                <a:latin typeface="EHUSans" panose="02000503050000020004" pitchFamily="50"/>
                <a:hlinkClick r:id="rId2"/>
              </a:rPr>
              <a:t>Garapen</a:t>
            </a:r>
            <a:r>
              <a:rPr lang="es-ES" dirty="0" smtClean="0">
                <a:latin typeface="EHUSans" panose="02000503050000020004" pitchFamily="50"/>
                <a:hlinkClick r:id="rId2"/>
              </a:rPr>
              <a:t> </a:t>
            </a:r>
            <a:r>
              <a:rPr lang="es-ES" dirty="0" err="1" smtClean="0">
                <a:latin typeface="EHUSans" panose="02000503050000020004" pitchFamily="50"/>
                <a:hlinkClick r:id="rId2"/>
              </a:rPr>
              <a:t>Lankidetzarako</a:t>
            </a:r>
            <a:r>
              <a:rPr lang="es-ES" dirty="0" smtClean="0">
                <a:latin typeface="EHUSans" panose="02000503050000020004" pitchFamily="50"/>
                <a:hlinkClick r:id="rId2"/>
              </a:rPr>
              <a:t> Praktiken </a:t>
            </a:r>
            <a:r>
              <a:rPr lang="es-ES" dirty="0" err="1" smtClean="0">
                <a:latin typeface="EHUSans" panose="02000503050000020004" pitchFamily="50"/>
                <a:hlinkClick r:id="rId2"/>
              </a:rPr>
              <a:t>arloko</a:t>
            </a:r>
            <a:r>
              <a:rPr lang="es-ES" dirty="0" smtClean="0">
                <a:latin typeface="EHUSans" panose="02000503050000020004" pitchFamily="50"/>
                <a:hlinkClick r:id="rId2"/>
              </a:rPr>
              <a:t> </a:t>
            </a:r>
            <a:r>
              <a:rPr lang="es-ES" dirty="0" err="1" smtClean="0">
                <a:latin typeface="EHUSans" panose="02000503050000020004" pitchFamily="50"/>
                <a:hlinkClick r:id="rId2"/>
              </a:rPr>
              <a:t>Dekanordea</a:t>
            </a:r>
            <a:endParaRPr lang="es-ES" dirty="0">
              <a:latin typeface="EHUSans" panose="02000503050000020004" pitchFamily="50"/>
              <a:hlinkClick r:id="rId2"/>
            </a:endParaRPr>
          </a:p>
          <a:p>
            <a:pPr marL="0" indent="0" algn="ctr">
              <a:buNone/>
            </a:pPr>
            <a:r>
              <a:rPr lang="es-ES" dirty="0" err="1" smtClean="0">
                <a:latin typeface="EHUSans" panose="02000503050000020004" pitchFamily="50"/>
                <a:hlinkClick r:id="rId2"/>
              </a:rPr>
              <a:t>hefa.internacional@ehu.eus</a:t>
            </a:r>
            <a:endParaRPr lang="es-ES" dirty="0" smtClean="0">
              <a:latin typeface="EHUSans" panose="02000503050000020004" pitchFamily="50"/>
            </a:endParaRPr>
          </a:p>
        </p:txBody>
      </p:sp>
    </p:spTree>
    <p:extLst>
      <p:ext uri="{BB962C8B-B14F-4D97-AF65-F5344CB8AC3E}">
        <p14:creationId xmlns:p14="http://schemas.microsoft.com/office/powerpoint/2010/main" val="1964867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264</Words>
  <Application>Microsoft Office PowerPoint</Application>
  <PresentationFormat>Panorámica</PresentationFormat>
  <Paragraphs>53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EHUSans</vt:lpstr>
      <vt:lpstr>EHUSerif</vt:lpstr>
      <vt:lpstr>Tema de Office</vt:lpstr>
      <vt:lpstr>PRÁCTICAS DE COOPERACIÓN AL DESARROLLO 2023/24</vt:lpstr>
      <vt:lpstr>¿Qué son las prácticas de cooperación al desarrollo?</vt:lpstr>
      <vt:lpstr>PROGRAMA GAZTENPATIA</vt:lpstr>
      <vt:lpstr>SOLICITUD EN HEFA</vt:lpstr>
      <vt:lpstr>SOLICITUD A LA OFICINA DE COOPERACIÓN AL DESARROLLO</vt:lpstr>
      <vt:lpstr>Presentación de PowerPoint</vt:lpstr>
    </vt:vector>
  </TitlesOfParts>
  <Company>UPV/EHU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PRÁCTICAS DE COOPERACIÓN AL DESARROLLO</dc:title>
  <dc:creator>Elizabeth PEREZ</dc:creator>
  <cp:lastModifiedBy>Elizabeth PEREZ</cp:lastModifiedBy>
  <cp:revision>8</cp:revision>
  <dcterms:created xsi:type="dcterms:W3CDTF">2023-02-05T10:23:39Z</dcterms:created>
  <dcterms:modified xsi:type="dcterms:W3CDTF">2023-02-06T10:53:00Z</dcterms:modified>
</cp:coreProperties>
</file>