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4A5"/>
    <a:srgbClr val="778E0E"/>
    <a:srgbClr val="ABBF08"/>
    <a:srgbClr val="8D8900"/>
    <a:srgbClr val="519100"/>
    <a:srgbClr val="7C9006"/>
    <a:srgbClr val="CFDB15"/>
    <a:srgbClr val="8B8701"/>
    <a:srgbClr val="788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27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54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35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4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90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28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22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11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90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33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82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56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9433-1381-4446-990C-E6372B034B8E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8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3F02326-1ECD-7048-BFE1-8304C943B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" t="38" r="4644" b="-38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B0B99D2-E519-D44C-A296-7C6234F17021}"/>
              </a:ext>
            </a:extLst>
          </p:cNvPr>
          <p:cNvSpPr/>
          <p:nvPr/>
        </p:nvSpPr>
        <p:spPr>
          <a:xfrm>
            <a:off x="1230439" y="1952771"/>
            <a:ext cx="2237887" cy="1014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1185D0-DA51-8942-B04F-CDAC2A4EA26C}"/>
              </a:ext>
            </a:extLst>
          </p:cNvPr>
          <p:cNvSpPr/>
          <p:nvPr/>
        </p:nvSpPr>
        <p:spPr>
          <a:xfrm>
            <a:off x="1230438" y="2537565"/>
            <a:ext cx="6824856" cy="2638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C84DFF1-B981-5047-97D7-3D85428D644B}"/>
              </a:ext>
            </a:extLst>
          </p:cNvPr>
          <p:cNvSpPr/>
          <p:nvPr/>
        </p:nvSpPr>
        <p:spPr>
          <a:xfrm>
            <a:off x="1230439" y="4552660"/>
            <a:ext cx="3136789" cy="169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8979A2-55C7-1442-B9D1-E6E93D05EA03}"/>
              </a:ext>
            </a:extLst>
          </p:cNvPr>
          <p:cNvSpPr txBox="1"/>
          <p:nvPr/>
        </p:nvSpPr>
        <p:spPr>
          <a:xfrm>
            <a:off x="1400496" y="2064963"/>
            <a:ext cx="278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latin typeface="EHUSerif" panose="02000503050000020004" pitchFamily="2" charset="0"/>
              </a:rPr>
              <a:t>Hitzaldia</a:t>
            </a:r>
            <a:endParaRPr lang="es-ES" b="1" dirty="0">
              <a:latin typeface="EHUSerif" panose="02000503050000020004" pitchFamily="2" charset="0"/>
            </a:endParaRPr>
          </a:p>
          <a:p>
            <a:r>
              <a:rPr lang="es-ES" dirty="0">
                <a:latin typeface="EHUSans" panose="02000503050000020004" pitchFamily="2" charset="0"/>
              </a:rPr>
              <a:t>Conferencia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999B22-ED58-AA47-9E2E-52922180B6C1}"/>
              </a:ext>
            </a:extLst>
          </p:cNvPr>
          <p:cNvSpPr txBox="1"/>
          <p:nvPr/>
        </p:nvSpPr>
        <p:spPr>
          <a:xfrm>
            <a:off x="1400496" y="2822308"/>
            <a:ext cx="6654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364A5"/>
                </a:solidFill>
                <a:latin typeface="EHUSerif" panose="02000503050000020004" pitchFamily="2" charset="0"/>
              </a:rPr>
              <a:t>DETERMINANTS OF FUNCTIONAL AND PHYLOGENETIC DIVERSITY </a:t>
            </a:r>
            <a:endParaRPr lang="es-ES" sz="2800" b="1" dirty="0">
              <a:solidFill>
                <a:srgbClr val="0364A5"/>
              </a:solidFill>
              <a:latin typeface="EHUSerif" panose="02000503050000020004" pitchFamily="2" charset="0"/>
            </a:endParaRPr>
          </a:p>
          <a:p>
            <a:r>
              <a:rPr lang="en-US" sz="2800" b="1" dirty="0">
                <a:solidFill>
                  <a:srgbClr val="0364A5"/>
                </a:solidFill>
                <a:latin typeface="EHUSerif" panose="02000503050000020004" pitchFamily="2" charset="0"/>
              </a:rPr>
              <a:t>OF PLANT COMMUNITIES</a:t>
            </a:r>
            <a:endParaRPr lang="es-ES" sz="2800" b="1" dirty="0">
              <a:solidFill>
                <a:srgbClr val="0364A5"/>
              </a:solidFill>
              <a:latin typeface="EHUSerif" panose="02000503050000020004" pitchFamily="2" charset="0"/>
            </a:endParaRPr>
          </a:p>
          <a:p>
            <a:endParaRPr lang="es-ES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BE5368-F32A-A74A-AA46-460573412E25}"/>
              </a:ext>
            </a:extLst>
          </p:cNvPr>
          <p:cNvSpPr txBox="1"/>
          <p:nvPr/>
        </p:nvSpPr>
        <p:spPr>
          <a:xfrm>
            <a:off x="1433325" y="4133692"/>
            <a:ext cx="473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latin typeface="EHUSerif" panose="02000503050000020004" pitchFamily="2" charset="0"/>
              </a:rPr>
              <a:t>Zdenka</a:t>
            </a:r>
            <a:r>
              <a:rPr lang="es-ES" sz="2400" b="1" dirty="0">
                <a:latin typeface="EHUSerif" panose="02000503050000020004" pitchFamily="2" charset="0"/>
              </a:rPr>
              <a:t> </a:t>
            </a:r>
            <a:r>
              <a:rPr lang="es-ES" sz="2400" b="1" dirty="0" err="1">
                <a:latin typeface="EHUSerif" panose="02000503050000020004" pitchFamily="2" charset="0"/>
              </a:rPr>
              <a:t>Lososová</a:t>
            </a:r>
            <a:r>
              <a:rPr lang="es-ES" sz="2400" b="1" dirty="0">
                <a:latin typeface="EHUSerif" panose="02000503050000020004" pitchFamily="2" charset="0"/>
              </a:rPr>
              <a:t> </a:t>
            </a:r>
          </a:p>
          <a:p>
            <a:r>
              <a:rPr lang="es-ES" sz="1600" dirty="0">
                <a:latin typeface="EHUSerif" panose="02000503050000020004" pitchFamily="2" charset="0"/>
              </a:rPr>
              <a:t>(</a:t>
            </a:r>
            <a:r>
              <a:rPr lang="es-ES" sz="1600" dirty="0" err="1">
                <a:latin typeface="EHUSerif" panose="02000503050000020004" pitchFamily="2" charset="0"/>
              </a:rPr>
              <a:t>Masaryik</a:t>
            </a:r>
            <a:r>
              <a:rPr lang="es-ES" sz="1600" dirty="0">
                <a:latin typeface="EHUSerif" panose="02000503050000020004" pitchFamily="2" charset="0"/>
              </a:rPr>
              <a:t> </a:t>
            </a:r>
            <a:r>
              <a:rPr lang="es-ES" sz="1600" dirty="0" err="1">
                <a:latin typeface="EHUSerif" panose="02000503050000020004" pitchFamily="2" charset="0"/>
              </a:rPr>
              <a:t>University</a:t>
            </a:r>
            <a:r>
              <a:rPr lang="es-ES" sz="1600" dirty="0">
                <a:latin typeface="EHUSerif" panose="02000503050000020004" pitchFamily="2" charset="0"/>
              </a:rPr>
              <a:t>, </a:t>
            </a:r>
            <a:r>
              <a:rPr lang="es-ES" sz="1600" dirty="0" err="1">
                <a:latin typeface="EHUSerif" panose="02000503050000020004" pitchFamily="2" charset="0"/>
              </a:rPr>
              <a:t>Brno</a:t>
            </a:r>
            <a:r>
              <a:rPr lang="es-ES" sz="1600" dirty="0">
                <a:latin typeface="EHUSerif" panose="02000503050000020004" pitchFamily="2" charset="0"/>
              </a:rPr>
              <a:t>, República Checa)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AF0DA7-11C7-DA48-872E-EBBCADE53B55}"/>
              </a:ext>
            </a:extLst>
          </p:cNvPr>
          <p:cNvSpPr txBox="1"/>
          <p:nvPr/>
        </p:nvSpPr>
        <p:spPr>
          <a:xfrm>
            <a:off x="1433326" y="5176087"/>
            <a:ext cx="31276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EHUSerif" panose="02000503050000020004" pitchFamily="50"/>
              </a:rPr>
              <a:t>2021/10/06</a:t>
            </a:r>
            <a:r>
              <a:rPr lang="es-ES" b="1" dirty="0">
                <a:latin typeface="EHUSerif" panose="02000503050000020004" pitchFamily="50"/>
              </a:rPr>
              <a:t>    </a:t>
            </a:r>
            <a:r>
              <a:rPr lang="es-ES" b="1" dirty="0">
                <a:latin typeface="EHUSerif" panose="02000503050000020004" pitchFamily="2" charset="0"/>
              </a:rPr>
              <a:t> </a:t>
            </a:r>
            <a:r>
              <a:rPr lang="es-ES" dirty="0">
                <a:latin typeface="EHUSerif" panose="02000503050000020004" pitchFamily="2" charset="0"/>
              </a:rPr>
              <a:t>12:00</a:t>
            </a:r>
          </a:p>
          <a:p>
            <a:r>
              <a:rPr lang="es-ES" sz="1600" dirty="0" err="1">
                <a:latin typeface="EHUSerif" panose="02000503050000020004" pitchFamily="2" charset="0"/>
              </a:rPr>
              <a:t>Gradu</a:t>
            </a:r>
            <a:r>
              <a:rPr lang="es-ES" sz="1600" dirty="0">
                <a:latin typeface="EHUSerif" panose="02000503050000020004" pitchFamily="2" charset="0"/>
              </a:rPr>
              <a:t> </a:t>
            </a:r>
            <a:r>
              <a:rPr lang="es-ES" sz="1600" dirty="0" err="1">
                <a:latin typeface="EHUSerif" panose="02000503050000020004" pitchFamily="2" charset="0"/>
              </a:rPr>
              <a:t>Aretoa</a:t>
            </a:r>
            <a:endParaRPr lang="es-ES" sz="1600" dirty="0">
              <a:latin typeface="EHUSerif" panose="02000503050000020004" pitchFamily="2" charset="0"/>
            </a:endParaRPr>
          </a:p>
          <a:p>
            <a:r>
              <a:rPr lang="es-ES" sz="1600" dirty="0">
                <a:latin typeface="EHUSans" panose="02000503050000020004" pitchFamily="2" charset="0"/>
              </a:rPr>
              <a:t>Salón de Grados</a:t>
            </a:r>
          </a:p>
        </p:txBody>
      </p:sp>
      <p:pic>
        <p:nvPicPr>
          <p:cNvPr id="12" name="Picture 2" descr="https://www.ehu.eus/documents/4998110/0/logo_hefa_em/345a5c56-bf46-4302-bbd2-44fb950cc550?t=1509697696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2" y="-1"/>
            <a:ext cx="35623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0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AF3FA2B-ADD0-5E41-B455-A13D0824D963}"/>
              </a:ext>
            </a:extLst>
          </p:cNvPr>
          <p:cNvSpPr txBox="1"/>
          <p:nvPr/>
        </p:nvSpPr>
        <p:spPr>
          <a:xfrm>
            <a:off x="2282757" y="2874370"/>
            <a:ext cx="76556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latin typeface="EHUSans" panose="02000503050000020004" pitchFamily="2" charset="0"/>
              </a:rPr>
              <a:t>INSTRUCCIONES</a:t>
            </a:r>
          </a:p>
          <a:p>
            <a:endParaRPr lang="es-ES" sz="1500" dirty="0">
              <a:latin typeface="EHUSans" panose="02000503050000020004" pitchFamily="2" charset="0"/>
            </a:endParaRPr>
          </a:p>
          <a:p>
            <a:r>
              <a:rPr lang="es-ES" sz="1500" dirty="0">
                <a:latin typeface="EHUSans" panose="02000503050000020004" pitchFamily="2" charset="0"/>
              </a:rPr>
              <a:t>- Este es un fondo genérico. Se puede insertar cualquier imagen.</a:t>
            </a:r>
          </a:p>
          <a:p>
            <a:r>
              <a:rPr lang="es-ES" sz="1500" dirty="0">
                <a:latin typeface="EHUSans" panose="02000503050000020004" pitchFamily="2" charset="0"/>
              </a:rPr>
              <a:t>- Tener en cuenta que las cajas no perforen la imagen en lugar inadecuado.</a:t>
            </a:r>
          </a:p>
          <a:p>
            <a:r>
              <a:rPr lang="es-ES" sz="1500" dirty="0">
                <a:latin typeface="EHUSans" panose="02000503050000020004" pitchFamily="2" charset="0"/>
              </a:rPr>
              <a:t>- El color de las letras del título será </a:t>
            </a:r>
            <a:r>
              <a:rPr lang="es-ES" sz="1500" dirty="0" smtClean="0">
                <a:latin typeface="EHUSans" panose="02000503050000020004" pitchFamily="2" charset="0"/>
              </a:rPr>
              <a:t>extraído </a:t>
            </a:r>
            <a:r>
              <a:rPr lang="es-ES" sz="1500" dirty="0">
                <a:latin typeface="EHUSans" panose="02000503050000020004" pitchFamily="2" charset="0"/>
              </a:rPr>
              <a:t>de la imagen de fondo.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64DCFF-6A71-5144-889B-988653DA3B8A}"/>
              </a:ext>
            </a:extLst>
          </p:cNvPr>
          <p:cNvSpPr txBox="1"/>
          <p:nvPr/>
        </p:nvSpPr>
        <p:spPr>
          <a:xfrm>
            <a:off x="2282757" y="1060316"/>
            <a:ext cx="77334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latin typeface="EHUSerif" panose="02000503050000020004" pitchFamily="2" charset="0"/>
              </a:rPr>
              <a:t>JARRAIBIDEAK</a:t>
            </a:r>
          </a:p>
          <a:p>
            <a:endParaRPr lang="es-ES" sz="1500" dirty="0">
              <a:latin typeface="EHUSerif" panose="02000503050000020004" pitchFamily="2" charset="0"/>
            </a:endParaRPr>
          </a:p>
          <a:p>
            <a:r>
              <a:rPr lang="es-ES" sz="1500" dirty="0">
                <a:latin typeface="EHUSerif" panose="02000503050000020004" pitchFamily="2" charset="0"/>
              </a:rPr>
              <a:t>- </a:t>
            </a:r>
            <a:r>
              <a:rPr lang="es-ES" sz="1500" dirty="0" err="1">
                <a:latin typeface="EHUSerif" panose="02000503050000020004" pitchFamily="2" charset="0"/>
              </a:rPr>
              <a:t>Hau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funts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generikoa</a:t>
            </a:r>
            <a:r>
              <a:rPr lang="es-ES" sz="1500" dirty="0">
                <a:latin typeface="EHUSerif" panose="02000503050000020004" pitchFamily="2" charset="0"/>
              </a:rPr>
              <a:t> da. </a:t>
            </a:r>
            <a:r>
              <a:rPr lang="es-ES" sz="1500" dirty="0" err="1">
                <a:latin typeface="EHUSerif" panose="02000503050000020004" pitchFamily="2" charset="0"/>
              </a:rPr>
              <a:t>Edozein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irudi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txerta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daiteke</a:t>
            </a:r>
            <a:r>
              <a:rPr lang="es-ES" sz="1500" dirty="0">
                <a:latin typeface="EHUSerif" panose="02000503050000020004" pitchFamily="2" charset="0"/>
              </a:rPr>
              <a:t>.</a:t>
            </a:r>
            <a:br>
              <a:rPr lang="es-ES" sz="1500" dirty="0">
                <a:latin typeface="EHUSerif" panose="02000503050000020004" pitchFamily="2" charset="0"/>
              </a:rPr>
            </a:br>
            <a:r>
              <a:rPr lang="es-ES" sz="1500" dirty="0">
                <a:latin typeface="EHUSerif" panose="02000503050000020004" pitchFamily="2" charset="0"/>
              </a:rPr>
              <a:t>- </a:t>
            </a:r>
            <a:r>
              <a:rPr lang="es-ES" sz="1500" dirty="0" err="1">
                <a:latin typeface="EHUSerif" panose="02000503050000020004" pitchFamily="2" charset="0"/>
              </a:rPr>
              <a:t>Kontuan</a:t>
            </a:r>
            <a:r>
              <a:rPr lang="es-ES" sz="1500" dirty="0">
                <a:latin typeface="EHUSerif" panose="02000503050000020004" pitchFamily="2" charset="0"/>
              </a:rPr>
              <a:t> izan </a:t>
            </a:r>
            <a:r>
              <a:rPr lang="es-ES" sz="1500" dirty="0" err="1">
                <a:latin typeface="EHUSerif" panose="02000503050000020004" pitchFamily="2" charset="0"/>
              </a:rPr>
              <a:t>kutxek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ez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dutela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irudia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leku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desegokian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zulatzen</a:t>
            </a:r>
            <a:r>
              <a:rPr lang="es-ES" sz="1500" dirty="0">
                <a:latin typeface="EHUSerif" panose="02000503050000020004" pitchFamily="2" charset="0"/>
              </a:rPr>
              <a:t>.</a:t>
            </a:r>
            <a:br>
              <a:rPr lang="es-ES" sz="1500" dirty="0">
                <a:latin typeface="EHUSerif" panose="02000503050000020004" pitchFamily="2" charset="0"/>
              </a:rPr>
            </a:br>
            <a:r>
              <a:rPr lang="es-ES" sz="1500" dirty="0">
                <a:latin typeface="EHUSerif" panose="02000503050000020004" pitchFamily="2" charset="0"/>
              </a:rPr>
              <a:t>- </a:t>
            </a:r>
            <a:r>
              <a:rPr lang="es-ES" sz="1500" dirty="0" err="1">
                <a:latin typeface="EHUSerif" panose="02000503050000020004" pitchFamily="2" charset="0"/>
              </a:rPr>
              <a:t>Izenburuaren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letren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kolorea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atzealdeko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iruditik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aterako</a:t>
            </a:r>
            <a:r>
              <a:rPr lang="es-ES" sz="1500" dirty="0">
                <a:latin typeface="EHUSerif" panose="02000503050000020004" pitchFamily="2" charset="0"/>
              </a:rPr>
              <a:t> da.</a:t>
            </a:r>
          </a:p>
        </p:txBody>
      </p:sp>
    </p:spTree>
    <p:extLst>
      <p:ext uri="{BB962C8B-B14F-4D97-AF65-F5344CB8AC3E}">
        <p14:creationId xmlns:p14="http://schemas.microsoft.com/office/powerpoint/2010/main" val="2379341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108</Words>
  <Application>Microsoft Office PowerPoint</Application>
  <PresentationFormat>Panorámica</PresentationFormat>
  <Paragraphs>17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EHUSans</vt:lpstr>
      <vt:lpstr>EHUSerif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MAITE MAESTRO</cp:lastModifiedBy>
  <cp:revision>25</cp:revision>
  <dcterms:created xsi:type="dcterms:W3CDTF">2019-10-29T14:41:33Z</dcterms:created>
  <dcterms:modified xsi:type="dcterms:W3CDTF">2023-10-02T11:49:59Z</dcterms:modified>
</cp:coreProperties>
</file>