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5BB"/>
    <a:srgbClr val="06961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5" autoAdjust="0"/>
    <p:restoredTop sz="94660"/>
  </p:normalViewPr>
  <p:slideViewPr>
    <p:cSldViewPr>
      <p:cViewPr>
        <p:scale>
          <a:sx n="81" d="100"/>
          <a:sy n="81" d="100"/>
        </p:scale>
        <p:origin x="-1884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6070-D4FB-4CFF-92B7-15D800D516FF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F2D9-2BC3-4687-9FF1-DB7F1F8CB4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6070-D4FB-4CFF-92B7-15D800D516FF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F2D9-2BC3-4687-9FF1-DB7F1F8CB4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6070-D4FB-4CFF-92B7-15D800D516FF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F2D9-2BC3-4687-9FF1-DB7F1F8CB4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6070-D4FB-4CFF-92B7-15D800D516FF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F2D9-2BC3-4687-9FF1-DB7F1F8CB4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6070-D4FB-4CFF-92B7-15D800D516FF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F2D9-2BC3-4687-9FF1-DB7F1F8CB4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6070-D4FB-4CFF-92B7-15D800D516FF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F2D9-2BC3-4687-9FF1-DB7F1F8CB4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6070-D4FB-4CFF-92B7-15D800D516FF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F2D9-2BC3-4687-9FF1-DB7F1F8CB4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6070-D4FB-4CFF-92B7-15D800D516FF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F2D9-2BC3-4687-9FF1-DB7F1F8CB4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6070-D4FB-4CFF-92B7-15D800D516FF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F2D9-2BC3-4687-9FF1-DB7F1F8CB4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6070-D4FB-4CFF-92B7-15D800D516FF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F2D9-2BC3-4687-9FF1-DB7F1F8CB4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6070-D4FB-4CFF-92B7-15D800D516FF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F2D9-2BC3-4687-9FF1-DB7F1F8CB4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C6070-D4FB-4CFF-92B7-15D800D516FF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AF2D9-2BC3-4687-9FF1-DB7F1F8CB4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C:\Users\Luis Sánchez\Desktop\todo CIEMAT\RMN\RMN\fotos\PICT0009.JPG"/>
          <p:cNvPicPr>
            <a:picLocks noChangeAspect="1" noChangeArrowheads="1"/>
          </p:cNvPicPr>
          <p:nvPr/>
        </p:nvPicPr>
        <p:blipFill>
          <a:blip r:embed="rId2" cstate="print">
            <a:lum bright="42000" contrast="-48000"/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67544" y="-7661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905BB"/>
                </a:solidFill>
                <a:latin typeface="Bradley Hand ITC" pitchFamily="66" charset="0"/>
              </a:rPr>
              <a:t> </a:t>
            </a:r>
            <a:r>
              <a:rPr lang="en-US" sz="2000" b="1" dirty="0" smtClean="0">
                <a:solidFill>
                  <a:srgbClr val="0905BB"/>
                </a:solidFill>
                <a:latin typeface="Times New Roman" pitchFamily="18" charset="0"/>
                <a:cs typeface="Times New Roman" pitchFamily="18" charset="0"/>
              </a:rPr>
              <a:t>II International NMR Training Course</a:t>
            </a:r>
          </a:p>
          <a:p>
            <a:pPr algn="ctr"/>
            <a:r>
              <a:rPr lang="en-US" sz="1600" b="1" dirty="0" smtClean="0">
                <a:solidFill>
                  <a:srgbClr val="0905BB"/>
                </a:solidFill>
                <a:latin typeface="Bradley Hand ITC" pitchFamily="66" charset="0"/>
              </a:rPr>
              <a:t>“INDUSTRIAL AND SOCIOECONOMIC APPLICATIONS OF SOLID-STATE NMR”</a:t>
            </a:r>
          </a:p>
          <a:p>
            <a:pPr algn="ctr"/>
            <a:r>
              <a:rPr lang="en-US" sz="1200" b="1" dirty="0" smtClean="0">
                <a:solidFill>
                  <a:srgbClr val="0905BB"/>
                </a:solidFill>
                <a:latin typeface="Bradley Hand ITC" pitchFamily="66" charset="0"/>
              </a:rPr>
              <a:t>NMR spectroscopy is a powerful technique that produces structural information on short- and medium-range scales that can not be obtained by other experimental means. This introductory training course  of solid-state NMR will focus mainly on materials with practical applications and potential benefits for industry and society.</a:t>
            </a:r>
          </a:p>
          <a:p>
            <a:pPr algn="ctr"/>
            <a:endParaRPr lang="en-US" sz="200" b="1" dirty="0" smtClean="0">
              <a:solidFill>
                <a:srgbClr val="0905BB"/>
              </a:solidFill>
              <a:latin typeface="Bradley Hand ITC" pitchFamily="66" charset="0"/>
            </a:endParaRPr>
          </a:p>
          <a:p>
            <a:pPr algn="ctr"/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October 26</a:t>
            </a:r>
            <a:r>
              <a:rPr lang="en-US" sz="13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 - 28</a:t>
            </a:r>
            <a:r>
              <a:rPr lang="en-US" sz="13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algn="ctr"/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Instituto de Cerámica y Vidrio (ICV-CISC) Campus Cantoblanco CSIC, Kelsen 5, 28049, Madrid (SPAIN)</a:t>
            </a:r>
            <a:endParaRPr 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982907" y="1668553"/>
            <a:ext cx="1141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October 26</a:t>
            </a:r>
            <a:r>
              <a:rPr lang="en-US" sz="1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lang="en-US" sz="1400" b="1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990709" y="1673248"/>
            <a:ext cx="1151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October 27</a:t>
            </a:r>
            <a:r>
              <a:rPr lang="en-US" sz="1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lang="en-US" sz="1400" b="1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989927" y="1665433"/>
            <a:ext cx="1151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October 28</a:t>
            </a:r>
            <a:r>
              <a:rPr lang="en-US" sz="1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lang="en-US" sz="1400" b="1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223955" y="1933818"/>
            <a:ext cx="2702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Jesús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Sanz (ICMM-CSIC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RMN de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estado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sólido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1000" b="1" i="1" dirty="0" err="1" smtClean="0">
                <a:latin typeface="Times New Roman" pitchFamily="18" charset="0"/>
                <a:cs typeface="Times New Roman" pitchFamily="18" charset="0"/>
              </a:rPr>
              <a:t>España</a:t>
            </a:r>
            <a:endParaRPr lang="en-US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65766" y="2319971"/>
            <a:ext cx="2781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María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José de la Mata (</a:t>
            </a:r>
            <a:r>
              <a:rPr lang="en-US" sz="1000" b="1" dirty="0" err="1">
                <a:latin typeface="Times New Roman" pitchFamily="18" charset="0"/>
                <a:cs typeface="Times New Roman" pitchFamily="18" charset="0"/>
              </a:rPr>
              <a:t>Sidi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-UAM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1000" b="1" i="1" dirty="0" err="1" smtClean="0">
                <a:latin typeface="Times New Roman" pitchFamily="18" charset="0"/>
                <a:cs typeface="Times New Roman" pitchFamily="18" charset="0"/>
              </a:rPr>
              <a:t>Adquisición</a:t>
            </a:r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espectros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en RMN</a:t>
            </a:r>
            <a:endParaRPr lang="en-US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101304" y="2726901"/>
            <a:ext cx="2843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Zhehong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Gan (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NHMFL) </a:t>
            </a:r>
          </a:p>
          <a:p>
            <a:pPr algn="ctr"/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Solid-state 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NMR at high fields and </a:t>
            </a:r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                         of difficult-to-observe nuclei</a:t>
            </a:r>
            <a:endParaRPr lang="en-US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314931" y="2903172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Barbara </a:t>
            </a:r>
            <a:r>
              <a:rPr lang="en-US" sz="1000" b="1" dirty="0" err="1" smtClean="0">
                <a:latin typeface="Times New Roman" pitchFamily="18" charset="0"/>
                <a:cs typeface="Times New Roman" pitchFamily="18" charset="0"/>
              </a:rPr>
              <a:t>Perrone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 (BRUKER)</a:t>
            </a:r>
          </a:p>
          <a:p>
            <a:pPr algn="ctr"/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New developments in Solid State NMR</a:t>
            </a:r>
            <a:endParaRPr lang="en-US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3228966" y="3277169"/>
            <a:ext cx="27363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Koji </a:t>
            </a:r>
            <a:r>
              <a:rPr lang="en-US" sz="1000" b="1" dirty="0" err="1" smtClean="0">
                <a:latin typeface="Times New Roman" pitchFamily="18" charset="0"/>
                <a:cs typeface="Times New Roman" pitchFamily="18" charset="0"/>
              </a:rPr>
              <a:t>Yazawa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 (JEOL) </a:t>
            </a:r>
          </a:p>
          <a:p>
            <a:pPr algn="ctr"/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Go Fast: 3 Acts in Solid State NMR through the JEOL’s State of The Art</a:t>
            </a:r>
            <a:endParaRPr lang="en-US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276638" y="4830763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Luis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Sánchez Muñoz (ICV-CSIC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Industrial 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ceramic </a:t>
            </a:r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pigments</a:t>
            </a:r>
            <a:endParaRPr lang="en-US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3131840" y="1928668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Randall E. Youngman (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CORNING GLASS ) </a:t>
            </a:r>
          </a:p>
          <a:p>
            <a:pPr algn="ctr"/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NMR 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glasses 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glass-ceramics in glass industry</a:t>
            </a:r>
            <a:endParaRPr lang="en-US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6042047" y="1887920"/>
            <a:ext cx="30963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err="1">
                <a:latin typeface="Times New Roman" pitchFamily="18" charset="0"/>
                <a:cs typeface="Times New Roman" pitchFamily="18" charset="0"/>
              </a:rPr>
              <a:t>Leoncio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 Garrido (ICTP-CSIC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PFG-NMR: Molecular and ionic transport</a:t>
            </a:r>
          </a:p>
          <a:p>
            <a:pPr algn="ctr"/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in polymer membranes </a:t>
            </a:r>
            <a:endParaRPr lang="en-US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3144668" y="2355994"/>
            <a:ext cx="28620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Francisco Muñoz (ICV-CSIC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NMR of phosphate glasses for electrical applications</a:t>
            </a:r>
            <a:endParaRPr lang="en-US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6053743" y="2431051"/>
            <a:ext cx="29523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Ernesto Brunet (UAM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1000" b="1" i="1" dirty="0" err="1" smtClean="0">
                <a:latin typeface="Times New Roman" pitchFamily="18" charset="0"/>
                <a:cs typeface="Times New Roman" pitchFamily="18" charset="0"/>
              </a:rPr>
              <a:t>Aplicación</a:t>
            </a:r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de la RMN de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sólidos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 a la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industria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farmacéutica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Principios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activos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 (APIs</a:t>
            </a:r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-46890" y="3278842"/>
            <a:ext cx="3150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Isabel Sobrados (ICMM-CSIC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1000" b="1" i="1" dirty="0" err="1" smtClean="0">
                <a:latin typeface="Times New Roman" pitchFamily="18" charset="0"/>
                <a:cs typeface="Times New Roman" pitchFamily="18" charset="0"/>
              </a:rPr>
              <a:t>Materias</a:t>
            </a:r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 err="1" smtClean="0">
                <a:latin typeface="Times New Roman" pitchFamily="18" charset="0"/>
                <a:cs typeface="Times New Roman" pitchFamily="18" charset="0"/>
              </a:rPr>
              <a:t>primas</a:t>
            </a:r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1000" b="1" i="1" dirty="0" err="1" smtClean="0">
                <a:latin typeface="Times New Roman" pitchFamily="18" charset="0"/>
                <a:cs typeface="Times New Roman" pitchFamily="18" charset="0"/>
              </a:rPr>
              <a:t>fritas</a:t>
            </a:r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 err="1" smtClean="0">
                <a:latin typeface="Times New Roman" pitchFamily="18" charset="0"/>
                <a:cs typeface="Times New Roman" pitchFamily="18" charset="0"/>
              </a:rPr>
              <a:t>pavimentos</a:t>
            </a:r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1000" b="1" i="1" dirty="0" err="1" smtClean="0">
                <a:latin typeface="Times New Roman" pitchFamily="18" charset="0"/>
                <a:cs typeface="Times New Roman" pitchFamily="18" charset="0"/>
              </a:rPr>
              <a:t>revestimientos</a:t>
            </a:r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 err="1" smtClean="0">
                <a:latin typeface="Times New Roman" pitchFamily="18" charset="0"/>
                <a:cs typeface="Times New Roman" pitchFamily="18" charset="0"/>
              </a:rPr>
              <a:t>cerámicos</a:t>
            </a:r>
            <a:endParaRPr lang="en-US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3124025" y="3837603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Juan Rubio (ICV-CSIC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1000" b="1" i="1" dirty="0" err="1" smtClean="0">
                <a:latin typeface="Times New Roman" pitchFamily="18" charset="0"/>
                <a:cs typeface="Times New Roman" pitchFamily="18" charset="0"/>
              </a:rPr>
              <a:t>Vidrios</a:t>
            </a:r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 err="1" smtClean="0">
                <a:latin typeface="Times New Roman" pitchFamily="18" charset="0"/>
                <a:cs typeface="Times New Roman" pitchFamily="18" charset="0"/>
              </a:rPr>
              <a:t>especiales</a:t>
            </a:r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1000" b="1" i="1" dirty="0" err="1" smtClean="0">
                <a:latin typeface="Times New Roman" pitchFamily="18" charset="0"/>
                <a:cs typeface="Times New Roman" pitchFamily="18" charset="0"/>
              </a:rPr>
              <a:t>industria</a:t>
            </a:r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119974" y="4308894"/>
            <a:ext cx="3027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María Dolores Alba (ICMSE-CSIC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Ceramic hosts for immobilization of hazardous waste: Study by solid state NMR.</a:t>
            </a:r>
            <a:endParaRPr lang="en-US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-69445" y="3812779"/>
            <a:ext cx="30963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Ana Fernández (IETCC-CSIC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1000" b="1" i="1" dirty="0" err="1" smtClean="0">
                <a:latin typeface="Times New Roman" pitchFamily="18" charset="0"/>
                <a:cs typeface="Times New Roman" pitchFamily="18" charset="0"/>
              </a:rPr>
              <a:t>Resonancia</a:t>
            </a:r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magnética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 nuclear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aplicada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materiales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cementantes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43 Rectángulo"/>
          <p:cNvSpPr/>
          <p:nvPr/>
        </p:nvSpPr>
        <p:spPr>
          <a:xfrm>
            <a:off x="6135297" y="4199991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Jesús Sanz (ICMM-CSIC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Applications of NMR in solid electrolytes </a:t>
            </a:r>
            <a:endParaRPr lang="en-US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084168" y="4655487"/>
            <a:ext cx="30807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Juan Miguel López del Amo (CIC </a:t>
            </a:r>
            <a:r>
              <a:rPr lang="en-US" sz="1000" b="1" dirty="0" err="1">
                <a:latin typeface="Times New Roman" pitchFamily="18" charset="0"/>
                <a:cs typeface="Times New Roman" pitchFamily="18" charset="0"/>
              </a:rPr>
              <a:t>Energigune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Solid-State NMR of paramagnetic materials 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2966884" y="4277760"/>
            <a:ext cx="31683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Teresa Blasco (ITQ-CSIC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1000" b="1" i="1" dirty="0" err="1" smtClean="0">
                <a:latin typeface="Times New Roman" pitchFamily="18" charset="0"/>
                <a:cs typeface="Times New Roman" pitchFamily="18" charset="0"/>
              </a:rPr>
              <a:t>Algunos</a:t>
            </a:r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ejemplos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aplicación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 de la RMN en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catálisis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heterogénea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6074683" y="3047025"/>
            <a:ext cx="30598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Juan Miguel López del Amo (CIC </a:t>
            </a:r>
            <a:r>
              <a:rPr lang="en-US" sz="1000" b="1" dirty="0" err="1">
                <a:latin typeface="Times New Roman" pitchFamily="18" charset="0"/>
                <a:cs typeface="Times New Roman" pitchFamily="18" charset="0"/>
              </a:rPr>
              <a:t>Energigune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Bio Solid-State NMR: Applications to structural biology and drug design </a:t>
            </a:r>
          </a:p>
        </p:txBody>
      </p:sp>
      <p:sp>
        <p:nvSpPr>
          <p:cNvPr id="48" name="47 Rectángulo"/>
          <p:cNvSpPr/>
          <p:nvPr/>
        </p:nvSpPr>
        <p:spPr>
          <a:xfrm>
            <a:off x="2280811" y="483076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Manuel Sánchez (ICP-CSIC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RMN 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materiales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nanoporosos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aplicaciones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80" y="6198237"/>
            <a:ext cx="3100580" cy="58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48 CuadroTexto"/>
          <p:cNvSpPr txBox="1"/>
          <p:nvPr/>
        </p:nvSpPr>
        <p:spPr>
          <a:xfrm>
            <a:off x="589728" y="5281463"/>
            <a:ext cx="2182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905BB"/>
                </a:solidFill>
              </a:rPr>
              <a:t>Direction and Organization</a:t>
            </a:r>
            <a:endParaRPr lang="en-US" sz="1400" b="1" dirty="0">
              <a:solidFill>
                <a:srgbClr val="0905BB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1394157" y="5529426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Luis Sánchez-Muñoz</a:t>
            </a:r>
          </a:p>
          <a:p>
            <a:pPr algn="ctr"/>
            <a:r>
              <a:rPr lang="en-US" sz="900" b="1" i="1" dirty="0" smtClean="0">
                <a:latin typeface="Arial" pitchFamily="34" charset="0"/>
                <a:cs typeface="Arial" pitchFamily="34" charset="0"/>
              </a:rPr>
              <a:t>lsm@icv.csic.es</a:t>
            </a:r>
          </a:p>
          <a:p>
            <a:pPr algn="ctr"/>
            <a:r>
              <a:rPr lang="en-US" sz="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Francisco Muñoz</a:t>
            </a:r>
          </a:p>
          <a:p>
            <a:pPr algn="ctr"/>
            <a:r>
              <a:rPr lang="en-US" sz="900" b="1" i="1" dirty="0" smtClean="0">
                <a:latin typeface="Arial" pitchFamily="34" charset="0"/>
                <a:cs typeface="Arial" pitchFamily="34" charset="0"/>
              </a:rPr>
              <a:t>fmunoz@icv.csic.es</a:t>
            </a:r>
            <a:endParaRPr lang="en-US" sz="9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Picture 8" descr="http://www.icv.csic.es/themes/web9_icv/images/logo-190570075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661248"/>
            <a:ext cx="504056" cy="405437"/>
          </a:xfrm>
          <a:prstGeom prst="rect">
            <a:avLst/>
          </a:prstGeom>
          <a:noFill/>
        </p:spPr>
      </p:pic>
      <p:pic>
        <p:nvPicPr>
          <p:cNvPr id="52" name="Picture 11" descr="http://www.icmm.csic.es/img/icmm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9050" y="6301505"/>
            <a:ext cx="1114726" cy="373281"/>
          </a:xfrm>
          <a:prstGeom prst="rect">
            <a:avLst/>
          </a:prstGeom>
          <a:noFill/>
        </p:spPr>
      </p:pic>
      <p:pic>
        <p:nvPicPr>
          <p:cNvPr id="53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7727" y="5881741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53 CuadroTexto"/>
          <p:cNvSpPr txBox="1"/>
          <p:nvPr/>
        </p:nvSpPr>
        <p:spPr>
          <a:xfrm>
            <a:off x="5160472" y="5281463"/>
            <a:ext cx="3171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905BB"/>
                </a:solidFill>
              </a:rPr>
              <a:t>Sponsors and collaborating institutions</a:t>
            </a:r>
            <a:endParaRPr lang="en-US" sz="1400" b="1" dirty="0">
              <a:solidFill>
                <a:srgbClr val="0905BB"/>
              </a:solidFill>
            </a:endParaRPr>
          </a:p>
        </p:txBody>
      </p:sp>
      <p:pic>
        <p:nvPicPr>
          <p:cNvPr id="55" name="Picture 13" descr="C:\Users\Luis Sánchez\AppData\Local\Microsoft\Windows\Temporary Internet Files\Content.Outlook\XR002AF3\JEOL_Symbol_forHP_H_Message (2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63403" y="5555719"/>
            <a:ext cx="1257069" cy="500767"/>
          </a:xfrm>
          <a:prstGeom prst="rect">
            <a:avLst/>
          </a:prstGeom>
          <a:noFill/>
        </p:spPr>
      </p:pic>
      <p:pic>
        <p:nvPicPr>
          <p:cNvPr id="56" name="Picture 14" descr="C:\Users\Luis Sánchez\Desktop\RMN\curso 2015\logos\logos cic epig_H_Fv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63300" y="6260757"/>
            <a:ext cx="887542" cy="468425"/>
          </a:xfrm>
          <a:prstGeom prst="rect">
            <a:avLst/>
          </a:prstGeom>
          <a:noFill/>
        </p:spPr>
      </p:pic>
      <p:pic>
        <p:nvPicPr>
          <p:cNvPr id="57" name="Picture 18" descr="Bruk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95839" y="5581693"/>
            <a:ext cx="1008112" cy="543293"/>
          </a:xfrm>
          <a:prstGeom prst="rect">
            <a:avLst/>
          </a:prstGeom>
          <a:noFill/>
        </p:spPr>
      </p:pic>
      <p:pic>
        <p:nvPicPr>
          <p:cNvPr id="58" name="Picture 2" descr="Campus de excelenci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97614" y="6237312"/>
            <a:ext cx="1658641" cy="460734"/>
          </a:xfrm>
          <a:prstGeom prst="rect">
            <a:avLst/>
          </a:prstGeom>
          <a:noFill/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168" y="5703522"/>
            <a:ext cx="1224136" cy="4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59 Rectángulo"/>
          <p:cNvSpPr/>
          <p:nvPr/>
        </p:nvSpPr>
        <p:spPr>
          <a:xfrm>
            <a:off x="5971412" y="3613764"/>
            <a:ext cx="32038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José Ignacio Santos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000" b="1" dirty="0" err="1" smtClean="0">
                <a:latin typeface="Times New Roman" pitchFamily="18" charset="0"/>
                <a:cs typeface="Times New Roman" pitchFamily="18" charset="0"/>
              </a:rPr>
              <a:t>SGIker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- UPV/EHU)</a:t>
            </a:r>
          </a:p>
          <a:p>
            <a:pPr algn="ctr"/>
            <a:r>
              <a:rPr lang="en-US" sz="1000" b="1" i="1" dirty="0" err="1" smtClean="0">
                <a:latin typeface="Times New Roman" pitchFamily="18" charset="0"/>
                <a:cs typeface="Times New Roman" pitchFamily="18" charset="0"/>
              </a:rPr>
              <a:t>Estudio</a:t>
            </a:r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polimorfos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principios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activos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 err="1" smtClean="0">
                <a:latin typeface="Times New Roman" pitchFamily="18" charset="0"/>
                <a:cs typeface="Times New Roman" pitchFamily="18" charset="0"/>
              </a:rPr>
              <a:t>mediante</a:t>
            </a:r>
            <a:endParaRPr lang="en-US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técnica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 de </a:t>
            </a:r>
            <a:r>
              <a:rPr lang="en-US" sz="1000" b="1" i="1" baseline="30000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C CPMAS </a:t>
            </a:r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RMN</a:t>
            </a:r>
            <a:endParaRPr lang="en-US" sz="1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C:\Users\Luis Sánchez\Desktop\todo CIEMAT\RMN\RMN\fotos\PICT0009.JPG"/>
          <p:cNvPicPr>
            <a:picLocks noChangeAspect="1" noChangeArrowheads="1"/>
          </p:cNvPicPr>
          <p:nvPr/>
        </p:nvPicPr>
        <p:blipFill>
          <a:blip r:embed="rId2" cstate="print">
            <a:lum bright="43000" contrast="-53000"/>
          </a:blip>
          <a:srcRect/>
          <a:stretch>
            <a:fillRect/>
          </a:stretch>
        </p:blipFill>
        <p:spPr bwMode="auto">
          <a:xfrm rot="10800000">
            <a:off x="0" y="-31261"/>
            <a:ext cx="9188348" cy="688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4088" y="-24487"/>
            <a:ext cx="909441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Procedure</a:t>
            </a:r>
          </a:p>
          <a:p>
            <a:pPr algn="ctr"/>
            <a:r>
              <a:rPr lang="en-US" dirty="0" smtClean="0"/>
              <a:t>1.- Registration fees: Students 100 €, Researchers 150 €.</a:t>
            </a:r>
          </a:p>
          <a:p>
            <a:pPr algn="ctr"/>
            <a:r>
              <a:rPr lang="en-US" dirty="0" smtClean="0"/>
              <a:t>Instituto de Cerámica y Vidrio (CSIC), Kelsen 5, 28049, Madrid, Spain</a:t>
            </a:r>
          </a:p>
          <a:p>
            <a:pPr algn="ctr"/>
            <a:r>
              <a:rPr lang="en-US" dirty="0" smtClean="0"/>
              <a:t>IBAN: ES55 0049 4099 4128 1415 0914            SWIFT: BSCHESMM</a:t>
            </a:r>
          </a:p>
          <a:p>
            <a:pPr algn="ctr"/>
            <a:r>
              <a:rPr lang="en-US" dirty="0" err="1" smtClean="0"/>
              <a:t>Banco</a:t>
            </a:r>
            <a:r>
              <a:rPr lang="en-US" dirty="0" smtClean="0"/>
              <a:t> de Santander, </a:t>
            </a:r>
            <a:r>
              <a:rPr lang="en-US" dirty="0" err="1" smtClean="0"/>
              <a:t>Avenida</a:t>
            </a:r>
            <a:r>
              <a:rPr lang="en-US" dirty="0" smtClean="0"/>
              <a:t> de la </a:t>
            </a:r>
            <a:r>
              <a:rPr lang="en-US" dirty="0" err="1" smtClean="0"/>
              <a:t>Zaporra</a:t>
            </a:r>
            <a:r>
              <a:rPr lang="en-US" dirty="0" smtClean="0"/>
              <a:t> 1, 28100 Alcobendas (Madrid, Spain)</a:t>
            </a:r>
          </a:p>
          <a:p>
            <a:pPr algn="ctr"/>
            <a:endParaRPr lang="en-US" sz="400" dirty="0"/>
          </a:p>
          <a:p>
            <a:pPr algn="ctr"/>
            <a:r>
              <a:rPr lang="en-US" dirty="0" smtClean="0"/>
              <a:t>2.- Fill this registration form:</a:t>
            </a:r>
          </a:p>
          <a:p>
            <a:pPr algn="ctr"/>
            <a:endParaRPr lang="en-US" sz="800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sz="900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3.- Send the “registration form” and “receipt of payment” to:  </a:t>
            </a:r>
            <a:r>
              <a:rPr lang="en-US" i="1" dirty="0" smtClean="0"/>
              <a:t>solidstateNMR@icv.csic.e</a:t>
            </a:r>
            <a:r>
              <a:rPr lang="en-US" dirty="0" smtClean="0"/>
              <a:t>s (deadline: Oct. 21</a:t>
            </a:r>
            <a:r>
              <a:rPr lang="en-US" baseline="30000" dirty="0" smtClean="0"/>
              <a:t>th</a:t>
            </a:r>
            <a:r>
              <a:rPr lang="en-US" dirty="0" smtClean="0"/>
              <a:t>, 2015)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157740" y="4812782"/>
            <a:ext cx="88751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NOTES</a:t>
            </a:r>
          </a:p>
          <a:p>
            <a:pPr algn="ctr"/>
            <a:r>
              <a:rPr lang="en-US" sz="1400" dirty="0" smtClean="0"/>
              <a:t>- The registration fees include the training course, breakfast and lunch for the three days</a:t>
            </a:r>
          </a:p>
          <a:p>
            <a:pPr algn="ctr"/>
            <a:r>
              <a:rPr lang="en-US" sz="1400" dirty="0" smtClean="0"/>
              <a:t> - Most talks will consist of a brief introduction of a particular industrial sector and then some applications of the solid-state NMR techniques.</a:t>
            </a:r>
          </a:p>
          <a:p>
            <a:pPr algn="ctr"/>
            <a:r>
              <a:rPr lang="en-US" sz="1400" dirty="0" smtClean="0"/>
              <a:t>- The training course includes 20 teaching hours</a:t>
            </a:r>
          </a:p>
          <a:p>
            <a:pPr algn="ctr">
              <a:buFontTx/>
              <a:buChar char="-"/>
            </a:pPr>
            <a:r>
              <a:rPr lang="en-US" sz="1400" dirty="0" smtClean="0"/>
              <a:t> Course certificates will be prepared if demanded</a:t>
            </a:r>
          </a:p>
          <a:p>
            <a:pPr algn="ctr">
              <a:buFontTx/>
              <a:buChar char="-"/>
            </a:pPr>
            <a:r>
              <a:rPr lang="en-US" sz="1400" dirty="0" smtClean="0"/>
              <a:t> Participants are limited to 140 seats</a:t>
            </a:r>
          </a:p>
          <a:p>
            <a:pPr algn="ctr">
              <a:buFontTx/>
              <a:buChar char="-"/>
            </a:pPr>
            <a:r>
              <a:rPr lang="en-US" sz="1400" dirty="0" smtClean="0"/>
              <a:t> The Sociedad Española de Cerámica y Vidrio offers 15 travel grants of 100 € for its partners (secv@icv.csic.es)</a:t>
            </a:r>
            <a:endParaRPr lang="en-US" sz="14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95536" y="1844824"/>
          <a:ext cx="8496944" cy="2343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474"/>
                <a:gridCol w="45414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Participant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Billing Information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Name: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Name: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626472">
                <a:tc>
                  <a:txBody>
                    <a:bodyPr/>
                    <a:lstStyle/>
                    <a:p>
                      <a:r>
                        <a:rPr lang="en-US" dirty="0" smtClean="0"/>
                        <a:t>Address: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Address: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Email: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Email: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604872">
                <a:tc>
                  <a:txBody>
                    <a:bodyPr/>
                    <a:lstStyle/>
                    <a:p>
                      <a:r>
                        <a:rPr lang="en-US" dirty="0" smtClean="0"/>
                        <a:t>Telephone number: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NIF/VAT number: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596</Words>
  <Application>Microsoft Office PowerPoint</Application>
  <PresentationFormat>Presentación en pantalla (4:3)</PresentationFormat>
  <Paragraphs>92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 Sánchez</dc:creator>
  <cp:lastModifiedBy>Luis Sánchez</cp:lastModifiedBy>
  <cp:revision>55</cp:revision>
  <dcterms:created xsi:type="dcterms:W3CDTF">2015-09-07T09:10:11Z</dcterms:created>
  <dcterms:modified xsi:type="dcterms:W3CDTF">2015-09-09T10:03:37Z</dcterms:modified>
</cp:coreProperties>
</file>