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7"/>
  </p:notesMasterIdLst>
  <p:sldIdLst>
    <p:sldId id="258" r:id="rId2"/>
    <p:sldId id="256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3" r:id="rId15"/>
    <p:sldId id="272" r:id="rId16"/>
  </p:sldIdLst>
  <p:sldSz cx="9144000" cy="6858000" type="screen4x3"/>
  <p:notesSz cx="6858000" cy="91440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7B06653F-A7EB-495F-B89B-FA2C1D783FF1}" type="datetimeFigureOut">
              <a:rPr lang="es-ES"/>
              <a:pPr>
                <a:defRPr/>
              </a:pPr>
              <a:t>26/10/2011</a:t>
            </a:fld>
            <a:endParaRPr lang="es-E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s-ES" noProof="0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noProof="0" smtClean="0"/>
              <a:t>Haga clic para modificar el estilo de texto del patrón</a:t>
            </a:r>
          </a:p>
          <a:p>
            <a:pPr lvl="1"/>
            <a:r>
              <a:rPr lang="es-ES" noProof="0" smtClean="0"/>
              <a:t>Segundo nivel</a:t>
            </a:r>
          </a:p>
          <a:p>
            <a:pPr lvl="2"/>
            <a:r>
              <a:rPr lang="es-ES" noProof="0" smtClean="0"/>
              <a:t>Tercer nivel</a:t>
            </a:r>
          </a:p>
          <a:p>
            <a:pPr lvl="3"/>
            <a:r>
              <a:rPr lang="es-ES" noProof="0" smtClean="0"/>
              <a:t>Cuarto nivel</a:t>
            </a:r>
          </a:p>
          <a:p>
            <a:pPr lvl="4"/>
            <a:r>
              <a:rPr lang="es-ES" noProof="0" smtClean="0"/>
              <a:t>Quinto nivel</a:t>
            </a:r>
            <a:endParaRPr lang="es-ES" noProof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580B79B1-4C39-4C6F-A77A-B976C3868C61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9479466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1507" name="2 Marcador de notas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S" smtClean="0"/>
          </a:p>
        </p:txBody>
      </p:sp>
      <p:sp>
        <p:nvSpPr>
          <p:cNvPr id="21508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0AA9861B-3240-4A3A-AE80-8337B14A4B04}" type="slidenum">
              <a:rPr lang="es-ES" smtClean="0">
                <a:latin typeface="Calibri" pitchFamily="34" charset="0"/>
              </a:rPr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es-ES" smtClean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2"/>
          <p:cNvGrpSpPr>
            <a:grpSpLocks/>
          </p:cNvGrpSpPr>
          <p:nvPr/>
        </p:nvGrpSpPr>
        <p:grpSpPr bwMode="auto">
          <a:xfrm>
            <a:off x="-382588" y="0"/>
            <a:ext cx="9932988" cy="6858000"/>
            <a:chOff x="-382404" y="0"/>
            <a:chExt cx="9932332" cy="6858000"/>
          </a:xfrm>
        </p:grpSpPr>
        <p:grpSp>
          <p:nvGrpSpPr>
            <p:cNvPr id="5" name="Group 44"/>
            <p:cNvGrpSpPr>
              <a:grpSpLocks/>
            </p:cNvGrpSpPr>
            <p:nvPr/>
          </p:nvGrpSpPr>
          <p:grpSpPr bwMode="auto"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28" name="Group 4"/>
              <p:cNvGrpSpPr>
                <a:grpSpLocks/>
              </p:cNvGrpSpPr>
              <p:nvPr/>
            </p:nvGrpSpPr>
            <p:grpSpPr bwMode="auto"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40" name="Rectangle 114"/>
                <p:cNvSpPr/>
                <p:nvPr/>
              </p:nvSpPr>
              <p:spPr>
                <a:xfrm>
                  <a:off x="914499" y="0"/>
                  <a:ext cx="1600094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41" name="Rectangle 2"/>
                <p:cNvSpPr/>
                <p:nvPr/>
              </p:nvSpPr>
              <p:spPr>
                <a:xfrm>
                  <a:off x="159" y="0"/>
                  <a:ext cx="45717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42" name="Rectangle 3"/>
                <p:cNvSpPr/>
                <p:nvPr/>
              </p:nvSpPr>
              <p:spPr>
                <a:xfrm>
                  <a:off x="228744" y="0"/>
                  <a:ext cx="76195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</p:grpSp>
          <p:grpSp>
            <p:nvGrpSpPr>
              <p:cNvPr id="29" name="Group 5"/>
              <p:cNvGrpSpPr>
                <a:grpSpLocks/>
              </p:cNvGrpSpPr>
              <p:nvPr/>
            </p:nvGrpSpPr>
            <p:grpSpPr bwMode="auto"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37" name="Rectangle 84"/>
                <p:cNvSpPr/>
                <p:nvPr/>
              </p:nvSpPr>
              <p:spPr>
                <a:xfrm>
                  <a:off x="913836" y="0"/>
                  <a:ext cx="1600094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38" name="Rectangle 85"/>
                <p:cNvSpPr/>
                <p:nvPr/>
              </p:nvSpPr>
              <p:spPr>
                <a:xfrm>
                  <a:off x="-504" y="0"/>
                  <a:ext cx="45717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39" name="Rectangle 113"/>
                <p:cNvSpPr/>
                <p:nvPr/>
              </p:nvSpPr>
              <p:spPr>
                <a:xfrm>
                  <a:off x="228081" y="0"/>
                  <a:ext cx="76195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</p:grpSp>
          <p:grpSp>
            <p:nvGrpSpPr>
              <p:cNvPr id="30" name="Group 9"/>
              <p:cNvGrpSpPr>
                <a:grpSpLocks/>
              </p:cNvGrpSpPr>
              <p:nvPr/>
            </p:nvGrpSpPr>
            <p:grpSpPr bwMode="auto"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34" name="Rectangle 77"/>
                <p:cNvSpPr/>
                <p:nvPr/>
              </p:nvSpPr>
              <p:spPr>
                <a:xfrm>
                  <a:off x="914785" y="0"/>
                  <a:ext cx="1600094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35" name="Rectangle 78"/>
                <p:cNvSpPr/>
                <p:nvPr/>
              </p:nvSpPr>
              <p:spPr>
                <a:xfrm>
                  <a:off x="445" y="0"/>
                  <a:ext cx="45717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36" name="Rectangle 80"/>
                <p:cNvSpPr/>
                <p:nvPr/>
              </p:nvSpPr>
              <p:spPr>
                <a:xfrm>
                  <a:off x="229030" y="0"/>
                  <a:ext cx="76195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</p:grpSp>
          <p:sp>
            <p:nvSpPr>
              <p:cNvPr id="31" name="Rectangle 74"/>
              <p:cNvSpPr/>
              <p:nvPr/>
            </p:nvSpPr>
            <p:spPr>
              <a:xfrm>
                <a:off x="3809907" y="0"/>
                <a:ext cx="2819214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32" name="Rectangle 75"/>
              <p:cNvSpPr/>
              <p:nvPr/>
            </p:nvSpPr>
            <p:spPr>
              <a:xfrm>
                <a:off x="2895568" y="0"/>
                <a:ext cx="45717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33" name="Rectangle 76"/>
              <p:cNvSpPr/>
              <p:nvPr/>
            </p:nvSpPr>
            <p:spPr>
              <a:xfrm>
                <a:off x="3124153" y="0"/>
                <a:ext cx="76195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</p:grpSp>
        <p:sp>
          <p:nvSpPr>
            <p:cNvPr id="6" name="Freeform 44"/>
            <p:cNvSpPr/>
            <p:nvPr/>
          </p:nvSpPr>
          <p:spPr>
            <a:xfrm>
              <a:off x="-12540" y="5035550"/>
              <a:ext cx="9144984" cy="1174750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7" name="Freeform 47"/>
            <p:cNvSpPr/>
            <p:nvPr/>
          </p:nvSpPr>
          <p:spPr>
            <a:xfrm>
              <a:off x="-12540" y="3467100"/>
              <a:ext cx="9144984" cy="890588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8" name="Freeform 48"/>
            <p:cNvSpPr/>
            <p:nvPr/>
          </p:nvSpPr>
          <p:spPr>
            <a:xfrm>
              <a:off x="-23653" y="5640388"/>
              <a:ext cx="3004940" cy="1211262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9" name="Freeform 50"/>
            <p:cNvSpPr/>
            <p:nvPr/>
          </p:nvSpPr>
          <p:spPr>
            <a:xfrm>
              <a:off x="-12540" y="5284788"/>
              <a:ext cx="9144984" cy="1477962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0" name="Freeform 51"/>
            <p:cNvSpPr/>
            <p:nvPr/>
          </p:nvSpPr>
          <p:spPr>
            <a:xfrm>
              <a:off x="2136793" y="5132388"/>
              <a:ext cx="6982952" cy="171926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1" name="Hexagon 52"/>
            <p:cNvSpPr/>
            <p:nvPr/>
          </p:nvSpPr>
          <p:spPr>
            <a:xfrm rot="1800000">
              <a:off x="2995574" y="2859088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2" name="Hexagon 53"/>
            <p:cNvSpPr/>
            <p:nvPr/>
          </p:nvSpPr>
          <p:spPr>
            <a:xfrm rot="1800000">
              <a:off x="3719426" y="4125913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3" name="Hexagon 54"/>
            <p:cNvSpPr/>
            <p:nvPr/>
          </p:nvSpPr>
          <p:spPr>
            <a:xfrm rot="1800000">
              <a:off x="3728950" y="1592263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4" name="Hexagon 55"/>
            <p:cNvSpPr/>
            <p:nvPr/>
          </p:nvSpPr>
          <p:spPr>
            <a:xfrm rot="1800000">
              <a:off x="2976525" y="325438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5" name="Hexagon 56"/>
            <p:cNvSpPr/>
            <p:nvPr/>
          </p:nvSpPr>
          <p:spPr>
            <a:xfrm rot="1800000">
              <a:off x="4462327" y="5383213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6" name="Freeform 57"/>
            <p:cNvSpPr/>
            <p:nvPr/>
          </p:nvSpPr>
          <p:spPr>
            <a:xfrm rot="1800000">
              <a:off x="-382404" y="4202113"/>
              <a:ext cx="1261980" cy="1387475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7" name="Hexagon 58"/>
            <p:cNvSpPr/>
            <p:nvPr/>
          </p:nvSpPr>
          <p:spPr>
            <a:xfrm rot="1800000">
              <a:off x="23970" y="5402263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8" name="Hexagon 59"/>
            <p:cNvSpPr/>
            <p:nvPr/>
          </p:nvSpPr>
          <p:spPr>
            <a:xfrm rot="1800000">
              <a:off x="52543" y="2849563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9" name="Hexagon 60"/>
            <p:cNvSpPr/>
            <p:nvPr/>
          </p:nvSpPr>
          <p:spPr>
            <a:xfrm rot="1800000">
              <a:off x="776395" y="4125913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0" name="Hexagon 61"/>
            <p:cNvSpPr/>
            <p:nvPr/>
          </p:nvSpPr>
          <p:spPr>
            <a:xfrm rot="1800000">
              <a:off x="1509772" y="5411788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1" name="Hexagon 62"/>
            <p:cNvSpPr/>
            <p:nvPr/>
          </p:nvSpPr>
          <p:spPr>
            <a:xfrm rot="1800000">
              <a:off x="1528821" y="2859088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2" name="Hexagon 63"/>
            <p:cNvSpPr/>
            <p:nvPr/>
          </p:nvSpPr>
          <p:spPr>
            <a:xfrm rot="1800000">
              <a:off x="795444" y="1563688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3" name="Hexagon 64"/>
            <p:cNvSpPr/>
            <p:nvPr/>
          </p:nvSpPr>
          <p:spPr>
            <a:xfrm rot="1800000">
              <a:off x="6806909" y="4144963"/>
              <a:ext cx="1600094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4" name="Hexagon 65"/>
            <p:cNvSpPr/>
            <p:nvPr/>
          </p:nvSpPr>
          <p:spPr>
            <a:xfrm rot="1800000">
              <a:off x="7549810" y="5421313"/>
              <a:ext cx="1600094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5" name="Hexagon 66"/>
            <p:cNvSpPr/>
            <p:nvPr/>
          </p:nvSpPr>
          <p:spPr>
            <a:xfrm rot="1800000">
              <a:off x="7549810" y="2868613"/>
              <a:ext cx="1600094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6" name="Freeform 67"/>
            <p:cNvSpPr/>
            <p:nvPr/>
          </p:nvSpPr>
          <p:spPr>
            <a:xfrm rot="1800000">
              <a:off x="8306998" y="4056063"/>
              <a:ext cx="1242930" cy="1387475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7" name="Freeform 68"/>
            <p:cNvSpPr/>
            <p:nvPr/>
          </p:nvSpPr>
          <p:spPr>
            <a:xfrm rot="1800000">
              <a:off x="8306998" y="1511300"/>
              <a:ext cx="1241343" cy="1389063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sp>
        <p:nvSpPr>
          <p:cNvPr id="43" name="Rectangle 45"/>
          <p:cNvSpPr/>
          <p:nvPr/>
        </p:nvSpPr>
        <p:spPr>
          <a:xfrm>
            <a:off x="4560888" y="-22225"/>
            <a:ext cx="3679825" cy="6272213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4" name="Rectangle 46"/>
          <p:cNvSpPr/>
          <p:nvPr/>
        </p:nvSpPr>
        <p:spPr>
          <a:xfrm>
            <a:off x="4649788" y="-22225"/>
            <a:ext cx="3505200" cy="23129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5" name="Rectangle 49"/>
          <p:cNvSpPr/>
          <p:nvPr/>
        </p:nvSpPr>
        <p:spPr>
          <a:xfrm>
            <a:off x="4651375" y="6088063"/>
            <a:ext cx="3505200" cy="825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6" name="Rectangle 88"/>
          <p:cNvSpPr/>
          <p:nvPr/>
        </p:nvSpPr>
        <p:spPr>
          <a:xfrm>
            <a:off x="4651375" y="6088063"/>
            <a:ext cx="3505200" cy="825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7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688" y="1516063"/>
            <a:ext cx="2133600" cy="752475"/>
          </a:xfrm>
        </p:spPr>
        <p:txBody>
          <a:bodyPr anchor="b"/>
          <a:lstStyle>
            <a:lvl1pPr algn="l">
              <a:defRPr sz="2400"/>
            </a:lvl1pPr>
          </a:lstStyle>
          <a:p>
            <a:pPr>
              <a:defRPr/>
            </a:pPr>
            <a:fld id="{9002CC7C-76E0-496A-8E86-2E58B31A282F}" type="datetime1">
              <a:rPr lang="es-ES"/>
              <a:pPr>
                <a:defRPr/>
              </a:pPr>
              <a:t>26/10/2011</a:t>
            </a:fld>
            <a:endParaRPr lang="es-ES"/>
          </a:p>
        </p:txBody>
      </p:sp>
      <p:sp>
        <p:nvSpPr>
          <p:cNvPr id="4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838" y="5719763"/>
            <a:ext cx="283051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788" y="5719763"/>
            <a:ext cx="642937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fld id="{90BD5C8A-F664-48EB-9E78-F70D12987728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712950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C2F41C-3C6E-405F-AA69-6A583C5F3D90}" type="datetime1">
              <a:rPr lang="es-ES"/>
              <a:pPr>
                <a:defRPr/>
              </a:pPr>
              <a:t>26/10/2011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405CB8-828F-4F3E-AAA7-A45A84DC9FEC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289957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5C853F-61EC-48A3-B386-49775A89A6A8}" type="datetime1">
              <a:rPr lang="es-ES"/>
              <a:pPr>
                <a:defRPr/>
              </a:pPr>
              <a:t>26/10/2011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CF67C8-8CCD-4601-A05A-414B997720B6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094251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9BD425-9FE6-4FD7-8E49-A8C58C4F1910}" type="datetime1">
              <a:rPr lang="es-ES"/>
              <a:pPr>
                <a:defRPr/>
              </a:pPr>
              <a:t>26/10/2011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971D2C-D38D-4F4E-A930-E257F09C50E0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331079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/>
          <a:lstStyle>
            <a:lvl1pPr algn="l">
              <a:defRPr sz="4000" b="0" cap="none" baseline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AD4894-25F2-48DA-94BD-BEB36F5460F9}" type="datetime1">
              <a:rPr lang="es-ES"/>
              <a:pPr>
                <a:defRPr/>
              </a:pPr>
              <a:t>26/10/2011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8F4EBD-F01B-466E-A308-DEECF383EC9D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956188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104753-7649-49B1-B2FD-EDF0ECF4427D}" type="datetime1">
              <a:rPr lang="es-ES"/>
              <a:pPr>
                <a:defRPr/>
              </a:pPr>
              <a:t>26/10/2011</a:t>
            </a:fld>
            <a:endParaRPr lang="es-E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B5AA35-2129-4105-9EE7-006F4FE76A8D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217298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2CD901-81BB-476C-9FC4-1DD045A421F7}" type="datetime1">
              <a:rPr lang="es-ES"/>
              <a:pPr>
                <a:defRPr/>
              </a:pPr>
              <a:t>26/10/2011</a:t>
            </a:fld>
            <a:endParaRPr lang="es-E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499702-0BC3-4E2D-BE8A-4252B092C696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870437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F7E790-53EA-4DC9-B1FC-C8C682C63EBD}" type="datetime1">
              <a:rPr lang="es-ES"/>
              <a:pPr>
                <a:defRPr/>
              </a:pPr>
              <a:t>26/10/2011</a:t>
            </a:fld>
            <a:endParaRPr lang="es-E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D03DAE-82E8-47A6-AD40-078F4C437D8A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04488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78176A-E3A0-42FF-8E2E-18A9AD58820E}" type="datetime1">
              <a:rPr lang="es-ES"/>
              <a:pPr>
                <a:defRPr/>
              </a:pPr>
              <a:t>26/10/2011</a:t>
            </a:fld>
            <a:endParaRPr lang="es-E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0616DD-0523-407B-8616-C8CA91DA73A5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364854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3"/>
          <p:cNvGrpSpPr>
            <a:grpSpLocks/>
          </p:cNvGrpSpPr>
          <p:nvPr/>
        </p:nvGrpSpPr>
        <p:grpSpPr bwMode="auto">
          <a:xfrm>
            <a:off x="-382588" y="0"/>
            <a:ext cx="9932988" cy="6858000"/>
            <a:chOff x="-382404" y="0"/>
            <a:chExt cx="9932332" cy="6858000"/>
          </a:xfrm>
        </p:grpSpPr>
        <p:grpSp>
          <p:nvGrpSpPr>
            <p:cNvPr id="6" name="Group 44"/>
            <p:cNvGrpSpPr>
              <a:grpSpLocks/>
            </p:cNvGrpSpPr>
            <p:nvPr/>
          </p:nvGrpSpPr>
          <p:grpSpPr bwMode="auto"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29" name="Group 4"/>
              <p:cNvGrpSpPr>
                <a:grpSpLocks/>
              </p:cNvGrpSpPr>
              <p:nvPr/>
            </p:nvGrpSpPr>
            <p:grpSpPr bwMode="auto"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41" name="Rectangle 83"/>
                <p:cNvSpPr/>
                <p:nvPr/>
              </p:nvSpPr>
              <p:spPr>
                <a:xfrm>
                  <a:off x="914499" y="0"/>
                  <a:ext cx="1600094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42" name="Rectangle 2"/>
                <p:cNvSpPr/>
                <p:nvPr/>
              </p:nvSpPr>
              <p:spPr>
                <a:xfrm>
                  <a:off x="159" y="0"/>
                  <a:ext cx="45717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43" name="Rectangle 3"/>
                <p:cNvSpPr/>
                <p:nvPr/>
              </p:nvSpPr>
              <p:spPr>
                <a:xfrm>
                  <a:off x="228744" y="0"/>
                  <a:ext cx="76195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</p:grpSp>
          <p:grpSp>
            <p:nvGrpSpPr>
              <p:cNvPr id="30" name="Group 5"/>
              <p:cNvGrpSpPr>
                <a:grpSpLocks/>
              </p:cNvGrpSpPr>
              <p:nvPr/>
            </p:nvGrpSpPr>
            <p:grpSpPr bwMode="auto"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38" name="Rectangle 80"/>
                <p:cNvSpPr/>
                <p:nvPr/>
              </p:nvSpPr>
              <p:spPr>
                <a:xfrm>
                  <a:off x="913836" y="0"/>
                  <a:ext cx="1600094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39" name="Rectangle 81"/>
                <p:cNvSpPr/>
                <p:nvPr/>
              </p:nvSpPr>
              <p:spPr>
                <a:xfrm>
                  <a:off x="-504" y="0"/>
                  <a:ext cx="45717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40" name="Rectangle 82"/>
                <p:cNvSpPr/>
                <p:nvPr/>
              </p:nvSpPr>
              <p:spPr>
                <a:xfrm>
                  <a:off x="228081" y="0"/>
                  <a:ext cx="76195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</p:grpSp>
          <p:grpSp>
            <p:nvGrpSpPr>
              <p:cNvPr id="31" name="Group 9"/>
              <p:cNvGrpSpPr>
                <a:grpSpLocks/>
              </p:cNvGrpSpPr>
              <p:nvPr/>
            </p:nvGrpSpPr>
            <p:grpSpPr bwMode="auto"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35" name="Rectangle 77"/>
                <p:cNvSpPr/>
                <p:nvPr/>
              </p:nvSpPr>
              <p:spPr>
                <a:xfrm>
                  <a:off x="914785" y="0"/>
                  <a:ext cx="1600094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36" name="Rectangle 78"/>
                <p:cNvSpPr/>
                <p:nvPr/>
              </p:nvSpPr>
              <p:spPr>
                <a:xfrm>
                  <a:off x="445" y="0"/>
                  <a:ext cx="45717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37" name="Rectangle 79"/>
                <p:cNvSpPr/>
                <p:nvPr/>
              </p:nvSpPr>
              <p:spPr>
                <a:xfrm>
                  <a:off x="229030" y="0"/>
                  <a:ext cx="76195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</p:grpSp>
          <p:sp>
            <p:nvSpPr>
              <p:cNvPr id="32" name="Rectangle 74"/>
              <p:cNvSpPr/>
              <p:nvPr/>
            </p:nvSpPr>
            <p:spPr>
              <a:xfrm>
                <a:off x="3809907" y="0"/>
                <a:ext cx="2819214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33" name="Rectangle 75"/>
              <p:cNvSpPr/>
              <p:nvPr/>
            </p:nvSpPr>
            <p:spPr>
              <a:xfrm>
                <a:off x="2895568" y="0"/>
                <a:ext cx="45717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34" name="Rectangle 76"/>
              <p:cNvSpPr/>
              <p:nvPr/>
            </p:nvSpPr>
            <p:spPr>
              <a:xfrm>
                <a:off x="3124153" y="0"/>
                <a:ext cx="76195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</p:grpSp>
        <p:sp>
          <p:nvSpPr>
            <p:cNvPr id="7" name="Freeform 46"/>
            <p:cNvSpPr/>
            <p:nvPr/>
          </p:nvSpPr>
          <p:spPr>
            <a:xfrm>
              <a:off x="-12540" y="5035550"/>
              <a:ext cx="9144984" cy="1174750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8" name="Freeform 47"/>
            <p:cNvSpPr/>
            <p:nvPr/>
          </p:nvSpPr>
          <p:spPr>
            <a:xfrm>
              <a:off x="-12540" y="3467100"/>
              <a:ext cx="9144984" cy="890588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9" name="Freeform 48"/>
            <p:cNvSpPr/>
            <p:nvPr/>
          </p:nvSpPr>
          <p:spPr>
            <a:xfrm>
              <a:off x="-23653" y="5640388"/>
              <a:ext cx="3004940" cy="1211262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0" name="Freeform 49"/>
            <p:cNvSpPr/>
            <p:nvPr/>
          </p:nvSpPr>
          <p:spPr>
            <a:xfrm>
              <a:off x="-12540" y="5284788"/>
              <a:ext cx="9144984" cy="1477962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1" name="Freeform 50"/>
            <p:cNvSpPr/>
            <p:nvPr/>
          </p:nvSpPr>
          <p:spPr>
            <a:xfrm>
              <a:off x="2136793" y="5132388"/>
              <a:ext cx="6982952" cy="171926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2" name="Hexagon 51"/>
            <p:cNvSpPr/>
            <p:nvPr/>
          </p:nvSpPr>
          <p:spPr>
            <a:xfrm rot="1800000">
              <a:off x="2995574" y="2859088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3" name="Hexagon 52"/>
            <p:cNvSpPr/>
            <p:nvPr/>
          </p:nvSpPr>
          <p:spPr>
            <a:xfrm rot="1800000">
              <a:off x="3719426" y="4125913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4" name="Hexagon 53"/>
            <p:cNvSpPr/>
            <p:nvPr/>
          </p:nvSpPr>
          <p:spPr>
            <a:xfrm rot="1800000">
              <a:off x="3728950" y="1592263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5" name="Hexagon 54"/>
            <p:cNvSpPr/>
            <p:nvPr/>
          </p:nvSpPr>
          <p:spPr>
            <a:xfrm rot="1800000">
              <a:off x="2976525" y="325438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6" name="Hexagon 55"/>
            <p:cNvSpPr/>
            <p:nvPr/>
          </p:nvSpPr>
          <p:spPr>
            <a:xfrm rot="1800000">
              <a:off x="4462327" y="5383213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7" name="Freeform 58"/>
            <p:cNvSpPr/>
            <p:nvPr/>
          </p:nvSpPr>
          <p:spPr>
            <a:xfrm rot="1800000">
              <a:off x="-382404" y="4202113"/>
              <a:ext cx="1261980" cy="1387475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8" name="Hexagon 59"/>
            <p:cNvSpPr/>
            <p:nvPr/>
          </p:nvSpPr>
          <p:spPr>
            <a:xfrm rot="1800000">
              <a:off x="23970" y="5402263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9" name="Hexagon 61"/>
            <p:cNvSpPr/>
            <p:nvPr/>
          </p:nvSpPr>
          <p:spPr>
            <a:xfrm rot="1800000">
              <a:off x="52543" y="2849563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0" name="Hexagon 62"/>
            <p:cNvSpPr/>
            <p:nvPr/>
          </p:nvSpPr>
          <p:spPr>
            <a:xfrm rot="1800000">
              <a:off x="776395" y="4125913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1" name="Hexagon 63"/>
            <p:cNvSpPr/>
            <p:nvPr/>
          </p:nvSpPr>
          <p:spPr>
            <a:xfrm rot="1800000">
              <a:off x="1509772" y="5411788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2" name="Hexagon 64"/>
            <p:cNvSpPr/>
            <p:nvPr/>
          </p:nvSpPr>
          <p:spPr>
            <a:xfrm rot="1800000">
              <a:off x="1528821" y="2859088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3" name="Hexagon 65"/>
            <p:cNvSpPr/>
            <p:nvPr/>
          </p:nvSpPr>
          <p:spPr>
            <a:xfrm rot="1800000">
              <a:off x="795444" y="1563688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4" name="Hexagon 66"/>
            <p:cNvSpPr/>
            <p:nvPr/>
          </p:nvSpPr>
          <p:spPr>
            <a:xfrm rot="1800000">
              <a:off x="6806909" y="4144963"/>
              <a:ext cx="1600094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5" name="Hexagon 67"/>
            <p:cNvSpPr/>
            <p:nvPr/>
          </p:nvSpPr>
          <p:spPr>
            <a:xfrm rot="1800000">
              <a:off x="7549810" y="5421313"/>
              <a:ext cx="1600094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6" name="Hexagon 68"/>
            <p:cNvSpPr/>
            <p:nvPr/>
          </p:nvSpPr>
          <p:spPr>
            <a:xfrm rot="1800000">
              <a:off x="7549810" y="2868613"/>
              <a:ext cx="1600094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7" name="Freeform 69"/>
            <p:cNvSpPr/>
            <p:nvPr/>
          </p:nvSpPr>
          <p:spPr>
            <a:xfrm rot="1800000">
              <a:off x="8306998" y="4056063"/>
              <a:ext cx="1242930" cy="1387475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8" name="Freeform 70"/>
            <p:cNvSpPr/>
            <p:nvPr/>
          </p:nvSpPr>
          <p:spPr>
            <a:xfrm rot="1800000">
              <a:off x="8306998" y="1511300"/>
              <a:ext cx="1241343" cy="1389063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sp>
        <p:nvSpPr>
          <p:cNvPr id="44" name="Rectangle 45"/>
          <p:cNvSpPr/>
          <p:nvPr/>
        </p:nvSpPr>
        <p:spPr>
          <a:xfrm>
            <a:off x="4560888" y="-22225"/>
            <a:ext cx="3679825" cy="6272213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5" name="Rectangle 56"/>
          <p:cNvSpPr/>
          <p:nvPr/>
        </p:nvSpPr>
        <p:spPr>
          <a:xfrm>
            <a:off x="4649788" y="-22225"/>
            <a:ext cx="3505200" cy="6238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6" name="Rectangle 57"/>
          <p:cNvSpPr/>
          <p:nvPr/>
        </p:nvSpPr>
        <p:spPr>
          <a:xfrm>
            <a:off x="904875" y="601663"/>
            <a:ext cx="3562350" cy="564832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7" name="Rectangle 60"/>
          <p:cNvSpPr/>
          <p:nvPr/>
        </p:nvSpPr>
        <p:spPr>
          <a:xfrm>
            <a:off x="4651375" y="6088063"/>
            <a:ext cx="3505200" cy="825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>
            <a:normAutofit/>
          </a:bodyPr>
          <a:lstStyle>
            <a:lvl1pPr algn="l">
              <a:defRPr sz="28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8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DFE643-D9A8-4E81-8F30-18322ED66106}" type="datetime1">
              <a:rPr lang="es-ES"/>
              <a:pPr>
                <a:defRPr/>
              </a:pPr>
              <a:t>26/10/2011</a:t>
            </a:fld>
            <a:endParaRPr lang="es-ES"/>
          </a:p>
        </p:txBody>
      </p:sp>
      <p:sp>
        <p:nvSpPr>
          <p:cNvPr id="49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B1B2BA-55D6-4F22-89C6-1308581A03EE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  <p:sp>
        <p:nvSpPr>
          <p:cNvPr id="50" name="Footer Placeholder 5"/>
          <p:cNvSpPr>
            <a:spLocks noGrp="1"/>
          </p:cNvSpPr>
          <p:nvPr>
            <p:ph type="ftr" sz="quarter" idx="12"/>
          </p:nvPr>
        </p:nvSpPr>
        <p:spPr>
          <a:xfrm>
            <a:off x="4641850" y="5724525"/>
            <a:ext cx="3492500" cy="365125"/>
          </a:xfrm>
        </p:spPr>
        <p:txBody>
          <a:bodyPr>
            <a:normAutofit/>
          </a:bodyPr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516537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3"/>
          <p:cNvGrpSpPr>
            <a:grpSpLocks/>
          </p:cNvGrpSpPr>
          <p:nvPr/>
        </p:nvGrpSpPr>
        <p:grpSpPr bwMode="auto">
          <a:xfrm>
            <a:off x="-382588" y="0"/>
            <a:ext cx="9932988" cy="6858000"/>
            <a:chOff x="-382404" y="0"/>
            <a:chExt cx="9932332" cy="6858000"/>
          </a:xfrm>
        </p:grpSpPr>
        <p:grpSp>
          <p:nvGrpSpPr>
            <p:cNvPr id="6" name="Group 44"/>
            <p:cNvGrpSpPr>
              <a:grpSpLocks/>
            </p:cNvGrpSpPr>
            <p:nvPr/>
          </p:nvGrpSpPr>
          <p:grpSpPr bwMode="auto"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29" name="Group 4"/>
              <p:cNvGrpSpPr>
                <a:grpSpLocks/>
              </p:cNvGrpSpPr>
              <p:nvPr/>
            </p:nvGrpSpPr>
            <p:grpSpPr bwMode="auto"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41" name="Rectangle 86"/>
                <p:cNvSpPr/>
                <p:nvPr/>
              </p:nvSpPr>
              <p:spPr>
                <a:xfrm>
                  <a:off x="914499" y="0"/>
                  <a:ext cx="1600094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42" name="Rectangle 2"/>
                <p:cNvSpPr/>
                <p:nvPr/>
              </p:nvSpPr>
              <p:spPr>
                <a:xfrm>
                  <a:off x="159" y="0"/>
                  <a:ext cx="45717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43" name="Rectangle 3"/>
                <p:cNvSpPr/>
                <p:nvPr/>
              </p:nvSpPr>
              <p:spPr>
                <a:xfrm>
                  <a:off x="228744" y="0"/>
                  <a:ext cx="76195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</p:grpSp>
          <p:grpSp>
            <p:nvGrpSpPr>
              <p:cNvPr id="30" name="Group 5"/>
              <p:cNvGrpSpPr>
                <a:grpSpLocks/>
              </p:cNvGrpSpPr>
              <p:nvPr/>
            </p:nvGrpSpPr>
            <p:grpSpPr bwMode="auto"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38" name="Rectangle 83"/>
                <p:cNvSpPr/>
                <p:nvPr/>
              </p:nvSpPr>
              <p:spPr>
                <a:xfrm>
                  <a:off x="913836" y="0"/>
                  <a:ext cx="1600094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39" name="Rectangle 84"/>
                <p:cNvSpPr/>
                <p:nvPr/>
              </p:nvSpPr>
              <p:spPr>
                <a:xfrm>
                  <a:off x="-504" y="0"/>
                  <a:ext cx="45717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40" name="Rectangle 85"/>
                <p:cNvSpPr/>
                <p:nvPr/>
              </p:nvSpPr>
              <p:spPr>
                <a:xfrm>
                  <a:off x="228081" y="0"/>
                  <a:ext cx="76195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</p:grpSp>
          <p:grpSp>
            <p:nvGrpSpPr>
              <p:cNvPr id="31" name="Group 9"/>
              <p:cNvGrpSpPr>
                <a:grpSpLocks/>
              </p:cNvGrpSpPr>
              <p:nvPr/>
            </p:nvGrpSpPr>
            <p:grpSpPr bwMode="auto"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35" name="Rectangle 80"/>
                <p:cNvSpPr/>
                <p:nvPr/>
              </p:nvSpPr>
              <p:spPr>
                <a:xfrm>
                  <a:off x="914785" y="0"/>
                  <a:ext cx="1600094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36" name="Rectangle 81"/>
                <p:cNvSpPr/>
                <p:nvPr/>
              </p:nvSpPr>
              <p:spPr>
                <a:xfrm>
                  <a:off x="445" y="0"/>
                  <a:ext cx="45717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37" name="Rectangle 82"/>
                <p:cNvSpPr/>
                <p:nvPr/>
              </p:nvSpPr>
              <p:spPr>
                <a:xfrm>
                  <a:off x="229030" y="0"/>
                  <a:ext cx="76195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</p:grpSp>
          <p:sp>
            <p:nvSpPr>
              <p:cNvPr id="32" name="Rectangle 77"/>
              <p:cNvSpPr/>
              <p:nvPr/>
            </p:nvSpPr>
            <p:spPr>
              <a:xfrm>
                <a:off x="3809907" y="0"/>
                <a:ext cx="2819214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33" name="Rectangle 78"/>
              <p:cNvSpPr/>
              <p:nvPr/>
            </p:nvSpPr>
            <p:spPr>
              <a:xfrm>
                <a:off x="2895568" y="0"/>
                <a:ext cx="45717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34" name="Rectangle 79"/>
              <p:cNvSpPr/>
              <p:nvPr/>
            </p:nvSpPr>
            <p:spPr>
              <a:xfrm>
                <a:off x="3124153" y="0"/>
                <a:ext cx="76195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</p:grpSp>
        <p:sp>
          <p:nvSpPr>
            <p:cNvPr id="7" name="Freeform 45"/>
            <p:cNvSpPr/>
            <p:nvPr/>
          </p:nvSpPr>
          <p:spPr>
            <a:xfrm>
              <a:off x="-12540" y="5035550"/>
              <a:ext cx="9144984" cy="1174750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8" name="Freeform 46"/>
            <p:cNvSpPr/>
            <p:nvPr/>
          </p:nvSpPr>
          <p:spPr>
            <a:xfrm>
              <a:off x="-12540" y="3467100"/>
              <a:ext cx="9144984" cy="890588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9" name="Freeform 47"/>
            <p:cNvSpPr/>
            <p:nvPr/>
          </p:nvSpPr>
          <p:spPr>
            <a:xfrm>
              <a:off x="-23653" y="5640388"/>
              <a:ext cx="3004940" cy="1211262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0" name="Freeform 48"/>
            <p:cNvSpPr/>
            <p:nvPr/>
          </p:nvSpPr>
          <p:spPr>
            <a:xfrm>
              <a:off x="-12540" y="5284788"/>
              <a:ext cx="9144984" cy="1477962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1" name="Freeform 49"/>
            <p:cNvSpPr/>
            <p:nvPr/>
          </p:nvSpPr>
          <p:spPr>
            <a:xfrm>
              <a:off x="2136793" y="5132388"/>
              <a:ext cx="6982952" cy="171926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2" name="Hexagon 50"/>
            <p:cNvSpPr/>
            <p:nvPr/>
          </p:nvSpPr>
          <p:spPr>
            <a:xfrm rot="1800000">
              <a:off x="2995574" y="2859088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3" name="Hexagon 51"/>
            <p:cNvSpPr/>
            <p:nvPr/>
          </p:nvSpPr>
          <p:spPr>
            <a:xfrm rot="1800000">
              <a:off x="3719426" y="4125913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4" name="Hexagon 59"/>
            <p:cNvSpPr/>
            <p:nvPr/>
          </p:nvSpPr>
          <p:spPr>
            <a:xfrm rot="1800000">
              <a:off x="3728950" y="1592263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5" name="Hexagon 60"/>
            <p:cNvSpPr/>
            <p:nvPr/>
          </p:nvSpPr>
          <p:spPr>
            <a:xfrm rot="1800000">
              <a:off x="2976525" y="325438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6" name="Hexagon 61"/>
            <p:cNvSpPr/>
            <p:nvPr/>
          </p:nvSpPr>
          <p:spPr>
            <a:xfrm rot="1800000">
              <a:off x="4462327" y="5383213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7" name="Freeform 62"/>
            <p:cNvSpPr/>
            <p:nvPr/>
          </p:nvSpPr>
          <p:spPr>
            <a:xfrm rot="1800000">
              <a:off x="-382404" y="4202113"/>
              <a:ext cx="1261980" cy="1387475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8" name="Hexagon 63"/>
            <p:cNvSpPr/>
            <p:nvPr/>
          </p:nvSpPr>
          <p:spPr>
            <a:xfrm rot="1800000">
              <a:off x="23970" y="5402263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9" name="Hexagon 64"/>
            <p:cNvSpPr/>
            <p:nvPr/>
          </p:nvSpPr>
          <p:spPr>
            <a:xfrm rot="1800000">
              <a:off x="52543" y="2849563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0" name="Hexagon 65"/>
            <p:cNvSpPr/>
            <p:nvPr/>
          </p:nvSpPr>
          <p:spPr>
            <a:xfrm rot="1800000">
              <a:off x="776395" y="4125913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1" name="Hexagon 66"/>
            <p:cNvSpPr/>
            <p:nvPr/>
          </p:nvSpPr>
          <p:spPr>
            <a:xfrm rot="1800000">
              <a:off x="1509772" y="5411788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2" name="Hexagon 67"/>
            <p:cNvSpPr/>
            <p:nvPr/>
          </p:nvSpPr>
          <p:spPr>
            <a:xfrm rot="1800000">
              <a:off x="1528821" y="2859088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3" name="Hexagon 68"/>
            <p:cNvSpPr/>
            <p:nvPr/>
          </p:nvSpPr>
          <p:spPr>
            <a:xfrm rot="1800000">
              <a:off x="795444" y="1563688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4" name="Hexagon 69"/>
            <p:cNvSpPr/>
            <p:nvPr/>
          </p:nvSpPr>
          <p:spPr>
            <a:xfrm rot="1800000">
              <a:off x="6806909" y="4144963"/>
              <a:ext cx="1600094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5" name="Hexagon 70"/>
            <p:cNvSpPr/>
            <p:nvPr/>
          </p:nvSpPr>
          <p:spPr>
            <a:xfrm rot="1800000">
              <a:off x="7549810" y="5421313"/>
              <a:ext cx="1600094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6" name="Hexagon 71"/>
            <p:cNvSpPr/>
            <p:nvPr/>
          </p:nvSpPr>
          <p:spPr>
            <a:xfrm rot="1800000">
              <a:off x="7549810" y="2868613"/>
              <a:ext cx="1600094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7" name="Freeform 72"/>
            <p:cNvSpPr/>
            <p:nvPr/>
          </p:nvSpPr>
          <p:spPr>
            <a:xfrm rot="1800000">
              <a:off x="8306998" y="4056063"/>
              <a:ext cx="1242930" cy="1387475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8" name="Freeform 73"/>
            <p:cNvSpPr/>
            <p:nvPr/>
          </p:nvSpPr>
          <p:spPr>
            <a:xfrm rot="1800000">
              <a:off x="8306998" y="1511300"/>
              <a:ext cx="1241343" cy="1389063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sp>
        <p:nvSpPr>
          <p:cNvPr id="44" name="Rectangle 93"/>
          <p:cNvSpPr/>
          <p:nvPr/>
        </p:nvSpPr>
        <p:spPr>
          <a:xfrm>
            <a:off x="4560888" y="-22225"/>
            <a:ext cx="3679825" cy="6272213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5" name="Rectangle 100"/>
          <p:cNvSpPr/>
          <p:nvPr/>
        </p:nvSpPr>
        <p:spPr>
          <a:xfrm>
            <a:off x="4649788" y="-22225"/>
            <a:ext cx="3505200" cy="6238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6" name="Rectangle 101"/>
          <p:cNvSpPr/>
          <p:nvPr/>
        </p:nvSpPr>
        <p:spPr>
          <a:xfrm>
            <a:off x="904875" y="601663"/>
            <a:ext cx="3562350" cy="564832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7" name="Rectangle 104"/>
          <p:cNvSpPr/>
          <p:nvPr/>
        </p:nvSpPr>
        <p:spPr>
          <a:xfrm>
            <a:off x="4651375" y="6088063"/>
            <a:ext cx="3505200" cy="825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>
            <a:normAutofit/>
          </a:bodyPr>
          <a:lstStyle>
            <a:lvl1pPr algn="l">
              <a:defRPr sz="28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 rtlCol="0">
            <a:normAutofit/>
          </a:bodyPr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s-ES" noProof="0" smtClean="0"/>
              <a:t>Haga clic en el icono para agregar una imagen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8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C9CA35-C29E-473F-85AE-61232ACDB856}" type="datetime1">
              <a:rPr lang="es-ES"/>
              <a:pPr>
                <a:defRPr/>
              </a:pPr>
              <a:t>26/10/2011</a:t>
            </a:fld>
            <a:endParaRPr lang="es-ES"/>
          </a:p>
        </p:txBody>
      </p:sp>
      <p:sp>
        <p:nvSpPr>
          <p:cNvPr id="49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850" y="5724525"/>
            <a:ext cx="3492500" cy="365125"/>
          </a:xfrm>
        </p:spPr>
        <p:txBody>
          <a:bodyPr>
            <a:normAutofit/>
          </a:bodyPr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0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861E1A-2312-48B5-A5D8-E3E8E6D1A28F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433416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41"/>
          <p:cNvGrpSpPr>
            <a:grpSpLocks/>
          </p:cNvGrpSpPr>
          <p:nvPr/>
        </p:nvGrpSpPr>
        <p:grpSpPr bwMode="auto">
          <a:xfrm>
            <a:off x="-304800" y="0"/>
            <a:ext cx="9932988" cy="6858000"/>
            <a:chOff x="-382404" y="0"/>
            <a:chExt cx="9932332" cy="6858000"/>
          </a:xfrm>
        </p:grpSpPr>
        <p:grpSp>
          <p:nvGrpSpPr>
            <p:cNvPr id="1035" name="Group 44"/>
            <p:cNvGrpSpPr>
              <a:grpSpLocks/>
            </p:cNvGrpSpPr>
            <p:nvPr/>
          </p:nvGrpSpPr>
          <p:grpSpPr bwMode="auto"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58" name="Group 4"/>
              <p:cNvGrpSpPr>
                <a:grpSpLocks/>
              </p:cNvGrpSpPr>
              <p:nvPr/>
            </p:nvGrpSpPr>
            <p:grpSpPr bwMode="auto"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99" y="0"/>
                  <a:ext cx="1600094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159" y="0"/>
                  <a:ext cx="45717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744" y="0"/>
                  <a:ext cx="76195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</p:grpSp>
          <p:grpSp>
            <p:nvGrpSpPr>
              <p:cNvPr id="1059" name="Group 5"/>
              <p:cNvGrpSpPr>
                <a:grpSpLocks/>
              </p:cNvGrpSpPr>
              <p:nvPr/>
            </p:nvGrpSpPr>
            <p:grpSpPr bwMode="auto"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3836" y="0"/>
                  <a:ext cx="1600094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-504" y="0"/>
                  <a:ext cx="45717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081" y="0"/>
                  <a:ext cx="76195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</p:grpSp>
          <p:grpSp>
            <p:nvGrpSpPr>
              <p:cNvPr id="1060" name="Group 9"/>
              <p:cNvGrpSpPr>
                <a:grpSpLocks/>
              </p:cNvGrpSpPr>
              <p:nvPr/>
            </p:nvGrpSpPr>
            <p:grpSpPr bwMode="auto"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785" y="0"/>
                  <a:ext cx="1600094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445" y="0"/>
                  <a:ext cx="45717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9030" y="0"/>
                  <a:ext cx="76195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09907" y="0"/>
                <a:ext cx="2819214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568" y="0"/>
                <a:ext cx="45717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153" y="0"/>
                <a:ext cx="76195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2540" y="5035550"/>
              <a:ext cx="9144983" cy="1174750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2540" y="3467100"/>
              <a:ext cx="9144983" cy="890588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653" y="5640388"/>
              <a:ext cx="3004940" cy="1211262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2540" y="5284788"/>
              <a:ext cx="9144983" cy="1477962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6793" y="5132388"/>
              <a:ext cx="6982951" cy="171926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5573" y="2859088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19425" y="4125913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8949" y="1592263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6524" y="325438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2326" y="5383213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2113"/>
              <a:ext cx="1261980" cy="1387475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3969" y="5402263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542" y="2849563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394" y="4125913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09771" y="5411788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8820" y="2859088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443" y="1563688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909" y="4144963"/>
              <a:ext cx="1600094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810" y="5421313"/>
              <a:ext cx="1600094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810" y="2868613"/>
              <a:ext cx="1600094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997" y="4056063"/>
              <a:ext cx="1242931" cy="1387475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997" y="1511300"/>
              <a:ext cx="1241343" cy="1389063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375"/>
            <a:ext cx="8229600" cy="6186488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0888" y="-22225"/>
            <a:ext cx="3679825" cy="700088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788" y="-22225"/>
            <a:ext cx="3505200" cy="6238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30" name="Title Placeholder 1"/>
          <p:cNvSpPr>
            <a:spLocks noGrp="1"/>
          </p:cNvSpPr>
          <p:nvPr>
            <p:ph type="title"/>
          </p:nvPr>
        </p:nvSpPr>
        <p:spPr bwMode="auto">
          <a:xfrm>
            <a:off x="1042988" y="1027113"/>
            <a:ext cx="7024687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título del patrón</a:t>
            </a:r>
            <a:endParaRPr lang="en-US" smtClean="0"/>
          </a:p>
        </p:txBody>
      </p:sp>
      <p:sp>
        <p:nvSpPr>
          <p:cNvPr id="103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042988" y="2324100"/>
            <a:ext cx="6777037" cy="3508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575" y="22383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rgbClr val="FEFEFE"/>
                </a:solidFill>
                <a:latin typeface="+mn-lt"/>
              </a:defRPr>
            </a:lvl1pPr>
          </a:lstStyle>
          <a:p>
            <a:pPr>
              <a:defRPr/>
            </a:pPr>
            <a:fld id="{36F6C19E-9EF0-4581-95B2-0A0C3DCE3BF8}" type="datetime1">
              <a:rPr lang="es-ES"/>
              <a:pPr>
                <a:defRPr/>
              </a:pPr>
              <a:t>26/10/2011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850" y="5851525"/>
            <a:ext cx="350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accent1"/>
                </a:solidFill>
                <a:latin typeface="+mn-lt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788" y="223838"/>
            <a:ext cx="13319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rgbClr val="FEFEFE"/>
                </a:solidFill>
                <a:latin typeface="+mn-lt"/>
              </a:defRPr>
            </a:lvl1pPr>
          </a:lstStyle>
          <a:p>
            <a:pPr>
              <a:defRPr/>
            </a:pPr>
            <a:fld id="{67106925-5056-40A4-8C17-9623D8D95EAD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8" r:id="rId8"/>
    <p:sldLayoutId id="2147483699" r:id="rId9"/>
    <p:sldLayoutId id="2147483695" r:id="rId10"/>
    <p:sldLayoutId id="2147483696" r:id="rId11"/>
  </p:sldLayoutIdLst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accent1"/>
          </a:solidFill>
          <a:latin typeface="Century Gothic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accent1"/>
          </a:solidFill>
          <a:latin typeface="Century Gothic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accent1"/>
          </a:solidFill>
          <a:latin typeface="Century Gothic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accent1"/>
          </a:solidFill>
          <a:latin typeface="Century Gothic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30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395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6000"/>
        <a:buFont typeface="Wingdings 2" pitchFamily="18" charset="2"/>
        <a:buChar char=""/>
        <a:defRPr kern="1200">
          <a:solidFill>
            <a:schemeClr val="tx2"/>
          </a:solidFill>
          <a:latin typeface="+mn-lt"/>
          <a:ea typeface="+mn-ea"/>
          <a:cs typeface="+mn-cs"/>
        </a:defRPr>
      </a:lvl4pPr>
      <a:lvl5pPr marL="1325563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6000"/>
        <a:buFont typeface="Wingdings 2" pitchFamily="18" charset="2"/>
        <a:buChar char="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hyperlink" Target="http://www.congresomigraciones2012.com/" TargetMode="Externa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15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4759325" y="2997200"/>
            <a:ext cx="3313113" cy="1701800"/>
          </a:xfrm>
        </p:spPr>
        <p:txBody>
          <a:bodyPr rtlCol="0"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s-ES" b="1" dirty="0" smtClean="0">
                <a:solidFill>
                  <a:schemeClr val="tx1"/>
                </a:solidFill>
                <a:latin typeface="Trebuchet MS" pitchFamily="34" charset="0"/>
              </a:rPr>
              <a:t>XENIA</a:t>
            </a:r>
            <a:r>
              <a:rPr lang="es-ES" sz="2800" b="1" dirty="0" smtClean="0">
                <a:solidFill>
                  <a:schemeClr val="tx1"/>
                </a:solidFill>
                <a:latin typeface="Trebuchet MS" pitchFamily="34" charset="0"/>
              </a:rPr>
              <a:t/>
            </a:r>
            <a:br>
              <a:rPr lang="es-ES" sz="2800" b="1" dirty="0" smtClean="0">
                <a:solidFill>
                  <a:schemeClr val="tx1"/>
                </a:solidFill>
                <a:latin typeface="Trebuchet MS" pitchFamily="34" charset="0"/>
              </a:rPr>
            </a:br>
            <a:r>
              <a:rPr lang="es-ES" sz="1800" b="1" dirty="0" smtClean="0">
                <a:solidFill>
                  <a:schemeClr val="tx1"/>
                </a:solidFill>
                <a:latin typeface="Trebuchet MS" pitchFamily="34" charset="0"/>
              </a:rPr>
              <a:t>Grupo de investigación sobre migraciones, alteridad y desarrollo humano</a:t>
            </a:r>
            <a:r>
              <a:rPr lang="es-ES" sz="2800" b="1" dirty="0" smtClean="0">
                <a:solidFill>
                  <a:schemeClr val="tx1"/>
                </a:solidFill>
                <a:latin typeface="Trebuchet MS" pitchFamily="34" charset="0"/>
              </a:rPr>
              <a:t/>
            </a:r>
            <a:br>
              <a:rPr lang="es-ES" sz="2800" b="1" dirty="0" smtClean="0">
                <a:solidFill>
                  <a:schemeClr val="tx1"/>
                </a:solidFill>
                <a:latin typeface="Trebuchet MS" pitchFamily="34" charset="0"/>
              </a:rPr>
            </a:br>
            <a:endParaRPr lang="es-ES" sz="2800" b="1" dirty="0">
              <a:solidFill>
                <a:schemeClr val="tx1"/>
              </a:solidFill>
              <a:latin typeface="Trebuchet MS" pitchFamily="34" charset="0"/>
            </a:endParaRPr>
          </a:p>
        </p:txBody>
      </p:sp>
      <p:sp>
        <p:nvSpPr>
          <p:cNvPr id="5123" name="2 Subtítulo"/>
          <p:cNvSpPr>
            <a:spLocks noGrp="1"/>
          </p:cNvSpPr>
          <p:nvPr>
            <p:ph type="subTitle" idx="1"/>
          </p:nvPr>
        </p:nvSpPr>
        <p:spPr>
          <a:xfrm>
            <a:off x="4727575" y="5516563"/>
            <a:ext cx="3309938" cy="376237"/>
          </a:xfrm>
        </p:spPr>
        <p:txBody>
          <a:bodyPr/>
          <a:lstStyle/>
          <a:p>
            <a:pPr algn="ctr" eaLnBrk="1" hangingPunct="1"/>
            <a:r>
              <a:rPr lang="es-ES" smtClean="0">
                <a:solidFill>
                  <a:schemeClr val="tx1"/>
                </a:solidFill>
                <a:latin typeface="Trebuchet MS" pitchFamily="34" charset="0"/>
              </a:rPr>
              <a:t>Cristina Blanco</a:t>
            </a:r>
          </a:p>
        </p:txBody>
      </p:sp>
      <p:sp>
        <p:nvSpPr>
          <p:cNvPr id="4" name="3 CuadroTexto"/>
          <p:cNvSpPr txBox="1"/>
          <p:nvPr/>
        </p:nvSpPr>
        <p:spPr>
          <a:xfrm>
            <a:off x="4795838" y="1268413"/>
            <a:ext cx="3240087" cy="9239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b="1" dirty="0">
                <a:solidFill>
                  <a:schemeClr val="bg2">
                    <a:lumMod val="20000"/>
                    <a:lumOff val="80000"/>
                  </a:schemeClr>
                </a:solidFill>
                <a:latin typeface="Trebuchet MS" pitchFamily="34" charset="0"/>
              </a:rPr>
              <a:t>Encuentro sectorial Universidad – Empresa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b="1" dirty="0">
                <a:solidFill>
                  <a:schemeClr val="bg2">
                    <a:lumMod val="20000"/>
                    <a:lumOff val="80000"/>
                  </a:schemeClr>
                </a:solidFill>
                <a:latin typeface="Trebuchet MS" pitchFamily="34" charset="0"/>
              </a:rPr>
              <a:t>Bilbao, 26-10-2011</a:t>
            </a:r>
          </a:p>
        </p:txBody>
      </p:sp>
      <p:sp>
        <p:nvSpPr>
          <p:cNvPr id="5" name="4 CuadroTexto"/>
          <p:cNvSpPr txBox="1"/>
          <p:nvPr/>
        </p:nvSpPr>
        <p:spPr>
          <a:xfrm>
            <a:off x="4643438" y="115888"/>
            <a:ext cx="3529012" cy="10160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2000" b="1" dirty="0">
                <a:solidFill>
                  <a:schemeClr val="bg2">
                    <a:lumMod val="20000"/>
                    <a:lumOff val="80000"/>
                  </a:schemeClr>
                </a:solidFill>
                <a:latin typeface="Trebuchet MS" pitchFamily="34" charset="0"/>
              </a:rPr>
              <a:t>Investigaciones en la UPV/EHU sobre INMIGRACION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blanco_pequen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365125"/>
            <a:ext cx="1631950" cy="760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2 CuadroTexto"/>
          <p:cNvSpPr txBox="1"/>
          <p:nvPr/>
        </p:nvSpPr>
        <p:spPr>
          <a:xfrm>
            <a:off x="4795838" y="0"/>
            <a:ext cx="3240087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1600" b="1" dirty="0">
                <a:solidFill>
                  <a:schemeClr val="bg2">
                    <a:lumMod val="40000"/>
                    <a:lumOff val="60000"/>
                  </a:schemeClr>
                </a:solidFill>
                <a:latin typeface="+mn-lt"/>
              </a:rPr>
              <a:t>Investigación sobre MIGRACIONES</a:t>
            </a:r>
          </a:p>
        </p:txBody>
      </p:sp>
      <p:sp>
        <p:nvSpPr>
          <p:cNvPr id="4" name="3 CuadroTexto"/>
          <p:cNvSpPr txBox="1"/>
          <p:nvPr/>
        </p:nvSpPr>
        <p:spPr>
          <a:xfrm>
            <a:off x="468313" y="1173163"/>
            <a:ext cx="6551612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2000" b="1" dirty="0">
                <a:solidFill>
                  <a:schemeClr val="accent1">
                    <a:lumMod val="50000"/>
                  </a:schemeClr>
                </a:solidFill>
                <a:latin typeface="+mn-lt"/>
              </a:rPr>
              <a:t>3.- Posibles líneas de colaboración</a:t>
            </a:r>
          </a:p>
        </p:txBody>
      </p:sp>
      <p:sp>
        <p:nvSpPr>
          <p:cNvPr id="2" name="1 CuadroTexto"/>
          <p:cNvSpPr txBox="1"/>
          <p:nvPr/>
        </p:nvSpPr>
        <p:spPr>
          <a:xfrm>
            <a:off x="468313" y="1700213"/>
            <a:ext cx="6551612" cy="6477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s-ES" b="1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3.1.- Master Universitario en </a:t>
            </a:r>
          </a:p>
          <a:p>
            <a:pPr>
              <a:defRPr/>
            </a:pPr>
            <a:r>
              <a:rPr lang="es-ES" b="1" i="1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Migraciones; conocimiento y gestión de los procesos migratorios</a:t>
            </a:r>
          </a:p>
        </p:txBody>
      </p:sp>
      <p:pic>
        <p:nvPicPr>
          <p:cNvPr id="14342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66" t="10605" r="5760" b="16095"/>
          <a:stretch>
            <a:fillRect/>
          </a:stretch>
        </p:blipFill>
        <p:spPr bwMode="auto">
          <a:xfrm>
            <a:off x="539750" y="2444750"/>
            <a:ext cx="8064500" cy="4008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blanco_pequen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365125"/>
            <a:ext cx="1439862" cy="669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2 CuadroTexto"/>
          <p:cNvSpPr txBox="1"/>
          <p:nvPr/>
        </p:nvSpPr>
        <p:spPr>
          <a:xfrm>
            <a:off x="4795838" y="0"/>
            <a:ext cx="3240087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1600" b="1" dirty="0">
                <a:solidFill>
                  <a:schemeClr val="bg2">
                    <a:lumMod val="40000"/>
                    <a:lumOff val="60000"/>
                  </a:schemeClr>
                </a:solidFill>
                <a:latin typeface="+mn-lt"/>
              </a:rPr>
              <a:t>Investigación sobre MIGRACIONES</a:t>
            </a:r>
          </a:p>
        </p:txBody>
      </p:sp>
      <p:pic>
        <p:nvPicPr>
          <p:cNvPr id="15364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15" t="11404" r="17244" b="60446"/>
          <a:stretch>
            <a:fillRect/>
          </a:stretch>
        </p:blipFill>
        <p:spPr bwMode="auto">
          <a:xfrm>
            <a:off x="1979613" y="365125"/>
            <a:ext cx="2952750" cy="793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4 CuadroTexto"/>
          <p:cNvSpPr txBox="1"/>
          <p:nvPr/>
        </p:nvSpPr>
        <p:spPr>
          <a:xfrm>
            <a:off x="468313" y="1125538"/>
            <a:ext cx="8351837" cy="55086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285750" indent="-285750">
              <a:buFont typeface="Arial" pitchFamily="34" charset="0"/>
              <a:buChar char="•"/>
              <a:defRPr/>
            </a:pPr>
            <a:r>
              <a:rPr lang="es-ES" sz="1600" dirty="0">
                <a:latin typeface="Calibri" pitchFamily="34" charset="0"/>
                <a:cs typeface="Calibri" pitchFamily="34" charset="0"/>
              </a:rPr>
              <a:t>Aprobado en 2007, está actualmente en su quinta edición.</a:t>
            </a:r>
          </a:p>
          <a:p>
            <a:pPr>
              <a:defRPr/>
            </a:pPr>
            <a:endParaRPr lang="es-ES" sz="1600" dirty="0">
              <a:latin typeface="Calibri" pitchFamily="34" charset="0"/>
              <a:cs typeface="Calibri" pitchFamily="34" charset="0"/>
            </a:endParaRPr>
          </a:p>
          <a:p>
            <a:pPr marL="285750" indent="-285750">
              <a:buFont typeface="Arial" pitchFamily="34" charset="0"/>
              <a:buChar char="•"/>
              <a:defRPr/>
            </a:pPr>
            <a:r>
              <a:rPr lang="es-ES" sz="1600" dirty="0">
                <a:latin typeface="Calibri" pitchFamily="34" charset="0"/>
                <a:cs typeface="Calibri" pitchFamily="34" charset="0"/>
              </a:rPr>
              <a:t>Tiene un precedente: el Curso de postgrado Especialista Universitario en Migraciones,  Título Propio de la UPV/EHU que se mantuvo durante cinco años consecutivos hasta su conversión en Master Oficial.</a:t>
            </a:r>
          </a:p>
          <a:p>
            <a:pPr>
              <a:defRPr/>
            </a:pPr>
            <a:endParaRPr lang="es-ES" sz="1600" dirty="0">
              <a:latin typeface="Calibri" pitchFamily="34" charset="0"/>
              <a:cs typeface="Calibri" pitchFamily="34" charset="0"/>
            </a:endParaRPr>
          </a:p>
          <a:p>
            <a:pPr marL="285750" indent="-285750">
              <a:buFont typeface="Arial" pitchFamily="34" charset="0"/>
              <a:buChar char="•"/>
              <a:defRPr/>
            </a:pPr>
            <a:r>
              <a:rPr lang="es-ES" sz="1600" dirty="0">
                <a:latin typeface="Calibri" pitchFamily="34" charset="0"/>
                <a:cs typeface="Calibri" pitchFamily="34" charset="0"/>
              </a:rPr>
              <a:t>El Master cuenta con una media de 15 estudiantes anuales, de diversas procedencias disciplinarias y geográficas (Rusia, Alemania, Colombia, Italia…)</a:t>
            </a:r>
          </a:p>
          <a:p>
            <a:pPr>
              <a:defRPr/>
            </a:pPr>
            <a:endParaRPr lang="es-ES" sz="1600" dirty="0">
              <a:latin typeface="Calibri" pitchFamily="34" charset="0"/>
              <a:cs typeface="Calibri" pitchFamily="34" charset="0"/>
            </a:endParaRPr>
          </a:p>
          <a:p>
            <a:pPr marL="285750" indent="-285750">
              <a:buFont typeface="Arial" pitchFamily="34" charset="0"/>
              <a:buChar char="•"/>
              <a:defRPr/>
            </a:pPr>
            <a:r>
              <a:rPr lang="es-ES" sz="1600" dirty="0">
                <a:latin typeface="Calibri" pitchFamily="34" charset="0"/>
                <a:cs typeface="Calibri" pitchFamily="34" charset="0"/>
              </a:rPr>
              <a:t>Es un Master de 60 </a:t>
            </a:r>
            <a:r>
              <a:rPr lang="es-ES" sz="1600" dirty="0" err="1">
                <a:latin typeface="Calibri" pitchFamily="34" charset="0"/>
                <a:cs typeface="Calibri" pitchFamily="34" charset="0"/>
              </a:rPr>
              <a:t>Ects</a:t>
            </a:r>
            <a:r>
              <a:rPr lang="es-ES" sz="1600" dirty="0">
                <a:latin typeface="Calibri" pitchFamily="34" charset="0"/>
                <a:cs typeface="Calibri" pitchFamily="34" charset="0"/>
              </a:rPr>
              <a:t> en el que participan más de 40 profesores/as. Casi la mitad son ajenos/as a la UPV/EHU, y varios de ellos proceden del extranjero.</a:t>
            </a:r>
          </a:p>
          <a:p>
            <a:pPr marL="285750" indent="-285750">
              <a:buFont typeface="Arial" pitchFamily="34" charset="0"/>
              <a:buChar char="•"/>
              <a:defRPr/>
            </a:pPr>
            <a:endParaRPr lang="es-ES" sz="1600" dirty="0">
              <a:latin typeface="Calibri" pitchFamily="34" charset="0"/>
              <a:cs typeface="Calibri" pitchFamily="34" charset="0"/>
            </a:endParaRPr>
          </a:p>
          <a:p>
            <a:pPr marL="285750" indent="-285750">
              <a:buFont typeface="Arial" pitchFamily="34" charset="0"/>
              <a:buChar char="•"/>
              <a:defRPr/>
            </a:pPr>
            <a:r>
              <a:rPr lang="es-ES" sz="1600" dirty="0">
                <a:latin typeface="Calibri" pitchFamily="34" charset="0"/>
                <a:cs typeface="Calibri" pitchFamily="34" charset="0"/>
              </a:rPr>
              <a:t>Cuenta con la subvención especial del Dpto. De Empleo y Asuntos Sociales del Gobierno Vasco, y con la colaboración de la Organización Internacional para las Migraciones </a:t>
            </a:r>
          </a:p>
          <a:p>
            <a:pPr marL="285750" indent="-285750">
              <a:buFont typeface="Arial" pitchFamily="34" charset="0"/>
              <a:buChar char="•"/>
              <a:defRPr/>
            </a:pPr>
            <a:endParaRPr lang="es-ES" sz="1600" dirty="0">
              <a:latin typeface="Calibri" pitchFamily="34" charset="0"/>
              <a:cs typeface="Calibri" pitchFamily="34" charset="0"/>
            </a:endParaRPr>
          </a:p>
          <a:p>
            <a:pPr marL="285750" indent="-285750">
              <a:buFont typeface="Arial" pitchFamily="34" charset="0"/>
              <a:buChar char="•"/>
              <a:defRPr/>
            </a:pPr>
            <a:r>
              <a:rPr lang="es-ES" sz="1600" dirty="0">
                <a:latin typeface="Calibri" pitchFamily="34" charset="0"/>
                <a:cs typeface="Calibri" pitchFamily="34" charset="0"/>
              </a:rPr>
              <a:t>El Master se estructura en torno a cuatro módulos: materias obligatorias (30 </a:t>
            </a:r>
            <a:r>
              <a:rPr lang="es-ES" sz="1600" dirty="0" err="1">
                <a:latin typeface="Calibri" pitchFamily="34" charset="0"/>
                <a:cs typeface="Calibri" pitchFamily="34" charset="0"/>
              </a:rPr>
              <a:t>ects</a:t>
            </a:r>
            <a:r>
              <a:rPr lang="es-ES" sz="1600" dirty="0">
                <a:latin typeface="Calibri" pitchFamily="34" charset="0"/>
                <a:cs typeface="Calibri" pitchFamily="34" charset="0"/>
              </a:rPr>
              <a:t>); materias optativas (12 </a:t>
            </a:r>
            <a:r>
              <a:rPr lang="es-ES" sz="1600" dirty="0" err="1">
                <a:latin typeface="Calibri" pitchFamily="34" charset="0"/>
                <a:cs typeface="Calibri" pitchFamily="34" charset="0"/>
              </a:rPr>
              <a:t>ects</a:t>
            </a:r>
            <a:r>
              <a:rPr lang="es-ES" sz="1600" dirty="0">
                <a:latin typeface="Calibri" pitchFamily="34" charset="0"/>
                <a:cs typeface="Calibri" pitchFamily="34" charset="0"/>
              </a:rPr>
              <a:t>); prácticas profesionales o de investigación (10 </a:t>
            </a:r>
            <a:r>
              <a:rPr lang="es-ES" sz="1600" dirty="0" err="1">
                <a:latin typeface="Calibri" pitchFamily="34" charset="0"/>
                <a:cs typeface="Calibri" pitchFamily="34" charset="0"/>
              </a:rPr>
              <a:t>ects</a:t>
            </a:r>
            <a:r>
              <a:rPr lang="es-ES" sz="1600" dirty="0">
                <a:latin typeface="Calibri" pitchFamily="34" charset="0"/>
                <a:cs typeface="Calibri" pitchFamily="34" charset="0"/>
              </a:rPr>
              <a:t>) y Trabajo de Fin de Master (8 </a:t>
            </a:r>
            <a:r>
              <a:rPr lang="es-ES" sz="1600" dirty="0" err="1">
                <a:latin typeface="Calibri" pitchFamily="34" charset="0"/>
                <a:cs typeface="Calibri" pitchFamily="34" charset="0"/>
              </a:rPr>
              <a:t>ects</a:t>
            </a:r>
            <a:r>
              <a:rPr lang="es-ES" sz="1600" dirty="0">
                <a:latin typeface="Calibri" pitchFamily="34" charset="0"/>
                <a:cs typeface="Calibri" pitchFamily="34" charset="0"/>
              </a:rPr>
              <a:t>).</a:t>
            </a:r>
          </a:p>
          <a:p>
            <a:pPr marL="285750" indent="-285750">
              <a:buFont typeface="Arial" pitchFamily="34" charset="0"/>
              <a:buChar char="•"/>
              <a:defRPr/>
            </a:pPr>
            <a:endParaRPr lang="es-ES" sz="1600" dirty="0">
              <a:latin typeface="Calibri" pitchFamily="34" charset="0"/>
              <a:cs typeface="Calibri" pitchFamily="34" charset="0"/>
            </a:endParaRPr>
          </a:p>
          <a:p>
            <a:pPr marL="285750" indent="-285750">
              <a:buFont typeface="Arial" pitchFamily="34" charset="0"/>
              <a:buChar char="•"/>
              <a:defRPr/>
            </a:pPr>
            <a:r>
              <a:rPr lang="es-ES" sz="1600" dirty="0">
                <a:latin typeface="Calibri" pitchFamily="34" charset="0"/>
                <a:cs typeface="Calibri" pitchFamily="34" charset="0"/>
              </a:rPr>
              <a:t>Tiene suscritos convenios para prácticas y estancias con diferentes entidades, tanto locales  (Ayuntamientos, </a:t>
            </a:r>
            <a:r>
              <a:rPr lang="es-ES" sz="1600" dirty="0" err="1">
                <a:latin typeface="Calibri" pitchFamily="34" charset="0"/>
                <a:cs typeface="Calibri" pitchFamily="34" charset="0"/>
              </a:rPr>
              <a:t>ONGs</a:t>
            </a:r>
            <a:r>
              <a:rPr lang="es-ES" sz="1600" dirty="0">
                <a:latin typeface="Calibri" pitchFamily="34" charset="0"/>
                <a:cs typeface="Calibri" pitchFamily="34" charset="0"/>
              </a:rPr>
              <a:t>, asociaciones…), como estatales o extranjeras (Universidades en Perú, Colombia, Ecuador, California, </a:t>
            </a:r>
            <a:r>
              <a:rPr lang="es-ES" sz="1600" dirty="0" err="1">
                <a:latin typeface="Calibri" pitchFamily="34" charset="0"/>
                <a:cs typeface="Calibri" pitchFamily="34" charset="0"/>
              </a:rPr>
              <a:t>Mexico</a:t>
            </a:r>
            <a:r>
              <a:rPr lang="es-ES" sz="1600" dirty="0">
                <a:latin typeface="Calibri" pitchFamily="34" charset="0"/>
                <a:cs typeface="Calibri" pitchFamily="34" charset="0"/>
              </a:rPr>
              <a:t>, Sudáfrica…; oficinas de OIM en varios países del mundo)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436563" y="1366838"/>
            <a:ext cx="8135937" cy="3698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s-ES" b="1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3.2.- VII Congreso sobre Migraciones Internacionales en España</a:t>
            </a:r>
            <a:endParaRPr lang="es-ES" b="1" i="1" dirty="0">
              <a:solidFill>
                <a:schemeClr val="accent1">
                  <a:lumMod val="50000"/>
                </a:schemeClr>
              </a:solidFill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16387" name="Picture 2" descr="blanco_pequeno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365125"/>
            <a:ext cx="1439862" cy="669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3 CuadroTexto"/>
          <p:cNvSpPr txBox="1"/>
          <p:nvPr/>
        </p:nvSpPr>
        <p:spPr>
          <a:xfrm>
            <a:off x="4795838" y="0"/>
            <a:ext cx="3240087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1600" b="1" dirty="0">
                <a:solidFill>
                  <a:schemeClr val="bg2">
                    <a:lumMod val="40000"/>
                    <a:lumOff val="60000"/>
                  </a:schemeClr>
                </a:solidFill>
                <a:latin typeface="+mn-lt"/>
              </a:rPr>
              <a:t>Investigación sobre MIGRACIONES</a:t>
            </a:r>
          </a:p>
        </p:txBody>
      </p:sp>
      <p:pic>
        <p:nvPicPr>
          <p:cNvPr id="16389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176" t="14764" r="11569" b="49075"/>
          <a:stretch>
            <a:fillRect/>
          </a:stretch>
        </p:blipFill>
        <p:spPr bwMode="auto">
          <a:xfrm>
            <a:off x="695325" y="3068638"/>
            <a:ext cx="7850188" cy="2266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390" name="4 CuadroTexto">
            <a:hlinkClick r:id="rId4"/>
          </p:cNvPr>
          <p:cNvSpPr txBox="1">
            <a:spLocks noChangeArrowheads="1"/>
          </p:cNvSpPr>
          <p:nvPr/>
        </p:nvSpPr>
        <p:spPr bwMode="auto">
          <a:xfrm>
            <a:off x="1979613" y="2276475"/>
            <a:ext cx="475297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 algn="ctr" eaLnBrk="1" hangingPunct="1"/>
            <a:r>
              <a:rPr lang="es-ES" b="1">
                <a:latin typeface="Calibri" pitchFamily="34" charset="0"/>
                <a:cs typeface="Calibri" pitchFamily="34" charset="0"/>
              </a:rPr>
              <a:t>www.congresomigraciones2012.com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blanco_pequeno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365125"/>
            <a:ext cx="1631950" cy="760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2 CuadroTexto"/>
          <p:cNvSpPr txBox="1"/>
          <p:nvPr/>
        </p:nvSpPr>
        <p:spPr>
          <a:xfrm>
            <a:off x="4795838" y="0"/>
            <a:ext cx="3240087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1600" b="1" dirty="0">
                <a:solidFill>
                  <a:schemeClr val="bg2">
                    <a:lumMod val="40000"/>
                    <a:lumOff val="60000"/>
                  </a:schemeClr>
                </a:solidFill>
                <a:latin typeface="+mn-lt"/>
              </a:rPr>
              <a:t>Investigación sobre MIGRACIONES</a:t>
            </a:r>
          </a:p>
        </p:txBody>
      </p:sp>
      <p:sp>
        <p:nvSpPr>
          <p:cNvPr id="4" name="3 CuadroTexto"/>
          <p:cNvSpPr txBox="1"/>
          <p:nvPr/>
        </p:nvSpPr>
        <p:spPr>
          <a:xfrm>
            <a:off x="539750" y="1169988"/>
            <a:ext cx="6696075" cy="3683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s-ES" b="1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3.3.- Asesoramiento institucional y  3.4.- Investigaciones</a:t>
            </a:r>
            <a:endParaRPr lang="es-ES" b="1" i="1" dirty="0">
              <a:solidFill>
                <a:schemeClr val="accent1">
                  <a:lumMod val="50000"/>
                </a:schemeClr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5" name="4 Rectángulo"/>
          <p:cNvSpPr/>
          <p:nvPr/>
        </p:nvSpPr>
        <p:spPr>
          <a:xfrm>
            <a:off x="468313" y="1689100"/>
            <a:ext cx="8128000" cy="4856163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 fontAlgn="auto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s-ES_tradnl" sz="1600" dirty="0">
                <a:solidFill>
                  <a:schemeClr val="accent1">
                    <a:lumMod val="50000"/>
                  </a:schemeClr>
                </a:solidFill>
                <a:latin typeface="Calibri"/>
                <a:ea typeface="Calibri"/>
                <a:cs typeface="Times New Roman"/>
              </a:rPr>
              <a:t>LINEAS</a:t>
            </a:r>
          </a:p>
          <a:p>
            <a:pPr algn="just" fontAlgn="auto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s-ES_tradnl" sz="1600" dirty="0">
                <a:solidFill>
                  <a:schemeClr val="accent1">
                    <a:lumMod val="50000"/>
                  </a:schemeClr>
                </a:solidFill>
                <a:latin typeface="Calibri"/>
                <a:ea typeface="Calibri"/>
                <a:cs typeface="Times New Roman"/>
              </a:rPr>
              <a:t>1</a:t>
            </a:r>
            <a:r>
              <a:rPr lang="es-ES_tradnl" sz="1600" dirty="0">
                <a:solidFill>
                  <a:schemeClr val="accent1">
                    <a:lumMod val="50000"/>
                  </a:schemeClr>
                </a:solidFill>
                <a:latin typeface="Calibri"/>
                <a:ea typeface="Calibri"/>
                <a:cs typeface="Times New Roman"/>
              </a:rPr>
              <a:t>.- Tendencias y procesos de las migraciones contemporáneas.</a:t>
            </a:r>
          </a:p>
          <a:p>
            <a:pPr marL="742950" lvl="1" indent="-285750" algn="just" fontAlgn="auto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S_tradnl" sz="1600" dirty="0">
                <a:latin typeface="Calibri"/>
                <a:ea typeface="Calibri"/>
                <a:cs typeface="Times New Roman"/>
              </a:rPr>
              <a:t>Sistemas migratorios comparados.</a:t>
            </a:r>
          </a:p>
          <a:p>
            <a:pPr marL="742950" lvl="1" indent="-285750" algn="just" fontAlgn="auto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S_tradnl" sz="1600" dirty="0">
                <a:latin typeface="Calibri"/>
                <a:ea typeface="Calibri"/>
                <a:cs typeface="Times New Roman"/>
              </a:rPr>
              <a:t>Conceptos, procesos y fuentes de información sobre migraciones. </a:t>
            </a:r>
          </a:p>
          <a:p>
            <a:pPr marL="742950" lvl="1" indent="-285750" algn="just" fontAlgn="auto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S_tradnl" sz="1600" b="1" dirty="0">
                <a:latin typeface="Calibri"/>
                <a:ea typeface="Calibri"/>
                <a:cs typeface="Times New Roman"/>
              </a:rPr>
              <a:t>Diagnósticos migratorios y análisis de mercados de trabajo</a:t>
            </a:r>
            <a:r>
              <a:rPr lang="es-ES_tradnl" sz="1600" dirty="0">
                <a:latin typeface="Calibri"/>
                <a:ea typeface="Calibri"/>
                <a:cs typeface="Times New Roman"/>
              </a:rPr>
              <a:t>.</a:t>
            </a:r>
          </a:p>
          <a:p>
            <a:pPr marL="742950" lvl="1" indent="-285750" algn="just" fontAlgn="auto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S_tradnl" sz="1600" dirty="0">
                <a:latin typeface="Calibri"/>
                <a:ea typeface="Calibri"/>
                <a:cs typeface="Times New Roman"/>
              </a:rPr>
              <a:t>Políticas migratorias: control y  gestión internacional de flujos migratorios.</a:t>
            </a:r>
          </a:p>
          <a:p>
            <a:pPr algn="just" fontAlgn="auto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s-ES_tradnl" sz="1600" dirty="0">
                <a:solidFill>
                  <a:schemeClr val="accent1">
                    <a:lumMod val="50000"/>
                  </a:schemeClr>
                </a:solidFill>
                <a:latin typeface="Calibri"/>
                <a:ea typeface="Calibri"/>
                <a:cs typeface="Times New Roman"/>
              </a:rPr>
              <a:t>2</a:t>
            </a:r>
            <a:r>
              <a:rPr lang="es-ES_tradnl" sz="1600" dirty="0">
                <a:solidFill>
                  <a:schemeClr val="accent1">
                    <a:lumMod val="50000"/>
                  </a:schemeClr>
                </a:solidFill>
                <a:latin typeface="Calibri"/>
                <a:ea typeface="Calibri"/>
                <a:cs typeface="Times New Roman"/>
              </a:rPr>
              <a:t>.- Definición, percepción y convivencia con el “otro” inmigrante/extranjero.</a:t>
            </a:r>
          </a:p>
          <a:p>
            <a:pPr marL="742950" lvl="1" indent="-285750" algn="just" fontAlgn="auto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S_tradnl" sz="1600" dirty="0">
                <a:latin typeface="Calibri"/>
                <a:ea typeface="Calibri"/>
                <a:cs typeface="Times New Roman"/>
              </a:rPr>
              <a:t>Prejuicios, estereotipos e imágenes de las migraciones y los migrantes.</a:t>
            </a:r>
          </a:p>
          <a:p>
            <a:pPr marL="742950" lvl="1" indent="-285750" algn="just" fontAlgn="auto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S_tradnl" sz="1600" b="1" dirty="0">
                <a:latin typeface="Calibri"/>
                <a:ea typeface="Calibri"/>
                <a:cs typeface="Times New Roman"/>
              </a:rPr>
              <a:t>Integración</a:t>
            </a:r>
            <a:r>
              <a:rPr lang="es-ES_tradnl" sz="1600" dirty="0">
                <a:latin typeface="Calibri"/>
                <a:ea typeface="Calibri"/>
                <a:cs typeface="Times New Roman"/>
              </a:rPr>
              <a:t>: conceptos, modelos , </a:t>
            </a:r>
            <a:r>
              <a:rPr lang="es-ES_tradnl" sz="1600" b="1" dirty="0">
                <a:latin typeface="Calibri"/>
                <a:ea typeface="Calibri"/>
                <a:cs typeface="Times New Roman"/>
              </a:rPr>
              <a:t>políticas e implicaciones sociales</a:t>
            </a:r>
            <a:r>
              <a:rPr lang="es-ES_tradnl" sz="1600" dirty="0">
                <a:latin typeface="Calibri"/>
                <a:ea typeface="Calibri"/>
                <a:cs typeface="Times New Roman"/>
              </a:rPr>
              <a:t>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_tradnl" sz="1600" dirty="0">
                <a:solidFill>
                  <a:schemeClr val="accent1">
                    <a:lumMod val="50000"/>
                  </a:schemeClr>
                </a:solidFill>
                <a:latin typeface="Calibri"/>
                <a:ea typeface="Calibri"/>
                <a:cs typeface="Times New Roman"/>
              </a:rPr>
              <a:t>3</a:t>
            </a:r>
            <a:r>
              <a:rPr lang="es-ES_tradnl" sz="1600" dirty="0">
                <a:solidFill>
                  <a:schemeClr val="accent1">
                    <a:lumMod val="50000"/>
                  </a:schemeClr>
                </a:solidFill>
                <a:latin typeface="Calibri"/>
                <a:ea typeface="Calibri"/>
                <a:cs typeface="Times New Roman"/>
              </a:rPr>
              <a:t>.-  Relación de las migraciones internacionales con el desarrollo humano de sociedades de origen y de destino</a:t>
            </a:r>
            <a:r>
              <a:rPr lang="es-ES_tradnl" sz="1600" dirty="0">
                <a:latin typeface="Calibri"/>
                <a:ea typeface="Calibri"/>
                <a:cs typeface="Times New Roman"/>
              </a:rPr>
              <a:t>.</a:t>
            </a:r>
          </a:p>
          <a:p>
            <a:pPr marL="742950" lvl="1" indent="-28575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S_tradnl" sz="1600" b="1" dirty="0" err="1">
                <a:latin typeface="Calibri"/>
                <a:cs typeface="Times New Roman"/>
              </a:rPr>
              <a:t>Transnacionalismo</a:t>
            </a:r>
            <a:r>
              <a:rPr lang="es-ES_tradnl" sz="1600" b="1" dirty="0">
                <a:latin typeface="Calibri"/>
                <a:cs typeface="Times New Roman"/>
              </a:rPr>
              <a:t>: las nuevas formas de migrar y sus implicaciones en origen y </a:t>
            </a:r>
            <a:r>
              <a:rPr lang="es-ES_tradnl" sz="1600" b="1" dirty="0">
                <a:latin typeface="Calibri"/>
                <a:cs typeface="Times New Roman"/>
              </a:rPr>
              <a:t>destino</a:t>
            </a:r>
            <a:r>
              <a:rPr lang="es-ES_tradnl" sz="1600" b="1" dirty="0">
                <a:latin typeface="Calibri"/>
                <a:cs typeface="Times New Roman"/>
              </a:rPr>
              <a:t>.</a:t>
            </a:r>
            <a:r>
              <a:rPr lang="es-ES_tradnl" sz="1600" b="1" dirty="0">
                <a:latin typeface="Calibri"/>
                <a:cs typeface="Times New Roman"/>
              </a:rPr>
              <a:t> (Cooperación)</a:t>
            </a:r>
            <a:endParaRPr lang="es-ES_tradnl" sz="1600" b="1" dirty="0">
              <a:latin typeface="Calibri"/>
              <a:cs typeface="Times New Roman"/>
            </a:endParaRPr>
          </a:p>
          <a:p>
            <a:pPr marL="742950" lvl="1" indent="-28575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S_tradnl" sz="1600" dirty="0">
                <a:latin typeface="Calibri"/>
                <a:cs typeface="Times New Roman"/>
              </a:rPr>
              <a:t>Remesas: económicas y sociales; individuales y colectivas.</a:t>
            </a:r>
          </a:p>
          <a:p>
            <a:pPr marL="742950" lvl="1" indent="-28575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S_tradnl" sz="1600" b="1" dirty="0">
                <a:latin typeface="Calibri"/>
                <a:cs typeface="Times New Roman"/>
              </a:rPr>
              <a:t>Las políticas migratorias en origen</a:t>
            </a:r>
            <a:r>
              <a:rPr lang="es-ES_tradnl" sz="1600" dirty="0">
                <a:latin typeface="Calibri"/>
                <a:cs typeface="Times New Roman"/>
              </a:rPr>
              <a:t>.</a:t>
            </a:r>
          </a:p>
          <a:p>
            <a:pPr marL="742950" lvl="1" indent="-28575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S_tradnl" sz="1600" b="1" dirty="0">
                <a:latin typeface="Calibri"/>
                <a:cs typeface="Times New Roman"/>
              </a:rPr>
              <a:t>El retorno</a:t>
            </a:r>
            <a:r>
              <a:rPr lang="es-ES_tradnl" sz="1600" dirty="0">
                <a:latin typeface="Calibri"/>
                <a:cs typeface="Times New Roman"/>
              </a:rPr>
              <a:t>.</a:t>
            </a:r>
            <a:endParaRPr lang="es-ES_tradnl" sz="1600" dirty="0">
              <a:latin typeface="Calibri"/>
              <a:cs typeface="Times New Roman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s-ES_tradnl" sz="1600" dirty="0">
              <a:latin typeface="Calibri"/>
              <a:cs typeface="Times New Roman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s-ES_tradnl" sz="1600" dirty="0">
              <a:latin typeface="Calibri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4759325" y="2997200"/>
            <a:ext cx="3313113" cy="1701800"/>
          </a:xfrm>
        </p:spPr>
        <p:txBody>
          <a:bodyPr rtlCol="0"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s-ES" b="1" dirty="0" smtClean="0">
                <a:solidFill>
                  <a:schemeClr val="tx1"/>
                </a:solidFill>
                <a:latin typeface="Trebuchet MS" pitchFamily="34" charset="0"/>
              </a:rPr>
              <a:t>XENIA</a:t>
            </a:r>
            <a:r>
              <a:rPr lang="es-ES" sz="2800" b="1" dirty="0" smtClean="0">
                <a:solidFill>
                  <a:schemeClr val="tx1"/>
                </a:solidFill>
                <a:latin typeface="Trebuchet MS" pitchFamily="34" charset="0"/>
              </a:rPr>
              <a:t/>
            </a:r>
            <a:br>
              <a:rPr lang="es-ES" sz="2800" b="1" dirty="0" smtClean="0">
                <a:solidFill>
                  <a:schemeClr val="tx1"/>
                </a:solidFill>
                <a:latin typeface="Trebuchet MS" pitchFamily="34" charset="0"/>
              </a:rPr>
            </a:br>
            <a:r>
              <a:rPr lang="es-ES" sz="1800" b="1" dirty="0" smtClean="0">
                <a:solidFill>
                  <a:schemeClr val="tx1"/>
                </a:solidFill>
                <a:latin typeface="Trebuchet MS" pitchFamily="34" charset="0"/>
              </a:rPr>
              <a:t>Grupo de investigación sobre migraciones, alteridad y desarrollo humano</a:t>
            </a:r>
            <a:r>
              <a:rPr lang="es-ES" sz="2800" b="1" dirty="0" smtClean="0">
                <a:solidFill>
                  <a:schemeClr val="tx1"/>
                </a:solidFill>
                <a:latin typeface="Trebuchet MS" pitchFamily="34" charset="0"/>
              </a:rPr>
              <a:t/>
            </a:r>
            <a:br>
              <a:rPr lang="es-ES" sz="2800" b="1" dirty="0" smtClean="0">
                <a:solidFill>
                  <a:schemeClr val="tx1"/>
                </a:solidFill>
                <a:latin typeface="Trebuchet MS" pitchFamily="34" charset="0"/>
              </a:rPr>
            </a:br>
            <a:endParaRPr lang="es-ES" sz="2800" b="1" dirty="0">
              <a:solidFill>
                <a:schemeClr val="tx1"/>
              </a:solidFill>
              <a:latin typeface="Trebuchet MS" pitchFamily="34" charset="0"/>
            </a:endParaRPr>
          </a:p>
        </p:txBody>
      </p:sp>
      <p:sp>
        <p:nvSpPr>
          <p:cNvPr id="18435" name="2 Subtítulo"/>
          <p:cNvSpPr>
            <a:spLocks noGrp="1"/>
          </p:cNvSpPr>
          <p:nvPr>
            <p:ph type="subTitle" idx="1"/>
          </p:nvPr>
        </p:nvSpPr>
        <p:spPr>
          <a:xfrm>
            <a:off x="4727575" y="5516563"/>
            <a:ext cx="3309938" cy="376237"/>
          </a:xfrm>
        </p:spPr>
        <p:txBody>
          <a:bodyPr/>
          <a:lstStyle/>
          <a:p>
            <a:pPr algn="ctr" eaLnBrk="1" hangingPunct="1"/>
            <a:r>
              <a:rPr lang="es-ES" smtClean="0">
                <a:solidFill>
                  <a:schemeClr val="tx1"/>
                </a:solidFill>
                <a:latin typeface="Trebuchet MS" pitchFamily="34" charset="0"/>
              </a:rPr>
              <a:t>Cristina Blanco</a:t>
            </a:r>
          </a:p>
        </p:txBody>
      </p:sp>
      <p:sp>
        <p:nvSpPr>
          <p:cNvPr id="4" name="3 CuadroTexto"/>
          <p:cNvSpPr txBox="1"/>
          <p:nvPr/>
        </p:nvSpPr>
        <p:spPr>
          <a:xfrm>
            <a:off x="4795838" y="1268413"/>
            <a:ext cx="3240087" cy="9239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b="1" dirty="0">
                <a:solidFill>
                  <a:schemeClr val="bg2">
                    <a:lumMod val="20000"/>
                    <a:lumOff val="80000"/>
                  </a:schemeClr>
                </a:solidFill>
                <a:latin typeface="Trebuchet MS" pitchFamily="34" charset="0"/>
              </a:rPr>
              <a:t>Encuentro sectorial Universidad – Empresa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b="1" dirty="0">
                <a:solidFill>
                  <a:schemeClr val="bg2">
                    <a:lumMod val="20000"/>
                    <a:lumOff val="80000"/>
                  </a:schemeClr>
                </a:solidFill>
                <a:latin typeface="Trebuchet MS" pitchFamily="34" charset="0"/>
              </a:rPr>
              <a:t>Bilbao, 26-10-2011</a:t>
            </a:r>
          </a:p>
        </p:txBody>
      </p:sp>
      <p:sp>
        <p:nvSpPr>
          <p:cNvPr id="5" name="4 CuadroTexto"/>
          <p:cNvSpPr txBox="1"/>
          <p:nvPr/>
        </p:nvSpPr>
        <p:spPr>
          <a:xfrm>
            <a:off x="4643438" y="115888"/>
            <a:ext cx="3529012" cy="10160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2000" b="1" dirty="0">
                <a:solidFill>
                  <a:schemeClr val="bg2">
                    <a:lumMod val="20000"/>
                    <a:lumOff val="80000"/>
                  </a:schemeClr>
                </a:solidFill>
                <a:latin typeface="Trebuchet MS" pitchFamily="34" charset="0"/>
              </a:rPr>
              <a:t>Investigaciones en la UPV/EHU sobre INMIGRACION</a:t>
            </a:r>
          </a:p>
        </p:txBody>
      </p:sp>
      <p:sp>
        <p:nvSpPr>
          <p:cNvPr id="18438" name="2 CuadroTexto"/>
          <p:cNvSpPr txBox="1">
            <a:spLocks noChangeArrowheads="1"/>
          </p:cNvSpPr>
          <p:nvPr/>
        </p:nvSpPr>
        <p:spPr bwMode="auto">
          <a:xfrm>
            <a:off x="323850" y="1844675"/>
            <a:ext cx="38163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 algn="ctr" eaLnBrk="1" hangingPunct="1"/>
            <a:r>
              <a:rPr lang="es-ES" sz="2400" b="1"/>
              <a:t>MUCHAS GRACIAS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035" t="14905" r="14769" b="5791"/>
          <a:stretch>
            <a:fillRect/>
          </a:stretch>
        </p:blipFill>
        <p:spPr bwMode="auto">
          <a:xfrm>
            <a:off x="250825" y="409575"/>
            <a:ext cx="8680450" cy="6043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9459" name="1 CuadroTexto"/>
          <p:cNvSpPr txBox="1">
            <a:spLocks noChangeArrowheads="1"/>
          </p:cNvSpPr>
          <p:nvPr/>
        </p:nvSpPr>
        <p:spPr bwMode="auto">
          <a:xfrm>
            <a:off x="5724525" y="0"/>
            <a:ext cx="100806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 eaLnBrk="1" hangingPunct="1"/>
            <a:r>
              <a:rPr lang="es-ES">
                <a:sym typeface="Wingdings 3" pitchFamily="18" charset="2"/>
                <a:hlinkClick r:id="rId3" action="ppaction://hlinksldjump"/>
              </a:rPr>
              <a:t></a:t>
            </a:r>
            <a:endParaRPr lang="es-ES"/>
          </a:p>
        </p:txBody>
      </p:sp>
      <p:sp>
        <p:nvSpPr>
          <p:cNvPr id="19460" name="2 CuadroTexto"/>
          <p:cNvSpPr txBox="1">
            <a:spLocks noChangeArrowheads="1"/>
          </p:cNvSpPr>
          <p:nvPr/>
        </p:nvSpPr>
        <p:spPr bwMode="auto">
          <a:xfrm>
            <a:off x="755650" y="0"/>
            <a:ext cx="302418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 eaLnBrk="1" hangingPunct="1"/>
            <a:r>
              <a:rPr lang="es-ES" b="1"/>
              <a:t>http://tukuymigra.com/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blanco_pequeno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365125"/>
            <a:ext cx="1631950" cy="760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3 CuadroTexto"/>
          <p:cNvSpPr txBox="1"/>
          <p:nvPr/>
        </p:nvSpPr>
        <p:spPr>
          <a:xfrm>
            <a:off x="4795838" y="0"/>
            <a:ext cx="3240087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1600" b="1" dirty="0">
                <a:solidFill>
                  <a:schemeClr val="bg2">
                    <a:lumMod val="40000"/>
                    <a:lumOff val="60000"/>
                  </a:schemeClr>
                </a:solidFill>
                <a:latin typeface="+mn-lt"/>
              </a:rPr>
              <a:t>Investigación sobre MIGRACIONES</a:t>
            </a:r>
          </a:p>
        </p:txBody>
      </p:sp>
      <p:sp>
        <p:nvSpPr>
          <p:cNvPr id="8" name="7 CuadroTexto"/>
          <p:cNvSpPr txBox="1"/>
          <p:nvPr/>
        </p:nvSpPr>
        <p:spPr>
          <a:xfrm>
            <a:off x="2627313" y="863600"/>
            <a:ext cx="4129087" cy="5222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2800" b="1" dirty="0">
                <a:solidFill>
                  <a:schemeClr val="accent1">
                    <a:lumMod val="50000"/>
                  </a:schemeClr>
                </a:solidFill>
                <a:latin typeface="+mn-lt"/>
              </a:rPr>
              <a:t>Contenidos</a:t>
            </a:r>
          </a:p>
        </p:txBody>
      </p:sp>
      <p:sp>
        <p:nvSpPr>
          <p:cNvPr id="6149" name="5 CuadroTexto"/>
          <p:cNvSpPr txBox="1">
            <a:spLocks noChangeArrowheads="1"/>
          </p:cNvSpPr>
          <p:nvPr/>
        </p:nvSpPr>
        <p:spPr bwMode="auto">
          <a:xfrm>
            <a:off x="827088" y="1385888"/>
            <a:ext cx="7416800" cy="452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 eaLnBrk="1" hangingPunct="1">
              <a:lnSpc>
                <a:spcPct val="200000"/>
              </a:lnSpc>
            </a:pPr>
            <a:r>
              <a:rPr lang="es-ES" sz="2400">
                <a:latin typeface="Calibri" pitchFamily="34" charset="0"/>
                <a:cs typeface="Calibri" pitchFamily="34" charset="0"/>
              </a:rPr>
              <a:t>1.- Presentación</a:t>
            </a:r>
          </a:p>
          <a:p>
            <a:pPr eaLnBrk="1" hangingPunct="1">
              <a:lnSpc>
                <a:spcPct val="200000"/>
              </a:lnSpc>
            </a:pPr>
            <a:r>
              <a:rPr lang="es-ES" sz="2400">
                <a:latin typeface="Calibri" pitchFamily="34" charset="0"/>
                <a:cs typeface="Calibri" pitchFamily="34" charset="0"/>
              </a:rPr>
              <a:t>2.- Actividades principales</a:t>
            </a:r>
          </a:p>
          <a:p>
            <a:pPr lvl="1" eaLnBrk="1" hangingPunct="1"/>
            <a:r>
              <a:rPr lang="es-ES">
                <a:latin typeface="Calibri" pitchFamily="34" charset="0"/>
                <a:cs typeface="Calibri" pitchFamily="34" charset="0"/>
              </a:rPr>
              <a:t>2.1.- Institucional</a:t>
            </a:r>
          </a:p>
          <a:p>
            <a:pPr lvl="1" eaLnBrk="1" hangingPunct="1"/>
            <a:r>
              <a:rPr lang="es-ES">
                <a:latin typeface="Calibri" pitchFamily="34" charset="0"/>
                <a:cs typeface="Calibri" pitchFamily="34" charset="0"/>
              </a:rPr>
              <a:t>2.2.- Docente</a:t>
            </a:r>
          </a:p>
          <a:p>
            <a:pPr lvl="1" eaLnBrk="1" hangingPunct="1"/>
            <a:r>
              <a:rPr lang="es-ES">
                <a:latin typeface="Calibri" pitchFamily="34" charset="0"/>
                <a:cs typeface="Calibri" pitchFamily="34" charset="0"/>
              </a:rPr>
              <a:t>2.3.- Investigadora</a:t>
            </a:r>
          </a:p>
          <a:p>
            <a:pPr lvl="1" eaLnBrk="1" hangingPunct="1"/>
            <a:r>
              <a:rPr lang="es-ES">
                <a:latin typeface="Calibri" pitchFamily="34" charset="0"/>
                <a:cs typeface="Calibri" pitchFamily="34" charset="0"/>
              </a:rPr>
              <a:t>2.4.- Organizativa</a:t>
            </a:r>
          </a:p>
          <a:p>
            <a:pPr eaLnBrk="1" hangingPunct="1">
              <a:lnSpc>
                <a:spcPct val="200000"/>
              </a:lnSpc>
            </a:pPr>
            <a:r>
              <a:rPr lang="es-ES" sz="2400">
                <a:latin typeface="Calibri" pitchFamily="34" charset="0"/>
                <a:cs typeface="Calibri" pitchFamily="34" charset="0"/>
              </a:rPr>
              <a:t>3.- Posibles líneas de colaboración</a:t>
            </a:r>
          </a:p>
          <a:p>
            <a:pPr lvl="1" eaLnBrk="1" hangingPunct="1"/>
            <a:r>
              <a:rPr lang="es-ES">
                <a:latin typeface="Calibri" pitchFamily="34" charset="0"/>
                <a:cs typeface="Calibri" pitchFamily="34" charset="0"/>
              </a:rPr>
              <a:t>3.1.- Master Universitario en Migraciones</a:t>
            </a:r>
          </a:p>
          <a:p>
            <a:pPr lvl="1" eaLnBrk="1" hangingPunct="1"/>
            <a:r>
              <a:rPr lang="es-ES">
                <a:latin typeface="Calibri" pitchFamily="34" charset="0"/>
                <a:cs typeface="Calibri" pitchFamily="34" charset="0"/>
              </a:rPr>
              <a:t>3.2.- VII Congreso sobre Migraciones Internacionales en España</a:t>
            </a:r>
          </a:p>
          <a:p>
            <a:pPr lvl="1" eaLnBrk="1" hangingPunct="1"/>
            <a:r>
              <a:rPr lang="es-ES">
                <a:latin typeface="Calibri" pitchFamily="34" charset="0"/>
                <a:cs typeface="Calibri" pitchFamily="34" charset="0"/>
              </a:rPr>
              <a:t>3.3.- Asesoramiento institucional</a:t>
            </a:r>
          </a:p>
          <a:p>
            <a:pPr lvl="1" eaLnBrk="1" hangingPunct="1"/>
            <a:r>
              <a:rPr lang="es-ES">
                <a:latin typeface="Calibri" pitchFamily="34" charset="0"/>
                <a:cs typeface="Calibri" pitchFamily="34" charset="0"/>
              </a:rPr>
              <a:t>3.4.- Investigación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901700" y="1616075"/>
            <a:ext cx="7786688" cy="4770438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_tradnl" sz="1600" dirty="0">
                <a:latin typeface="Calibri"/>
                <a:ea typeface="Calibri"/>
                <a:cs typeface="Times New Roman"/>
              </a:rPr>
              <a:t>El grupo de investigación denominado </a:t>
            </a:r>
            <a:r>
              <a:rPr lang="es-ES_tradnl" sz="1600" b="1" i="1" dirty="0">
                <a:latin typeface="Calibri"/>
                <a:ea typeface="Calibri"/>
                <a:cs typeface="Times New Roman"/>
              </a:rPr>
              <a:t>Xenia, Grupo de Estudios sobre Migraciones, Alteridad y Desarrollo Humano,</a:t>
            </a:r>
            <a:r>
              <a:rPr lang="es-ES_tradnl" sz="1600" dirty="0">
                <a:latin typeface="Calibri"/>
                <a:ea typeface="Calibri"/>
                <a:cs typeface="Times New Roman"/>
              </a:rPr>
              <a:t>  se inscribe en el Departamento de Sociología 2 de la Universidad del País Vasco (UPV/EHU).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s-ES_tradnl" sz="1600" dirty="0">
              <a:latin typeface="Calibri"/>
              <a:ea typeface="Calibri"/>
              <a:cs typeface="Times New Roman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_tradnl" sz="1600" dirty="0">
                <a:latin typeface="Calibri"/>
                <a:ea typeface="Calibri"/>
                <a:cs typeface="Times New Roman"/>
              </a:rPr>
              <a:t>Cristina Blanco Fdez. de Valderrama, directora del grupo, lleva trabajando en el ámbito de las migraciones internacionales desde 1987, publicando su primer libro sobre el tema en 1990.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s-ES_tradnl" sz="1600" dirty="0">
              <a:latin typeface="Calibri"/>
              <a:ea typeface="Calibri"/>
              <a:cs typeface="Times New Roman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_tradnl" sz="1600" dirty="0">
                <a:latin typeface="Calibri"/>
                <a:ea typeface="Calibri"/>
                <a:cs typeface="Times New Roman"/>
              </a:rPr>
              <a:t>Actualmente cuenta con 13 miembros estables procedentes de diferentes disciplinas: sociología, antropología, ciencia política, derecho, periodismo, psicoanálisis y teología: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S_tradnl" sz="1600" dirty="0">
                <a:latin typeface="Calibri"/>
                <a:ea typeface="Calibri"/>
                <a:cs typeface="Times New Roman"/>
              </a:rPr>
              <a:t>3 Profesores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S_tradnl" sz="1600" dirty="0">
                <a:latin typeface="Calibri"/>
                <a:ea typeface="Calibri"/>
                <a:cs typeface="Times New Roman"/>
              </a:rPr>
              <a:t>1 Becario postdoctoral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S_tradnl" sz="1600" dirty="0">
                <a:latin typeface="Calibri"/>
                <a:ea typeface="Calibri"/>
                <a:cs typeface="Times New Roman"/>
              </a:rPr>
              <a:t>5 Becarios/as </a:t>
            </a:r>
            <a:r>
              <a:rPr lang="es-ES_tradnl" sz="1600" dirty="0" err="1">
                <a:latin typeface="Calibri"/>
                <a:ea typeface="Calibri"/>
                <a:cs typeface="Times New Roman"/>
              </a:rPr>
              <a:t>predoctorales</a:t>
            </a:r>
            <a:endParaRPr lang="es-ES_tradnl" sz="1600" dirty="0">
              <a:latin typeface="Calibri"/>
              <a:ea typeface="Calibri"/>
              <a:cs typeface="Times New Roman"/>
            </a:endParaRP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S_tradnl" sz="1600" dirty="0">
                <a:latin typeface="Calibri"/>
                <a:cs typeface="Times New Roman"/>
              </a:rPr>
              <a:t>3 Profesionales externos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S_tradnl" sz="1600" dirty="0">
                <a:latin typeface="Calibri"/>
                <a:cs typeface="Times New Roman"/>
              </a:rPr>
              <a:t>1 Estudiante de Master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s-ES_tradnl" sz="1600" dirty="0">
              <a:latin typeface="Calibri"/>
              <a:cs typeface="Times New Roman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_tradnl" sz="1600" dirty="0">
                <a:latin typeface="Calibri"/>
                <a:cs typeface="Times New Roman"/>
              </a:rPr>
              <a:t>Su directora forma parte del Grupo de Investigación del Sistema Universitario Vasco (reconocido por el Gobierno Vasco  en BOPV, nº 83, 6/05/2010) denominado …………………………………………………………………………….</a:t>
            </a:r>
          </a:p>
        </p:txBody>
      </p:sp>
      <p:pic>
        <p:nvPicPr>
          <p:cNvPr id="7171" name="Picture 2" descr="blanco_pequeno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365125"/>
            <a:ext cx="1631950" cy="760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3 CuadroTexto"/>
          <p:cNvSpPr txBox="1"/>
          <p:nvPr/>
        </p:nvSpPr>
        <p:spPr>
          <a:xfrm>
            <a:off x="4795838" y="0"/>
            <a:ext cx="3240087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1600" b="1" dirty="0">
                <a:solidFill>
                  <a:schemeClr val="bg2">
                    <a:lumMod val="40000"/>
                    <a:lumOff val="60000"/>
                  </a:schemeClr>
                </a:solidFill>
                <a:latin typeface="+mn-lt"/>
              </a:rPr>
              <a:t>Investigación sobre MIGRACIONES</a:t>
            </a:r>
          </a:p>
        </p:txBody>
      </p:sp>
      <p:sp>
        <p:nvSpPr>
          <p:cNvPr id="5" name="4 CuadroTexto"/>
          <p:cNvSpPr txBox="1"/>
          <p:nvPr/>
        </p:nvSpPr>
        <p:spPr>
          <a:xfrm>
            <a:off x="468313" y="1216025"/>
            <a:ext cx="4127500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2000" b="1" dirty="0">
                <a:solidFill>
                  <a:schemeClr val="accent1">
                    <a:lumMod val="50000"/>
                  </a:schemeClr>
                </a:solidFill>
                <a:latin typeface="+mn-lt"/>
              </a:rPr>
              <a:t>1.- Presentación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blanco_pequeno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365125"/>
            <a:ext cx="1631950" cy="760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2 CuadroTexto"/>
          <p:cNvSpPr txBox="1"/>
          <p:nvPr/>
        </p:nvSpPr>
        <p:spPr>
          <a:xfrm>
            <a:off x="4795838" y="0"/>
            <a:ext cx="3240087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1600" b="1" dirty="0">
                <a:solidFill>
                  <a:schemeClr val="bg2">
                    <a:lumMod val="40000"/>
                    <a:lumOff val="60000"/>
                  </a:schemeClr>
                </a:solidFill>
                <a:latin typeface="+mn-lt"/>
              </a:rPr>
              <a:t>Investigación sobre MIGRACIONES</a:t>
            </a:r>
          </a:p>
        </p:txBody>
      </p:sp>
      <p:sp>
        <p:nvSpPr>
          <p:cNvPr id="4" name="3 Rectángulo"/>
          <p:cNvSpPr/>
          <p:nvPr/>
        </p:nvSpPr>
        <p:spPr>
          <a:xfrm>
            <a:off x="468313" y="1570038"/>
            <a:ext cx="8128000" cy="4648200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 fontAlgn="auto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s-ES_tradnl" sz="1600" dirty="0">
                <a:solidFill>
                  <a:schemeClr val="accent1">
                    <a:lumMod val="50000"/>
                  </a:schemeClr>
                </a:solidFill>
                <a:latin typeface="Calibri"/>
                <a:ea typeface="Calibri"/>
                <a:cs typeface="Times New Roman"/>
              </a:rPr>
              <a:t>1.- Tendencias y procesos de las migraciones contemporáneas.</a:t>
            </a:r>
          </a:p>
          <a:p>
            <a:pPr marL="742950" lvl="1" indent="-285750" algn="just" fontAlgn="auto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S_tradnl" sz="1600" dirty="0">
                <a:latin typeface="Calibri"/>
                <a:ea typeface="Calibri"/>
                <a:cs typeface="Times New Roman"/>
              </a:rPr>
              <a:t>Sistemas migratorios comparados.</a:t>
            </a:r>
          </a:p>
          <a:p>
            <a:pPr marL="742950" lvl="1" indent="-285750" algn="just" fontAlgn="auto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S_tradnl" sz="1600" dirty="0">
                <a:latin typeface="Calibri"/>
                <a:ea typeface="Calibri"/>
                <a:cs typeface="Times New Roman"/>
              </a:rPr>
              <a:t>Conceptos, procesos y fuentes de información sobre migraciones. </a:t>
            </a:r>
          </a:p>
          <a:p>
            <a:pPr marL="742950" lvl="1" indent="-285750" algn="just" fontAlgn="auto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S_tradnl" sz="1600" dirty="0">
                <a:latin typeface="Calibri"/>
                <a:ea typeface="Calibri"/>
                <a:cs typeface="Times New Roman"/>
              </a:rPr>
              <a:t>Diagnósticos migratorios y análisis de mercados de trabajo.</a:t>
            </a:r>
          </a:p>
          <a:p>
            <a:pPr marL="742950" lvl="1" indent="-285750" algn="just" fontAlgn="auto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S_tradnl" sz="1600" dirty="0">
                <a:latin typeface="Calibri"/>
                <a:ea typeface="Calibri"/>
                <a:cs typeface="Times New Roman"/>
              </a:rPr>
              <a:t>Políticas migratorias: control y  gestión internacional de flujos migratorios.</a:t>
            </a:r>
          </a:p>
          <a:p>
            <a:pPr lvl="1" algn="just" fontAlgn="auto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s-ES_tradnl" sz="1600" dirty="0">
              <a:latin typeface="Calibri"/>
              <a:ea typeface="Calibri"/>
              <a:cs typeface="Times New Roman"/>
            </a:endParaRPr>
          </a:p>
          <a:p>
            <a:pPr algn="just" fontAlgn="auto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s-ES_tradnl" sz="1600" dirty="0">
                <a:solidFill>
                  <a:schemeClr val="accent1">
                    <a:lumMod val="50000"/>
                  </a:schemeClr>
                </a:solidFill>
                <a:latin typeface="Calibri"/>
                <a:ea typeface="Calibri"/>
                <a:cs typeface="Times New Roman"/>
              </a:rPr>
              <a:t>2.- Definición, percepción y convivencia con el “otro” inmigrante/extranjero.</a:t>
            </a:r>
          </a:p>
          <a:p>
            <a:pPr marL="742950" lvl="1" indent="-285750" algn="just" fontAlgn="auto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S_tradnl" sz="1600" dirty="0">
                <a:latin typeface="Calibri"/>
                <a:ea typeface="Calibri"/>
                <a:cs typeface="Times New Roman"/>
              </a:rPr>
              <a:t>Prejuicios, estereotipos e imágenes de las migraciones y los migrantes.</a:t>
            </a:r>
          </a:p>
          <a:p>
            <a:pPr marL="742950" lvl="1" indent="-285750" algn="just" fontAlgn="auto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S_tradnl" sz="1600" dirty="0">
                <a:latin typeface="Calibri"/>
                <a:ea typeface="Calibri"/>
                <a:cs typeface="Times New Roman"/>
              </a:rPr>
              <a:t>Integración: conceptos, modelos , políticas e implicaciones sociales.</a:t>
            </a:r>
          </a:p>
          <a:p>
            <a:pPr lvl="1" algn="just" fontAlgn="auto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s-ES_tradnl" sz="1600" dirty="0">
              <a:latin typeface="Calibri"/>
              <a:ea typeface="Calibri"/>
              <a:cs typeface="Times New Roman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_tradnl" sz="1600" dirty="0">
                <a:solidFill>
                  <a:schemeClr val="accent1">
                    <a:lumMod val="50000"/>
                  </a:schemeClr>
                </a:solidFill>
                <a:latin typeface="Calibri"/>
                <a:ea typeface="Calibri"/>
                <a:cs typeface="Times New Roman"/>
              </a:rPr>
              <a:t>3.-  Relación de las migraciones internacionales con el desarrollo humano de sociedades de origen y de destino</a:t>
            </a:r>
            <a:r>
              <a:rPr lang="es-ES_tradnl" sz="1600" dirty="0">
                <a:latin typeface="Calibri"/>
                <a:ea typeface="Calibri"/>
                <a:cs typeface="Times New Roman"/>
              </a:rPr>
              <a:t>.</a:t>
            </a:r>
          </a:p>
          <a:p>
            <a:pPr marL="742950" lvl="1" indent="-28575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S_tradnl" sz="1600" dirty="0" err="1">
                <a:latin typeface="Calibri"/>
                <a:cs typeface="Times New Roman"/>
              </a:rPr>
              <a:t>Transnacionalismo</a:t>
            </a:r>
            <a:r>
              <a:rPr lang="es-ES_tradnl" sz="1600" dirty="0">
                <a:latin typeface="Calibri"/>
                <a:cs typeface="Times New Roman"/>
              </a:rPr>
              <a:t>: las nuevas formas de migrar y sus implicaciones en origen y destino.</a:t>
            </a:r>
          </a:p>
          <a:p>
            <a:pPr marL="742950" lvl="1" indent="-28575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S_tradnl" sz="1600" dirty="0">
                <a:latin typeface="Calibri"/>
                <a:cs typeface="Times New Roman"/>
              </a:rPr>
              <a:t>Remesas: económicas y sociales; individuales y colectivas.</a:t>
            </a:r>
          </a:p>
          <a:p>
            <a:pPr marL="742950" lvl="1" indent="-28575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S_tradnl" sz="1600" dirty="0">
                <a:latin typeface="Calibri"/>
                <a:cs typeface="Times New Roman"/>
              </a:rPr>
              <a:t>Las políticas migratorias en origen.</a:t>
            </a:r>
          </a:p>
          <a:p>
            <a:pPr marL="742950" lvl="1" indent="-28575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S_tradnl" sz="1600" dirty="0">
                <a:latin typeface="Calibri"/>
                <a:cs typeface="Times New Roman"/>
              </a:rPr>
              <a:t>El retorno.</a:t>
            </a:r>
          </a:p>
        </p:txBody>
      </p:sp>
      <p:sp>
        <p:nvSpPr>
          <p:cNvPr id="8197" name="4 CuadroTexto"/>
          <p:cNvSpPr txBox="1">
            <a:spLocks noChangeArrowheads="1"/>
          </p:cNvSpPr>
          <p:nvPr/>
        </p:nvSpPr>
        <p:spPr bwMode="auto">
          <a:xfrm>
            <a:off x="479425" y="1169988"/>
            <a:ext cx="5103813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 eaLnBrk="1" hangingPunct="1"/>
            <a:r>
              <a:rPr lang="es-ES" sz="2000" u="sng">
                <a:latin typeface="Calibri" pitchFamily="34" charset="0"/>
                <a:cs typeface="Calibri" pitchFamily="34" charset="0"/>
              </a:rPr>
              <a:t>Areas y líneas de investigación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465138" y="1268413"/>
            <a:ext cx="5975350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2000" b="1" dirty="0">
                <a:solidFill>
                  <a:schemeClr val="accent1">
                    <a:lumMod val="50000"/>
                  </a:schemeClr>
                </a:solidFill>
                <a:latin typeface="+mn-lt"/>
              </a:rPr>
              <a:t>2.- Actividades principales</a:t>
            </a:r>
          </a:p>
        </p:txBody>
      </p:sp>
      <p:pic>
        <p:nvPicPr>
          <p:cNvPr id="9219" name="Picture 2" descr="blanco_pequeno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365125"/>
            <a:ext cx="1631950" cy="760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3 CuadroTexto"/>
          <p:cNvSpPr txBox="1"/>
          <p:nvPr/>
        </p:nvSpPr>
        <p:spPr>
          <a:xfrm>
            <a:off x="4795838" y="0"/>
            <a:ext cx="3240087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1600" b="1" dirty="0">
                <a:solidFill>
                  <a:schemeClr val="bg2">
                    <a:lumMod val="40000"/>
                    <a:lumOff val="60000"/>
                  </a:schemeClr>
                </a:solidFill>
                <a:latin typeface="+mn-lt"/>
              </a:rPr>
              <a:t>Investigación sobre MIGRACIONES</a:t>
            </a:r>
          </a:p>
        </p:txBody>
      </p:sp>
      <p:sp>
        <p:nvSpPr>
          <p:cNvPr id="5" name="4 CuadroTexto"/>
          <p:cNvSpPr txBox="1"/>
          <p:nvPr/>
        </p:nvSpPr>
        <p:spPr>
          <a:xfrm>
            <a:off x="476250" y="1989138"/>
            <a:ext cx="8281988" cy="36925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b="1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2.1.- Actividad institucional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s-ES" dirty="0">
              <a:latin typeface="Calibri" pitchFamily="34" charset="0"/>
              <a:cs typeface="Calibri" pitchFamily="34" charset="0"/>
            </a:endParaRPr>
          </a:p>
          <a:p>
            <a:pPr marL="742950" lvl="1" indent="-28575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S" dirty="0">
                <a:latin typeface="Calibri" pitchFamily="34" charset="0"/>
                <a:cs typeface="Calibri" pitchFamily="34" charset="0"/>
              </a:rPr>
              <a:t>Elaboración de diagnósticos de inmigración para diversas administraciones locales  (Bilbao, </a:t>
            </a:r>
            <a:r>
              <a:rPr lang="es-ES" dirty="0" err="1">
                <a:latin typeface="Calibri" pitchFamily="34" charset="0"/>
                <a:cs typeface="Calibri" pitchFamily="34" charset="0"/>
              </a:rPr>
              <a:t>Getxo</a:t>
            </a:r>
            <a:r>
              <a:rPr lang="es-ES" dirty="0">
                <a:latin typeface="Calibri" pitchFamily="34" charset="0"/>
                <a:cs typeface="Calibri" pitchFamily="34" charset="0"/>
              </a:rPr>
              <a:t>, </a:t>
            </a:r>
            <a:r>
              <a:rPr lang="es-ES" dirty="0" err="1">
                <a:latin typeface="Calibri" pitchFamily="34" charset="0"/>
                <a:cs typeface="Calibri" pitchFamily="34" charset="0"/>
              </a:rPr>
              <a:t>Barakaldo</a:t>
            </a:r>
            <a:r>
              <a:rPr lang="es-ES" dirty="0">
                <a:latin typeface="Calibri" pitchFamily="34" charset="0"/>
                <a:cs typeface="Calibri" pitchFamily="34" charset="0"/>
              </a:rPr>
              <a:t>, Durango…)</a:t>
            </a:r>
          </a:p>
          <a:p>
            <a:pPr marL="742950" lvl="1" indent="-28575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es-ES" dirty="0">
              <a:latin typeface="Calibri" pitchFamily="34" charset="0"/>
              <a:cs typeface="Calibri" pitchFamily="34" charset="0"/>
            </a:endParaRPr>
          </a:p>
          <a:p>
            <a:pPr marL="742950" lvl="1" indent="-28575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S" dirty="0">
                <a:latin typeface="Calibri" pitchFamily="34" charset="0"/>
                <a:cs typeface="Calibri" pitchFamily="34" charset="0"/>
              </a:rPr>
              <a:t>Observatorios: </a:t>
            </a:r>
          </a:p>
          <a:p>
            <a:pPr marL="1200150" lvl="2" indent="-28575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S" dirty="0">
                <a:latin typeface="Calibri" pitchFamily="34" charset="0"/>
                <a:cs typeface="Calibri" pitchFamily="34" charset="0"/>
              </a:rPr>
              <a:t>1998: Creación de </a:t>
            </a:r>
            <a:r>
              <a:rPr lang="es-ES" b="1" dirty="0">
                <a:latin typeface="Calibri" pitchFamily="34" charset="0"/>
                <a:cs typeface="Calibri" pitchFamily="34" charset="0"/>
              </a:rPr>
              <a:t>BEHA</a:t>
            </a:r>
            <a:r>
              <a:rPr lang="es-ES" dirty="0">
                <a:latin typeface="Calibri" pitchFamily="34" charset="0"/>
                <a:cs typeface="Calibri" pitchFamily="34" charset="0"/>
              </a:rPr>
              <a:t> (Observatorio de inmigración de la UPV) </a:t>
            </a:r>
          </a:p>
          <a:p>
            <a:pPr marL="1200150" lvl="2" indent="-28575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S" dirty="0">
                <a:latin typeface="Calibri" pitchFamily="34" charset="0"/>
                <a:cs typeface="Calibri" pitchFamily="34" charset="0"/>
              </a:rPr>
              <a:t>2003: Colaboración en la creación de </a:t>
            </a:r>
            <a:r>
              <a:rPr lang="es-ES" b="1" dirty="0">
                <a:latin typeface="Calibri" pitchFamily="34" charset="0"/>
                <a:cs typeface="Calibri" pitchFamily="34" charset="0"/>
              </a:rPr>
              <a:t>IKUSPEGI </a:t>
            </a:r>
            <a:r>
              <a:rPr lang="es-ES" dirty="0">
                <a:latin typeface="Calibri" pitchFamily="34" charset="0"/>
                <a:cs typeface="Calibri" pitchFamily="34" charset="0"/>
              </a:rPr>
              <a:t>(Observatorio vasco)</a:t>
            </a:r>
          </a:p>
          <a:p>
            <a:pPr marL="1200150" lvl="2" indent="-28575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S" dirty="0">
                <a:latin typeface="Calibri" pitchFamily="34" charset="0"/>
                <a:cs typeface="Calibri" pitchFamily="34" charset="0"/>
              </a:rPr>
              <a:t>2009: Colaboración en la creación de </a:t>
            </a:r>
            <a:r>
              <a:rPr lang="es-ES" b="1" dirty="0">
                <a:latin typeface="Calibri" pitchFamily="34" charset="0"/>
                <a:cs typeface="Calibri" pitchFamily="34" charset="0"/>
                <a:hlinkClick r:id="rId3" action="ppaction://hlinksldjump"/>
              </a:rPr>
              <a:t>TUKUYMIGRA</a:t>
            </a:r>
            <a:r>
              <a:rPr lang="es-ES" dirty="0">
                <a:latin typeface="Calibri" pitchFamily="34" charset="0"/>
                <a:cs typeface="Calibri" pitchFamily="34" charset="0"/>
              </a:rPr>
              <a:t> (Observatorio andino de migraciones) con la Universidad Católica del Perú.</a:t>
            </a:r>
          </a:p>
          <a:p>
            <a:pPr lvl="2" fontAlgn="auto">
              <a:spcBef>
                <a:spcPts val="0"/>
              </a:spcBef>
              <a:spcAft>
                <a:spcPts val="0"/>
              </a:spcAft>
              <a:defRPr/>
            </a:pPr>
            <a:endParaRPr lang="es-ES" dirty="0">
              <a:latin typeface="Calibri" pitchFamily="34" charset="0"/>
              <a:cs typeface="Calibri" pitchFamily="34" charset="0"/>
            </a:endParaRPr>
          </a:p>
          <a:p>
            <a:pPr marL="742950" lvl="1" indent="-28575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S" dirty="0">
                <a:latin typeface="Calibri" pitchFamily="34" charset="0"/>
                <a:cs typeface="Calibri" pitchFamily="34" charset="0"/>
              </a:rPr>
              <a:t>Asesoramiento (</a:t>
            </a:r>
            <a:r>
              <a:rPr lang="es-ES" dirty="0" err="1">
                <a:latin typeface="Calibri" pitchFamily="34" charset="0"/>
                <a:cs typeface="Calibri" pitchFamily="34" charset="0"/>
              </a:rPr>
              <a:t>p.ej</a:t>
            </a:r>
            <a:r>
              <a:rPr lang="es-ES" dirty="0">
                <a:latin typeface="Calibri" pitchFamily="34" charset="0"/>
                <a:cs typeface="Calibri" pitchFamily="34" charset="0"/>
              </a:rPr>
              <a:t>: colaboración en el diseño del PECI I y II de la Dirección General para la Integración de los Inmigrantes)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blanco_pequeno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365125"/>
            <a:ext cx="1631950" cy="760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2 CuadroTexto"/>
          <p:cNvSpPr txBox="1"/>
          <p:nvPr/>
        </p:nvSpPr>
        <p:spPr>
          <a:xfrm>
            <a:off x="4795838" y="0"/>
            <a:ext cx="3240087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1600" b="1" dirty="0">
                <a:solidFill>
                  <a:schemeClr val="bg2">
                    <a:lumMod val="40000"/>
                    <a:lumOff val="60000"/>
                  </a:schemeClr>
                </a:solidFill>
                <a:latin typeface="+mn-lt"/>
              </a:rPr>
              <a:t>Investigación sobre MIGRACIONES</a:t>
            </a:r>
          </a:p>
        </p:txBody>
      </p:sp>
      <p:sp>
        <p:nvSpPr>
          <p:cNvPr id="10244" name="3 Rectángulo"/>
          <p:cNvSpPr>
            <a:spLocks noChangeArrowheads="1"/>
          </p:cNvSpPr>
          <p:nvPr/>
        </p:nvSpPr>
        <p:spPr bwMode="auto">
          <a:xfrm>
            <a:off x="468313" y="1412875"/>
            <a:ext cx="8207375" cy="3970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es-ES" b="1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2.2- Actividad docente</a:t>
            </a:r>
          </a:p>
          <a:p>
            <a:pPr>
              <a:defRPr/>
            </a:pPr>
            <a:endParaRPr lang="es-ES" dirty="0">
              <a:latin typeface="Calibri" pitchFamily="34" charset="0"/>
              <a:cs typeface="Calibri" pitchFamily="34" charset="0"/>
            </a:endParaRPr>
          </a:p>
          <a:p>
            <a:pPr marL="742950" lvl="1" indent="-285750">
              <a:buFont typeface="Arial" charset="0"/>
              <a:buChar char="•"/>
              <a:defRPr/>
            </a:pPr>
            <a:r>
              <a:rPr lang="es-ES" dirty="0">
                <a:latin typeface="Calibri" pitchFamily="34" charset="0"/>
                <a:cs typeface="Calibri" pitchFamily="34" charset="0"/>
              </a:rPr>
              <a:t>Creación del Título Propio UPV/EHU </a:t>
            </a:r>
            <a:r>
              <a:rPr lang="es-ES" b="1" i="1" dirty="0">
                <a:latin typeface="Calibri" pitchFamily="34" charset="0"/>
                <a:cs typeface="Calibri" pitchFamily="34" charset="0"/>
              </a:rPr>
              <a:t>Especialista Universitario en Migraciones </a:t>
            </a:r>
            <a:r>
              <a:rPr lang="es-ES" dirty="0">
                <a:latin typeface="Calibri" pitchFamily="34" charset="0"/>
                <a:cs typeface="Calibri" pitchFamily="34" charset="0"/>
              </a:rPr>
              <a:t>(2002-2007).</a:t>
            </a:r>
          </a:p>
          <a:p>
            <a:pPr marL="742950" lvl="1" indent="-285750">
              <a:buFont typeface="Arial" charset="0"/>
              <a:buChar char="•"/>
              <a:defRPr/>
            </a:pPr>
            <a:endParaRPr lang="es-ES" dirty="0">
              <a:latin typeface="Calibri" pitchFamily="34" charset="0"/>
              <a:cs typeface="Calibri" pitchFamily="34" charset="0"/>
            </a:endParaRPr>
          </a:p>
          <a:p>
            <a:pPr marL="742950" lvl="1" indent="-285750">
              <a:buFont typeface="Arial" charset="0"/>
              <a:buChar char="•"/>
              <a:defRPr/>
            </a:pPr>
            <a:r>
              <a:rPr lang="es-ES" dirty="0">
                <a:latin typeface="Calibri" pitchFamily="34" charset="0"/>
                <a:cs typeface="Calibri" pitchFamily="34" charset="0"/>
              </a:rPr>
              <a:t>Creación del Master Universitario (oficial) en </a:t>
            </a:r>
            <a:r>
              <a:rPr lang="es-ES" b="1" i="1" dirty="0">
                <a:latin typeface="Calibri" pitchFamily="34" charset="0"/>
                <a:cs typeface="Calibri" pitchFamily="34" charset="0"/>
              </a:rPr>
              <a:t>Migraciones; conocimiento y gestión de los procesos migratorios</a:t>
            </a:r>
            <a:r>
              <a:rPr lang="es-ES" dirty="0">
                <a:latin typeface="Calibri" pitchFamily="34" charset="0"/>
                <a:cs typeface="Calibri" pitchFamily="34" charset="0"/>
              </a:rPr>
              <a:t>. Desde 2007. Actualmente en su 5ª edición.</a:t>
            </a:r>
          </a:p>
          <a:p>
            <a:pPr marL="742950" lvl="1" indent="-285750">
              <a:buFont typeface="Arial" charset="0"/>
              <a:buChar char="•"/>
              <a:defRPr/>
            </a:pPr>
            <a:endParaRPr lang="es-ES" dirty="0">
              <a:latin typeface="Calibri" pitchFamily="34" charset="0"/>
              <a:cs typeface="Calibri" pitchFamily="34" charset="0"/>
            </a:endParaRPr>
          </a:p>
          <a:p>
            <a:pPr marL="742950" lvl="1" indent="-285750">
              <a:buFont typeface="Arial" charset="0"/>
              <a:buChar char="•"/>
              <a:defRPr/>
            </a:pPr>
            <a:r>
              <a:rPr lang="es-ES" dirty="0">
                <a:latin typeface="Calibri" pitchFamily="34" charset="0"/>
                <a:cs typeface="Calibri" pitchFamily="34" charset="0"/>
              </a:rPr>
              <a:t>Docencia especializada en grado y postgrado, incluyendo cursos y seminarios en el extranjero (México, EEUU, Perú…).</a:t>
            </a:r>
          </a:p>
          <a:p>
            <a:pPr marL="742950" lvl="1" indent="-285750">
              <a:buFont typeface="Arial" charset="0"/>
              <a:buChar char="•"/>
              <a:defRPr/>
            </a:pPr>
            <a:endParaRPr lang="es-ES" dirty="0">
              <a:latin typeface="Calibri" pitchFamily="34" charset="0"/>
              <a:cs typeface="Calibri" pitchFamily="34" charset="0"/>
            </a:endParaRPr>
          </a:p>
          <a:p>
            <a:pPr marL="742950" lvl="1" indent="-285750">
              <a:buFont typeface="Arial" charset="0"/>
              <a:buChar char="•"/>
              <a:defRPr/>
            </a:pPr>
            <a:r>
              <a:rPr lang="es-ES" dirty="0">
                <a:latin typeface="Calibri" pitchFamily="34" charset="0"/>
                <a:cs typeface="Calibri" pitchFamily="34" charset="0"/>
              </a:rPr>
              <a:t>Dirección de Tesis Doctorales (actualmente 7 en proceso)</a:t>
            </a:r>
          </a:p>
          <a:p>
            <a:pPr marL="742950" lvl="1" indent="-285750">
              <a:buFont typeface="Arial" charset="0"/>
              <a:buChar char="•"/>
              <a:defRPr/>
            </a:pPr>
            <a:endParaRPr lang="es-ES" dirty="0">
              <a:latin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blanco_pequeno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365125"/>
            <a:ext cx="1631950" cy="760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2 CuadroTexto"/>
          <p:cNvSpPr txBox="1"/>
          <p:nvPr/>
        </p:nvSpPr>
        <p:spPr>
          <a:xfrm>
            <a:off x="4795838" y="0"/>
            <a:ext cx="3240087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1600" b="1" dirty="0">
                <a:solidFill>
                  <a:schemeClr val="bg2">
                    <a:lumMod val="40000"/>
                    <a:lumOff val="60000"/>
                  </a:schemeClr>
                </a:solidFill>
                <a:latin typeface="+mn-lt"/>
              </a:rPr>
              <a:t>Investigación sobre MIGRACIONES</a:t>
            </a:r>
          </a:p>
        </p:txBody>
      </p:sp>
      <p:sp>
        <p:nvSpPr>
          <p:cNvPr id="4" name="3 Rectángulo"/>
          <p:cNvSpPr/>
          <p:nvPr/>
        </p:nvSpPr>
        <p:spPr>
          <a:xfrm>
            <a:off x="468313" y="1412875"/>
            <a:ext cx="8207375" cy="5618163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b="1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2.3- Actividad investigadora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s-ES" dirty="0">
              <a:latin typeface="Calibri" pitchFamily="34" charset="0"/>
              <a:cs typeface="Calibri" pitchFamily="34" charset="0"/>
            </a:endParaRPr>
          </a:p>
          <a:p>
            <a:pPr marL="285750" indent="-285750" algn="just" fontAlgn="auto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S_tradnl" dirty="0">
                <a:latin typeface="Calibri"/>
                <a:ea typeface="Calibri"/>
                <a:cs typeface="Times New Roman"/>
              </a:rPr>
              <a:t>2005-2007: </a:t>
            </a:r>
            <a:r>
              <a:rPr lang="es-ES_tradnl" b="1" i="1" dirty="0">
                <a:latin typeface="Calibri"/>
                <a:ea typeface="Calibri"/>
                <a:cs typeface="Times New Roman"/>
              </a:rPr>
              <a:t>El asentamiento residencial de los inmigrantes y su incidencia en los procesos de integración. Análisis de enclaves étnicos en Bilbao</a:t>
            </a:r>
            <a:r>
              <a:rPr lang="es-ES_tradnl" dirty="0">
                <a:latin typeface="Calibri"/>
                <a:ea typeface="Calibri"/>
                <a:cs typeface="Times New Roman"/>
              </a:rPr>
              <a:t>. Fundación BBVA. Tercera convocatoria de ayudas a la investigación. </a:t>
            </a:r>
            <a:r>
              <a:rPr lang="es-ES_tradnl" dirty="0" err="1">
                <a:latin typeface="Calibri"/>
                <a:ea typeface="Calibri"/>
                <a:cs typeface="Times New Roman"/>
              </a:rPr>
              <a:t>Ref</a:t>
            </a:r>
            <a:r>
              <a:rPr lang="es-ES_tradnl" dirty="0">
                <a:latin typeface="Calibri"/>
                <a:ea typeface="Calibri"/>
                <a:cs typeface="Times New Roman"/>
              </a:rPr>
              <a:t>: SOC04. </a:t>
            </a:r>
            <a:endParaRPr lang="es-ES" dirty="0">
              <a:latin typeface="Calibri"/>
              <a:ea typeface="Calibri"/>
              <a:cs typeface="Times New Roman"/>
            </a:endParaRPr>
          </a:p>
          <a:p>
            <a:pPr algn="just" fontAlgn="auto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s-ES_tradnl" dirty="0">
                <a:latin typeface="Calibri"/>
                <a:ea typeface="Calibri"/>
                <a:cs typeface="Times New Roman"/>
              </a:rPr>
              <a:t> </a:t>
            </a:r>
            <a:endParaRPr lang="es-ES" dirty="0">
              <a:latin typeface="Calibri"/>
              <a:ea typeface="Calibri"/>
              <a:cs typeface="Times New Roman"/>
            </a:endParaRPr>
          </a:p>
          <a:p>
            <a:pPr marL="285750" indent="-285750" algn="just" fontAlgn="auto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S_tradnl" dirty="0">
                <a:latin typeface="Calibri"/>
                <a:ea typeface="Calibri"/>
                <a:cs typeface="Times New Roman"/>
              </a:rPr>
              <a:t>2008: </a:t>
            </a:r>
            <a:r>
              <a:rPr lang="es-ES_tradnl" b="1" i="1" dirty="0">
                <a:latin typeface="Calibri"/>
                <a:ea typeface="Calibri"/>
                <a:cs typeface="Times New Roman"/>
              </a:rPr>
              <a:t>Red migratoria países andinos – España. Estrategias para el codesarrollo (1). </a:t>
            </a:r>
            <a:r>
              <a:rPr lang="es-ES_tradnl" dirty="0">
                <a:latin typeface="Calibri"/>
                <a:ea typeface="Calibri"/>
                <a:cs typeface="Times New Roman"/>
              </a:rPr>
              <a:t>AECID. </a:t>
            </a:r>
            <a:r>
              <a:rPr lang="es-ES_tradnl" dirty="0" err="1">
                <a:latin typeface="Calibri"/>
                <a:ea typeface="Calibri"/>
                <a:cs typeface="Times New Roman"/>
              </a:rPr>
              <a:t>Ref</a:t>
            </a:r>
            <a:r>
              <a:rPr lang="es-ES_tradnl" dirty="0">
                <a:latin typeface="Calibri"/>
                <a:ea typeface="Calibri"/>
                <a:cs typeface="Times New Roman"/>
              </a:rPr>
              <a:t>: A/7834/07.</a:t>
            </a:r>
            <a:endParaRPr lang="es-ES" dirty="0">
              <a:latin typeface="Calibri"/>
              <a:ea typeface="Calibri"/>
              <a:cs typeface="Times New Roman"/>
            </a:endParaRPr>
          </a:p>
          <a:p>
            <a:pPr algn="just" fontAlgn="auto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s-ES" dirty="0">
              <a:latin typeface="Calibri"/>
              <a:ea typeface="Calibri"/>
              <a:cs typeface="Times New Roman"/>
            </a:endParaRPr>
          </a:p>
          <a:p>
            <a:pPr marL="285750" indent="-285750" algn="just" fontAlgn="auto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S" dirty="0">
                <a:latin typeface="Calibri"/>
                <a:ea typeface="Calibri"/>
                <a:cs typeface="Times New Roman"/>
              </a:rPr>
              <a:t>2009: </a:t>
            </a:r>
            <a:r>
              <a:rPr lang="es-ES_tradnl" b="1" i="1" dirty="0">
                <a:latin typeface="Calibri"/>
                <a:ea typeface="Calibri"/>
                <a:cs typeface="Times New Roman"/>
              </a:rPr>
              <a:t>Red migratoria países andinos – España. Estrategias para el codesarrollo (2). </a:t>
            </a:r>
            <a:r>
              <a:rPr lang="es-ES_tradnl" dirty="0">
                <a:latin typeface="Calibri"/>
                <a:ea typeface="Calibri"/>
                <a:cs typeface="Times New Roman"/>
              </a:rPr>
              <a:t>AECID. </a:t>
            </a:r>
            <a:r>
              <a:rPr lang="es-ES_tradnl" dirty="0" err="1">
                <a:latin typeface="Calibri"/>
                <a:ea typeface="Calibri"/>
                <a:cs typeface="Times New Roman"/>
              </a:rPr>
              <a:t>Ref</a:t>
            </a:r>
            <a:r>
              <a:rPr lang="es-ES_tradnl" dirty="0">
                <a:latin typeface="Calibri"/>
                <a:ea typeface="Calibri"/>
                <a:cs typeface="Times New Roman"/>
              </a:rPr>
              <a:t>: A/020682/08</a:t>
            </a:r>
            <a:endParaRPr lang="es-ES" dirty="0">
              <a:latin typeface="Calibri"/>
              <a:ea typeface="Calibri"/>
              <a:cs typeface="Times New Roman"/>
            </a:endParaRPr>
          </a:p>
          <a:p>
            <a:pPr algn="just" fontAlgn="auto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s-ES" dirty="0">
              <a:latin typeface="Calibri"/>
              <a:ea typeface="Calibri"/>
              <a:cs typeface="Times New Roman"/>
            </a:endParaRPr>
          </a:p>
          <a:p>
            <a:pPr marL="285750" indent="-285750" algn="just" fontAlgn="auto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S" dirty="0">
                <a:latin typeface="Calibri"/>
                <a:ea typeface="Calibri"/>
                <a:cs typeface="Times New Roman"/>
              </a:rPr>
              <a:t>2010-2012: </a:t>
            </a:r>
            <a:r>
              <a:rPr lang="es-ES" b="1" i="1" dirty="0">
                <a:latin typeface="Calibri"/>
                <a:ea typeface="Calibri"/>
                <a:cs typeface="Times New Roman"/>
              </a:rPr>
              <a:t>I</a:t>
            </a:r>
            <a:r>
              <a:rPr lang="es-ES_tradnl" b="1" i="1" dirty="0" err="1">
                <a:latin typeface="Calibri"/>
                <a:ea typeface="Calibri"/>
                <a:cs typeface="Times New Roman"/>
              </a:rPr>
              <a:t>mplicaciones</a:t>
            </a:r>
            <a:r>
              <a:rPr lang="es-ES_tradnl" b="1" i="1" dirty="0">
                <a:latin typeface="Calibri"/>
                <a:ea typeface="Calibri"/>
                <a:cs typeface="Times New Roman"/>
              </a:rPr>
              <a:t> sociales de las migraciones transnacionales; más allá de las remesas. Análisis del sistema migratorio entre países andinos y España</a:t>
            </a:r>
            <a:r>
              <a:rPr lang="es-ES_tradnl" dirty="0">
                <a:latin typeface="Calibri"/>
                <a:ea typeface="Calibri"/>
                <a:cs typeface="Times New Roman"/>
              </a:rPr>
              <a:t>. MICINN. Plan Nacional I+D. </a:t>
            </a:r>
            <a:r>
              <a:rPr lang="es-ES_tradnl" dirty="0" err="1">
                <a:latin typeface="Calibri"/>
                <a:ea typeface="Calibri"/>
                <a:cs typeface="Times New Roman"/>
              </a:rPr>
              <a:t>Ref</a:t>
            </a:r>
            <a:r>
              <a:rPr lang="es-ES_tradnl" dirty="0">
                <a:latin typeface="Calibri"/>
                <a:ea typeface="Calibri"/>
                <a:cs typeface="Times New Roman"/>
              </a:rPr>
              <a:t>: CSO2009-08469</a:t>
            </a:r>
            <a:endParaRPr lang="es-ES" dirty="0">
              <a:latin typeface="Calibri"/>
              <a:ea typeface="Calibri"/>
              <a:cs typeface="Times New Roman"/>
            </a:endParaRPr>
          </a:p>
          <a:p>
            <a:pPr marL="742950" lvl="1" indent="-28575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es-ES" dirty="0">
              <a:latin typeface="Calibri" pitchFamily="34" charset="0"/>
              <a:cs typeface="Calibri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s-ES" dirty="0">
              <a:latin typeface="Calibri" pitchFamily="34" charset="0"/>
              <a:cs typeface="Calibri" pitchFamily="34" charset="0"/>
            </a:endParaRPr>
          </a:p>
          <a:p>
            <a:pPr marL="742950" lvl="1" indent="-28575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es-ES" dirty="0">
              <a:latin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blanco_pequeno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365125"/>
            <a:ext cx="1631950" cy="760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2 CuadroTexto"/>
          <p:cNvSpPr txBox="1"/>
          <p:nvPr/>
        </p:nvSpPr>
        <p:spPr>
          <a:xfrm>
            <a:off x="4795838" y="0"/>
            <a:ext cx="3240087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1600" b="1" dirty="0">
                <a:solidFill>
                  <a:schemeClr val="bg2">
                    <a:lumMod val="40000"/>
                    <a:lumOff val="60000"/>
                  </a:schemeClr>
                </a:solidFill>
                <a:latin typeface="+mn-lt"/>
              </a:rPr>
              <a:t>Investigación sobre MIGRACIONES</a:t>
            </a:r>
          </a:p>
        </p:txBody>
      </p:sp>
      <p:sp>
        <p:nvSpPr>
          <p:cNvPr id="4" name="3 Rectángulo"/>
          <p:cNvSpPr/>
          <p:nvPr/>
        </p:nvSpPr>
        <p:spPr>
          <a:xfrm>
            <a:off x="468313" y="1557338"/>
            <a:ext cx="8205787" cy="4703762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b="1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2.4- Actividad organizativa: organización de </a:t>
            </a:r>
            <a:r>
              <a:rPr lang="es-ES" b="1" dirty="0" err="1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workshops</a:t>
            </a:r>
            <a:r>
              <a:rPr lang="es-ES" b="1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, congresos y seminarios recientes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s-ES" dirty="0">
              <a:latin typeface="Calibri" pitchFamily="34" charset="0"/>
              <a:cs typeface="Calibri" pitchFamily="34" charset="0"/>
            </a:endParaRPr>
          </a:p>
          <a:p>
            <a:pPr marL="285750" indent="-285750" algn="just" fontAlgn="auto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S_tradnl" dirty="0">
                <a:latin typeface="Calibri"/>
                <a:ea typeface="Calibri"/>
                <a:cs typeface="Times New Roman"/>
              </a:rPr>
              <a:t>2007: </a:t>
            </a:r>
            <a:r>
              <a:rPr lang="es-ES_tradnl" b="1" i="1" dirty="0">
                <a:latin typeface="Calibri"/>
                <a:ea typeface="Calibri"/>
                <a:cs typeface="Times New Roman"/>
              </a:rPr>
              <a:t>Pautas de concentración de los inmigrantes. Implicaciones y retos socio-jurídicos.</a:t>
            </a:r>
            <a:r>
              <a:rPr lang="es-ES" b="1" i="1" dirty="0">
                <a:latin typeface="Calibri"/>
                <a:ea typeface="Calibri"/>
                <a:cs typeface="Times New Roman"/>
              </a:rPr>
              <a:t> </a:t>
            </a:r>
            <a:r>
              <a:rPr lang="es-ES_tradnl" dirty="0" err="1">
                <a:latin typeface="Calibri"/>
                <a:ea typeface="Calibri"/>
                <a:cs typeface="Times New Roman"/>
              </a:rPr>
              <a:t>Workshop</a:t>
            </a:r>
            <a:r>
              <a:rPr lang="es-ES_tradnl" dirty="0">
                <a:latin typeface="Calibri"/>
                <a:ea typeface="Calibri"/>
                <a:cs typeface="Times New Roman"/>
              </a:rPr>
              <a:t> organizado en el marco del Instituto Internacional de Sociología Jurídica. Oñate, Mayo-junio . Organización.</a:t>
            </a:r>
          </a:p>
          <a:p>
            <a:pPr algn="just" fontAlgn="auto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s-ES" dirty="0">
              <a:latin typeface="Calibri"/>
              <a:ea typeface="Calibri"/>
              <a:cs typeface="Times New Roman"/>
            </a:endParaRPr>
          </a:p>
          <a:p>
            <a:pPr marL="285750" indent="-285750" algn="just" fontAlgn="auto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S_tradnl" dirty="0">
                <a:latin typeface="Calibri"/>
                <a:ea typeface="Calibri"/>
                <a:cs typeface="Times New Roman"/>
              </a:rPr>
              <a:t>2008: </a:t>
            </a:r>
            <a:r>
              <a:rPr lang="es-ES_tradnl" b="1" i="1" dirty="0">
                <a:latin typeface="Calibri"/>
                <a:ea typeface="Calibri"/>
                <a:cs typeface="Times New Roman"/>
              </a:rPr>
              <a:t>Bilbao, ciudad intercultural</a:t>
            </a:r>
            <a:r>
              <a:rPr lang="es-ES_tradnl" b="1" dirty="0">
                <a:latin typeface="Calibri"/>
                <a:ea typeface="Calibri"/>
                <a:cs typeface="Times New Roman"/>
              </a:rPr>
              <a:t>.</a:t>
            </a:r>
            <a:r>
              <a:rPr lang="es-ES_tradnl" dirty="0">
                <a:latin typeface="Calibri"/>
                <a:ea typeface="Calibri"/>
                <a:cs typeface="Times New Roman"/>
              </a:rPr>
              <a:t>  Jornadas organizadas por </a:t>
            </a:r>
            <a:r>
              <a:rPr lang="es-ES_tradnl" dirty="0" err="1">
                <a:latin typeface="Calibri"/>
                <a:ea typeface="Calibri"/>
                <a:cs typeface="Times New Roman"/>
              </a:rPr>
              <a:t>AlhondigaBilbao</a:t>
            </a:r>
            <a:r>
              <a:rPr lang="es-ES_tradnl" dirty="0">
                <a:latin typeface="Calibri"/>
                <a:ea typeface="Calibri"/>
                <a:cs typeface="Times New Roman"/>
              </a:rPr>
              <a:t>. Colaboración académica. </a:t>
            </a:r>
          </a:p>
          <a:p>
            <a:pPr algn="just" fontAlgn="auto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s-ES" dirty="0">
              <a:latin typeface="Calibri"/>
              <a:ea typeface="Calibri"/>
              <a:cs typeface="Times New Roman"/>
            </a:endParaRPr>
          </a:p>
          <a:p>
            <a:pPr marL="285750" indent="-285750" algn="just" fontAlgn="auto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S_tradnl" dirty="0">
                <a:latin typeface="Calibri"/>
                <a:ea typeface="Calibri"/>
                <a:cs typeface="Times New Roman"/>
              </a:rPr>
              <a:t>2008: </a:t>
            </a:r>
            <a:r>
              <a:rPr lang="es-ES_tradnl" b="1" i="1" dirty="0">
                <a:latin typeface="Calibri"/>
                <a:ea typeface="Calibri"/>
                <a:cs typeface="Times New Roman"/>
              </a:rPr>
              <a:t>Segundo taller sobre Migración y Desarrollo. Agendas de desarrollo, movilidad humana y Sociedad civil transnacional en Suramérica</a:t>
            </a:r>
            <a:r>
              <a:rPr lang="es-ES_tradnl" dirty="0">
                <a:latin typeface="Calibri"/>
                <a:ea typeface="Calibri"/>
                <a:cs typeface="Times New Roman"/>
              </a:rPr>
              <a:t>. Caracas, Venezuela, 24 y 25 de abril . Organizado por la Red Internacional sobre Migración y Desarrollo. Colaboración.</a:t>
            </a:r>
            <a:endParaRPr lang="es-ES" dirty="0">
              <a:latin typeface="Calibri"/>
              <a:ea typeface="Calibri"/>
              <a:cs typeface="Times New Roman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s-ES" dirty="0">
              <a:latin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blanco_pequen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365125"/>
            <a:ext cx="1631950" cy="760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2 CuadroTexto"/>
          <p:cNvSpPr txBox="1"/>
          <p:nvPr/>
        </p:nvSpPr>
        <p:spPr>
          <a:xfrm>
            <a:off x="4795838" y="0"/>
            <a:ext cx="3240087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1600" b="1" dirty="0">
                <a:solidFill>
                  <a:schemeClr val="bg2">
                    <a:lumMod val="40000"/>
                    <a:lumOff val="60000"/>
                  </a:schemeClr>
                </a:solidFill>
                <a:latin typeface="+mn-lt"/>
              </a:rPr>
              <a:t>Investigación sobre MIGRACIONES</a:t>
            </a:r>
          </a:p>
        </p:txBody>
      </p:sp>
      <p:sp>
        <p:nvSpPr>
          <p:cNvPr id="4" name="3 Rectángulo"/>
          <p:cNvSpPr/>
          <p:nvPr/>
        </p:nvSpPr>
        <p:spPr>
          <a:xfrm>
            <a:off x="468313" y="1628775"/>
            <a:ext cx="8135937" cy="3914775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 algn="just" fontAlgn="auto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S_tradnl" dirty="0">
                <a:solidFill>
                  <a:prstClr val="black"/>
                </a:solidFill>
                <a:latin typeface="Calibri"/>
                <a:ea typeface="Calibri"/>
                <a:cs typeface="Times New Roman"/>
              </a:rPr>
              <a:t>2008: </a:t>
            </a:r>
            <a:r>
              <a:rPr lang="es-ES_tradnl" b="1" i="1" dirty="0">
                <a:solidFill>
                  <a:prstClr val="black"/>
                </a:solidFill>
                <a:latin typeface="Calibri"/>
                <a:ea typeface="Calibri"/>
                <a:cs typeface="Times New Roman"/>
              </a:rPr>
              <a:t>III Foro Social Mundial de las Migraciones</a:t>
            </a:r>
            <a:r>
              <a:rPr lang="es-ES" b="1" i="1" dirty="0">
                <a:solidFill>
                  <a:prstClr val="black"/>
                </a:solidFill>
                <a:latin typeface="Calibri"/>
                <a:ea typeface="Calibri"/>
                <a:cs typeface="Times New Roman"/>
              </a:rPr>
              <a:t>. </a:t>
            </a:r>
            <a:r>
              <a:rPr lang="es-ES_tradnl" dirty="0">
                <a:solidFill>
                  <a:prstClr val="black"/>
                </a:solidFill>
                <a:latin typeface="Calibri"/>
                <a:ea typeface="Calibri"/>
                <a:cs typeface="Times New Roman"/>
              </a:rPr>
              <a:t>Colaboración en organización de una mesa de diálogo sobre </a:t>
            </a:r>
            <a:r>
              <a:rPr lang="es-ES_tradnl" dirty="0" err="1">
                <a:solidFill>
                  <a:prstClr val="black"/>
                </a:solidFill>
                <a:latin typeface="Calibri"/>
                <a:ea typeface="Calibri"/>
                <a:cs typeface="Times New Roman"/>
              </a:rPr>
              <a:t>Transnacionalismo</a:t>
            </a:r>
            <a:r>
              <a:rPr lang="es-ES_tradnl" dirty="0">
                <a:solidFill>
                  <a:prstClr val="black"/>
                </a:solidFill>
                <a:latin typeface="Calibri"/>
                <a:ea typeface="Calibri"/>
                <a:cs typeface="Times New Roman"/>
              </a:rPr>
              <a:t> junto a la Asociación Rumiñahui de Ecuatorianos en España. Rivas </a:t>
            </a:r>
            <a:r>
              <a:rPr lang="es-ES_tradnl" dirty="0" err="1">
                <a:solidFill>
                  <a:prstClr val="black"/>
                </a:solidFill>
                <a:latin typeface="Calibri"/>
                <a:ea typeface="Calibri"/>
                <a:cs typeface="Times New Roman"/>
              </a:rPr>
              <a:t>Vaciamadrid</a:t>
            </a:r>
            <a:r>
              <a:rPr lang="es-ES_tradnl" dirty="0">
                <a:solidFill>
                  <a:prstClr val="black"/>
                </a:solidFill>
                <a:latin typeface="Calibri"/>
                <a:ea typeface="Calibri"/>
                <a:cs typeface="Times New Roman"/>
              </a:rPr>
              <a:t>.</a:t>
            </a:r>
            <a:endParaRPr lang="es-ES_tradnl" dirty="0">
              <a:latin typeface="Calibri"/>
              <a:ea typeface="Calibri"/>
              <a:cs typeface="Times New Roman"/>
            </a:endParaRPr>
          </a:p>
          <a:p>
            <a:pPr marL="285750" indent="-285750" algn="just" fontAlgn="auto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es-ES_tradnl" dirty="0">
              <a:latin typeface="Calibri"/>
              <a:ea typeface="Calibri"/>
              <a:cs typeface="Times New Roman"/>
            </a:endParaRPr>
          </a:p>
          <a:p>
            <a:pPr marL="285750" indent="-285750" algn="just" fontAlgn="auto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S_tradnl" dirty="0">
                <a:latin typeface="Calibri"/>
                <a:ea typeface="Calibri"/>
                <a:cs typeface="Times New Roman"/>
              </a:rPr>
              <a:t>2009: </a:t>
            </a:r>
            <a:r>
              <a:rPr lang="es-ES_tradnl" b="1" i="1" dirty="0">
                <a:latin typeface="Calibri"/>
                <a:ea typeface="Calibri"/>
                <a:cs typeface="Times New Roman"/>
              </a:rPr>
              <a:t>Jornadas Internacionales sobre Desarrollo y Migraciones</a:t>
            </a:r>
            <a:r>
              <a:rPr lang="es-ES_tradnl" dirty="0">
                <a:latin typeface="Calibri"/>
                <a:ea typeface="Calibri"/>
                <a:cs typeface="Times New Roman"/>
              </a:rPr>
              <a:t>. Organizadas por UPV/EHU y RIMD. Bilbao, Junio-julio. Organización.</a:t>
            </a:r>
          </a:p>
          <a:p>
            <a:pPr algn="just" fontAlgn="auto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s-ES" dirty="0">
              <a:latin typeface="Calibri"/>
              <a:ea typeface="Calibri"/>
              <a:cs typeface="Times New Roman"/>
            </a:endParaRPr>
          </a:p>
          <a:p>
            <a:pPr marL="285750" indent="-285750" fontAlgn="auto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S_tradnl" dirty="0">
                <a:latin typeface="Calibri"/>
                <a:ea typeface="Calibri"/>
                <a:cs typeface="Times New Roman"/>
              </a:rPr>
              <a:t>2011: </a:t>
            </a:r>
            <a:r>
              <a:rPr lang="es-ES_tradnl" b="1" i="1" dirty="0">
                <a:latin typeface="Calibri"/>
                <a:ea typeface="Calibri"/>
                <a:cs typeface="Times New Roman"/>
              </a:rPr>
              <a:t>IV Congreso de la Red Internacional de Migración y Desarrollo:  Crisis global y estrategias migratorias. </a:t>
            </a:r>
            <a:r>
              <a:rPr lang="es-ES_tradnl" dirty="0">
                <a:latin typeface="Calibri"/>
                <a:ea typeface="Calibri"/>
                <a:cs typeface="Times New Roman"/>
              </a:rPr>
              <a:t>Quito ( Ecuador),  Mayo . Comité organizador.</a:t>
            </a:r>
          </a:p>
          <a:p>
            <a:pPr marL="457200" indent="-457200" algn="just" fontAlgn="auto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es-ES" dirty="0">
              <a:latin typeface="Calibri"/>
              <a:ea typeface="Calibri"/>
              <a:cs typeface="Times New Roman"/>
            </a:endParaRPr>
          </a:p>
          <a:p>
            <a:pPr marL="285750" indent="-285750" algn="just" fontAlgn="auto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S_tradnl" dirty="0">
                <a:latin typeface="Calibri"/>
                <a:ea typeface="Calibri"/>
                <a:cs typeface="Times New Roman"/>
              </a:rPr>
              <a:t>2012: </a:t>
            </a:r>
            <a:r>
              <a:rPr lang="es-ES_tradnl" b="1" i="1" dirty="0">
                <a:latin typeface="Calibri"/>
                <a:ea typeface="Calibri"/>
                <a:cs typeface="Times New Roman"/>
              </a:rPr>
              <a:t>VII Congreso de las Migraciones Internacionales en España. </a:t>
            </a:r>
            <a:r>
              <a:rPr lang="es-ES_tradnl" dirty="0">
                <a:latin typeface="Calibri"/>
                <a:ea typeface="Calibri"/>
                <a:cs typeface="Times New Roman"/>
              </a:rPr>
              <a:t>A celebrar en Bilbao, en abril de 2012. Organización y coordinación general.</a:t>
            </a:r>
            <a:endParaRPr lang="es-ES" dirty="0">
              <a:latin typeface="Calibri"/>
              <a:ea typeface="Calibri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179</TotalTime>
  <Words>1223</Words>
  <Application>Microsoft Office PowerPoint</Application>
  <PresentationFormat>Presentación en pantalla (4:3)</PresentationFormat>
  <Paragraphs>144</Paragraphs>
  <Slides>15</Slides>
  <Notes>1</Notes>
  <HiddenSlides>0</HiddenSlides>
  <MMClips>0</MMClips>
  <ScaleCrop>false</ScaleCrop>
  <HeadingPairs>
    <vt:vector size="6" baseType="variant">
      <vt:variant>
        <vt:lpstr>Fuentes usadas</vt:lpstr>
      </vt:variant>
      <vt:variant>
        <vt:i4>7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15</vt:i4>
      </vt:variant>
    </vt:vector>
  </HeadingPairs>
  <TitlesOfParts>
    <vt:vector size="23" baseType="lpstr">
      <vt:lpstr>Century Gothic</vt:lpstr>
      <vt:lpstr>Arial</vt:lpstr>
      <vt:lpstr>Wingdings 2</vt:lpstr>
      <vt:lpstr>Calibri</vt:lpstr>
      <vt:lpstr>Trebuchet MS</vt:lpstr>
      <vt:lpstr>Times New Roman</vt:lpstr>
      <vt:lpstr>Wingdings 3</vt:lpstr>
      <vt:lpstr>Austin</vt:lpstr>
      <vt:lpstr>XENIA Grupo de investigación sobre migraciones, alteridad y desarrollo humano 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XENIA Grupo de investigación sobre migraciones, alteridad y desarrollo humano </vt:lpstr>
      <vt:lpstr>Presentación de PowerPoint</vt:lpstr>
    </vt:vector>
  </TitlesOfParts>
  <Company>Desconocida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XENIA Grupo de investigación sobre migraciones, alteridad y desarrollo humano </dc:title>
  <dc:creator>Cristina Blanco</dc:creator>
  <cp:lastModifiedBy>Administrador</cp:lastModifiedBy>
  <cp:revision>26</cp:revision>
  <dcterms:created xsi:type="dcterms:W3CDTF">2011-10-22T16:47:24Z</dcterms:created>
  <dcterms:modified xsi:type="dcterms:W3CDTF">2011-10-26T06:59:11Z</dcterms:modified>
</cp:coreProperties>
</file>