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375" r:id="rId4"/>
    <p:sldId id="372" r:id="rId5"/>
    <p:sldId id="371" r:id="rId6"/>
    <p:sldId id="374" r:id="rId7"/>
    <p:sldId id="373" r:id="rId8"/>
  </p:sldIdLst>
  <p:sldSz cx="9144000" cy="6858000" type="screen4x3"/>
  <p:notesSz cx="6797675" cy="99266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1B"/>
    <a:srgbClr val="E0FCE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604" autoAdjust="0"/>
  </p:normalViewPr>
  <p:slideViewPr>
    <p:cSldViewPr>
      <p:cViewPr varScale="1">
        <p:scale>
          <a:sx n="84" d="100"/>
          <a:sy n="84" d="100"/>
        </p:scale>
        <p:origin x="-3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A5998-F432-456A-B0E3-41C4915AD2D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837CA-EA59-448E-8F84-70164062746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9DE19-7E7A-4D51-85E4-E907048182B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6FCCC-9E73-481B-8DEA-7711CBC333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9881B-D1FC-4D22-9B5D-9DE34A73CD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13719-9358-40DB-9C41-A1808DF860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1EF3F-9E5A-4C04-9EF5-977B0AEDE29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59117-D36A-42C4-80B8-6BCD76CB4B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80E3D-2EFF-4AD7-8B12-1DF0991A664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417A-310E-42FD-957A-AAC58182ED9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590E3-45BE-4EE1-B35F-9B7CB70F98F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13465C-70BF-4E05-BF20-C82A093AE2B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Qu&#233;%20es.pptx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Conectividad.pptx" TargetMode="External"/><Relationship Id="rId3" Type="http://schemas.openxmlformats.org/officeDocument/2006/relationships/image" Target="../media/image6.png"/><Relationship Id="rId7" Type="http://schemas.openxmlformats.org/officeDocument/2006/relationships/hyperlink" Target="Asesoramiento.ppt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Divulgaci&#243;n.pptx" TargetMode="External"/><Relationship Id="rId5" Type="http://schemas.openxmlformats.org/officeDocument/2006/relationships/hyperlink" Target="Formaci&#243;n.pptx" TargetMode="External"/><Relationship Id="rId4" Type="http://schemas.openxmlformats.org/officeDocument/2006/relationships/hyperlink" Target="Investigaci&#243;n.pptx" TargetMode="External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marian.ispizua@ehu.es" TargetMode="External"/><Relationship Id="rId3" Type="http://schemas.openxmlformats.org/officeDocument/2006/relationships/image" Target="../media/image6.png"/><Relationship Id="rId7" Type="http://schemas.openxmlformats.org/officeDocument/2006/relationships/hyperlink" Target="mailto:Cristina.lavia@ehu.es" TargetMode="External"/><Relationship Id="rId12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ose.oleaga@ehu.es" TargetMode="External"/><Relationship Id="rId11" Type="http://schemas.openxmlformats.org/officeDocument/2006/relationships/hyperlink" Target="mailto:beatriz.otero@ehu.es" TargetMode="External"/><Relationship Id="rId5" Type="http://schemas.openxmlformats.org/officeDocument/2006/relationships/hyperlink" Target="mailto:xabier.aierdi@ehu.es" TargetMode="External"/><Relationship Id="rId10" Type="http://schemas.openxmlformats.org/officeDocument/2006/relationships/hyperlink" Target="mailto:gorka.moreno@ehu.es" TargetMode="External"/><Relationship Id="rId4" Type="http://schemas.openxmlformats.org/officeDocument/2006/relationships/hyperlink" Target="http://www.begirune.com/" TargetMode="External"/><Relationship Id="rId9" Type="http://schemas.openxmlformats.org/officeDocument/2006/relationships/hyperlink" Target="mailto:eider.alkorta@ehu.e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pptporta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428750"/>
            <a:ext cx="51752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4 Imagen" descr="Logo%20Siglas%20pequen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142875"/>
            <a:ext cx="85725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2928938"/>
            <a:ext cx="49799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pptinteri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43205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8"/>
          <p:cNvSpPr>
            <a:spLocks noChangeArrowheads="1"/>
          </p:cNvSpPr>
          <p:nvPr/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098CAE7-63A0-47D8-8A60-98011EB1E83A}" type="slidenum">
              <a:rPr lang="es-ES" sz="900">
                <a:solidFill>
                  <a:srgbClr val="00481B"/>
                </a:solidFill>
              </a:rPr>
              <a:pPr algn="r"/>
              <a:t>2</a:t>
            </a:fld>
            <a:endParaRPr lang="es-ES" sz="900">
              <a:solidFill>
                <a:srgbClr val="00481B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42938" y="428625"/>
            <a:ext cx="7929562" cy="785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00481B"/>
                </a:solidFill>
                <a:latin typeface="Arial Black" pitchFamily="34" charset="0"/>
                <a:cs typeface="+mn-cs"/>
              </a:rPr>
              <a:t>                   QUÉ ES BEGIRUNE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solidFill>
                <a:srgbClr val="00481B"/>
              </a:solidFill>
              <a:latin typeface="+mn-lt"/>
              <a:cs typeface="+mn-cs"/>
            </a:endParaRPr>
          </a:p>
        </p:txBody>
      </p:sp>
      <p:pic>
        <p:nvPicPr>
          <p:cNvPr id="14341" name="7 Imagen" descr="Logo%20Siglas%20pequen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14313"/>
            <a:ext cx="85725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38" y="1500188"/>
            <a:ext cx="56388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pptinteri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43205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68A249B-C234-4A08-A04D-B27993541A68}" type="slidenum">
              <a:rPr lang="es-ES" sz="900">
                <a:solidFill>
                  <a:srgbClr val="00481B"/>
                </a:solidFill>
              </a:rPr>
              <a:pPr algn="r"/>
              <a:t>3</a:t>
            </a:fld>
            <a:endParaRPr lang="es-ES" sz="900">
              <a:solidFill>
                <a:srgbClr val="00481B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84213" y="908050"/>
            <a:ext cx="8072437" cy="3857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r>
              <a:rPr lang="es-ES" sz="2400" b="1">
                <a:solidFill>
                  <a:srgbClr val="00481B"/>
                </a:solidFill>
                <a:latin typeface="Arial Black" pitchFamily="34" charset="0"/>
              </a:rPr>
              <a:t>QUIÉNES SOMOS BEGIRUNE</a:t>
            </a:r>
          </a:p>
          <a:p>
            <a:endParaRPr lang="es-ES" sz="24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 Somos profesionales y expertos/as en el estudio, análisis e investigación del fenómeno de las 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migraciones</a:t>
            </a:r>
          </a:p>
          <a:p>
            <a:pPr algn="just">
              <a:buFont typeface="Wingdings" pitchFamily="2" charset="2"/>
              <a:buChar char="q"/>
            </a:pPr>
            <a:endParaRPr lang="es-ES" sz="20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 Somos un equipo 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experimentado</a:t>
            </a:r>
            <a:r>
              <a:rPr lang="es-ES" sz="2000">
                <a:solidFill>
                  <a:srgbClr val="00481B"/>
                </a:solidFill>
              </a:rPr>
              <a:t>: llevamos años trabajando en este ámbito de investigación</a:t>
            </a:r>
          </a:p>
          <a:p>
            <a:pPr algn="just">
              <a:buFont typeface="Wingdings" pitchFamily="2" charset="2"/>
              <a:buChar char="q"/>
            </a:pPr>
            <a:endParaRPr lang="es-ES" sz="20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 Somos un equipo altamente 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cualificado</a:t>
            </a:r>
            <a:r>
              <a:rPr lang="es-ES" sz="2000">
                <a:solidFill>
                  <a:srgbClr val="00481B"/>
                </a:solidFill>
              </a:rPr>
              <a:t>: doctores/as y expertos/as de reconocido prestigio académico y profesional</a:t>
            </a:r>
          </a:p>
          <a:p>
            <a:pPr algn="just">
              <a:buFont typeface="Wingdings" pitchFamily="2" charset="2"/>
              <a:buChar char="q"/>
            </a:pPr>
            <a:endParaRPr lang="es-ES" sz="20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 Somos un 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equipo</a:t>
            </a:r>
            <a:r>
              <a:rPr lang="es-ES" sz="2000">
                <a:solidFill>
                  <a:srgbClr val="00481B"/>
                </a:solidFill>
              </a:rPr>
              <a:t> cohesionado, versátil, flexible y dinámico</a:t>
            </a:r>
          </a:p>
        </p:txBody>
      </p:sp>
      <p:pic>
        <p:nvPicPr>
          <p:cNvPr id="15365" name="7 Imagen" descr="Logo%20Siglas%20pequen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14313"/>
            <a:ext cx="85725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42988" y="5013325"/>
            <a:ext cx="27860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marL="355600" indent="-355600" algn="ctr"/>
            <a:r>
              <a:rPr lang="es-ES">
                <a:solidFill>
                  <a:srgbClr val="00481B"/>
                </a:solidFill>
              </a:rPr>
              <a:t>Xabier Aierdi Urraza</a:t>
            </a:r>
          </a:p>
          <a:p>
            <a:pPr marL="355600" indent="-355600" algn="ctr"/>
            <a:r>
              <a:rPr lang="es-ES">
                <a:solidFill>
                  <a:srgbClr val="00481B"/>
                </a:solidFill>
              </a:rPr>
              <a:t>Director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219700" y="5013325"/>
            <a:ext cx="2786063" cy="574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marL="355600" indent="-355600" algn="ctr"/>
            <a:r>
              <a:rPr lang="es-ES">
                <a:solidFill>
                  <a:srgbClr val="00481B"/>
                </a:solidFill>
              </a:rPr>
              <a:t>José A. Oleaga Páramo</a:t>
            </a:r>
          </a:p>
          <a:p>
            <a:pPr marL="355600" indent="-355600" algn="ctr"/>
            <a:r>
              <a:rPr lang="es-ES">
                <a:solidFill>
                  <a:srgbClr val="00481B"/>
                </a:solidFill>
              </a:rPr>
              <a:t>Director de Investigación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219700" y="5805488"/>
            <a:ext cx="2786063" cy="792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marL="355600" indent="-355600" algn="ctr"/>
            <a:r>
              <a:rPr lang="es-ES" sz="1600">
                <a:solidFill>
                  <a:srgbClr val="00481B"/>
                </a:solidFill>
              </a:rPr>
              <a:t>Eider Alkorta Elorza</a:t>
            </a:r>
          </a:p>
          <a:p>
            <a:pPr marL="355600" indent="-355600" algn="ctr"/>
            <a:r>
              <a:rPr lang="es-ES" sz="1600">
                <a:solidFill>
                  <a:srgbClr val="00481B"/>
                </a:solidFill>
              </a:rPr>
              <a:t>Gorka Moreno Márquez (*)</a:t>
            </a:r>
          </a:p>
          <a:p>
            <a:pPr marL="355600" indent="-355600" algn="ctr"/>
            <a:r>
              <a:rPr lang="es-ES" sz="1600">
                <a:solidFill>
                  <a:srgbClr val="00481B"/>
                </a:solidFill>
              </a:rPr>
              <a:t>Iraide Fernández Aragón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42988" y="5734050"/>
            <a:ext cx="2786062" cy="86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marL="355600" indent="-355600" algn="ctr"/>
            <a:r>
              <a:rPr lang="es-ES" sz="1600">
                <a:solidFill>
                  <a:srgbClr val="00481B"/>
                </a:solidFill>
              </a:rPr>
              <a:t>Cristina Lavía Martínez</a:t>
            </a:r>
          </a:p>
          <a:p>
            <a:pPr marL="355600" indent="-355600" algn="ctr"/>
            <a:r>
              <a:rPr lang="es-ES" sz="1600">
                <a:solidFill>
                  <a:srgbClr val="00481B"/>
                </a:solidFill>
              </a:rPr>
              <a:t>Marian Ispizua Ulibarri</a:t>
            </a:r>
          </a:p>
          <a:p>
            <a:pPr marL="355600" indent="-355600" algn="ctr"/>
            <a:r>
              <a:rPr lang="es-ES" sz="1600">
                <a:solidFill>
                  <a:srgbClr val="00481B"/>
                </a:solidFill>
              </a:rPr>
              <a:t>Beatriz Otero Gutiérrez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pptinteri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43205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47AB189-C2DD-499A-BA1A-124AB499753B}" type="slidenum">
              <a:rPr lang="es-ES" sz="900">
                <a:solidFill>
                  <a:srgbClr val="00481B"/>
                </a:solidFill>
              </a:rPr>
              <a:pPr algn="r"/>
              <a:t>4</a:t>
            </a:fld>
            <a:endParaRPr lang="es-ES" sz="900">
              <a:solidFill>
                <a:srgbClr val="00481B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00125" y="1214438"/>
            <a:ext cx="7572375" cy="471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rgbClr val="00481B"/>
                </a:solidFill>
                <a:latin typeface="Arial Black" pitchFamily="34" charset="0"/>
                <a:cs typeface="+mn-cs"/>
              </a:rPr>
              <a:t>QUÉ HACEMOS EN BEGIRUNE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>
              <a:solidFill>
                <a:srgbClr val="00481B"/>
              </a:solidFill>
              <a:latin typeface="+mn-lt"/>
              <a:cs typeface="+mn-cs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s-ES" sz="3200" dirty="0">
                <a:solidFill>
                  <a:srgbClr val="00481B"/>
                </a:solidFill>
                <a:latin typeface="+mn-lt"/>
                <a:cs typeface="+mn-cs"/>
              </a:rPr>
              <a:t> </a:t>
            </a: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  <a:hlinkClick r:id="rId4" action="ppaction://hlinkpres?slideindex=1&amp;slidetitle="/>
              </a:rPr>
              <a:t>investigación</a:t>
            </a:r>
            <a:endParaRPr lang="es-ES" sz="3200" dirty="0">
              <a:solidFill>
                <a:srgbClr val="00481B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  <a:hlinkClick r:id="rId5" action="ppaction://hlinkpres?slideindex=1&amp;slidetitle="/>
              </a:rPr>
              <a:t>formación</a:t>
            </a:r>
            <a:endParaRPr lang="es-ES" sz="3200" dirty="0">
              <a:solidFill>
                <a:srgbClr val="00481B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  <a:hlinkClick r:id="rId6" action="ppaction://hlinkpres?slideindex=1&amp;slidetitle="/>
              </a:rPr>
              <a:t>divulgación</a:t>
            </a:r>
            <a:endParaRPr lang="es-ES" sz="3200" dirty="0">
              <a:solidFill>
                <a:srgbClr val="00481B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  <a:hlinkClick r:id="rId7" action="ppaction://hlinkpres?slideindex=1&amp;slidetitle="/>
              </a:rPr>
              <a:t>asesoramiento</a:t>
            </a:r>
            <a:endParaRPr lang="es-ES" sz="3200" dirty="0">
              <a:solidFill>
                <a:srgbClr val="00481B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3200" dirty="0">
                <a:solidFill>
                  <a:srgbClr val="00481B"/>
                </a:solidFill>
                <a:latin typeface="Arial" pitchFamily="34" charset="0"/>
                <a:cs typeface="Arial" pitchFamily="34" charset="0"/>
                <a:hlinkClick r:id="rId8" action="ppaction://hlinkpres?slideindex=1&amp;slidetitle="/>
              </a:rPr>
              <a:t>conectividad</a:t>
            </a:r>
            <a:endParaRPr lang="es-ES" sz="32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9" name="7 Imagen" descr="Logo%20Siglas%20pequeno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8" y="214313"/>
            <a:ext cx="85725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pptinteri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43205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C153777-2F36-48F2-AC43-1308EA18F8A3}" type="slidenum">
              <a:rPr lang="es-ES" sz="900">
                <a:solidFill>
                  <a:srgbClr val="00481B"/>
                </a:solidFill>
              </a:rPr>
              <a:pPr algn="r"/>
              <a:t>5</a:t>
            </a:fld>
            <a:endParaRPr lang="es-ES" sz="900">
              <a:solidFill>
                <a:srgbClr val="00481B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14375" y="928688"/>
            <a:ext cx="8072438" cy="5286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r>
              <a:rPr lang="es-ES" sz="2400" b="1">
                <a:solidFill>
                  <a:srgbClr val="00481B"/>
                </a:solidFill>
                <a:latin typeface="Arial Black" pitchFamily="34" charset="0"/>
              </a:rPr>
              <a:t>A QUÉ ASPIRA BEGIRUNE</a:t>
            </a:r>
          </a:p>
          <a:p>
            <a:endParaRPr lang="es-ES" sz="900">
              <a:solidFill>
                <a:srgbClr val="00481B"/>
              </a:solidFill>
            </a:endParaRPr>
          </a:p>
          <a:p>
            <a:pPr algn="just"/>
            <a:r>
              <a:rPr lang="es-ES" sz="2000">
                <a:solidFill>
                  <a:srgbClr val="00481B"/>
                </a:solidFill>
              </a:rPr>
              <a:t>A ser un 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referente </a:t>
            </a:r>
            <a:r>
              <a:rPr lang="es-ES" sz="2000">
                <a:solidFill>
                  <a:srgbClr val="00481B"/>
                </a:solidFill>
              </a:rPr>
              <a:t>en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 Euskal Herria </a:t>
            </a:r>
            <a:r>
              <a:rPr lang="es-ES" sz="2000">
                <a:solidFill>
                  <a:srgbClr val="00481B"/>
                </a:solidFill>
              </a:rPr>
              <a:t>y en</a:t>
            </a: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 España</a:t>
            </a:r>
            <a:r>
              <a:rPr lang="es-ES" sz="2000">
                <a:solidFill>
                  <a:srgbClr val="00481B"/>
                </a:solidFill>
              </a:rPr>
              <a:t> en los ámbitos de la investigación, formación, divulgación, asesoramiento y conectividad  del fenómeno de las migraciones internacionales</a:t>
            </a:r>
          </a:p>
          <a:p>
            <a:pPr algn="just">
              <a:buFont typeface="Wingdings" pitchFamily="2" charset="2"/>
              <a:buChar char="q"/>
            </a:pPr>
            <a:endParaRPr lang="es-ES" sz="20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 Colaborar</a:t>
            </a:r>
            <a:r>
              <a:rPr lang="es-ES" sz="2000">
                <a:solidFill>
                  <a:srgbClr val="00481B"/>
                </a:solidFill>
              </a:rPr>
              <a:t> con entidades públicas, privadas y del tercer sector para una mayor compresión del fenómeno de las migraciones</a:t>
            </a:r>
          </a:p>
          <a:p>
            <a:pPr algn="just">
              <a:buFont typeface="Wingdings" pitchFamily="2" charset="2"/>
              <a:buChar char="q"/>
            </a:pPr>
            <a:endParaRPr lang="es-ES" sz="20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 Crear conocimiento</a:t>
            </a:r>
            <a:r>
              <a:rPr lang="es-ES" sz="2000">
                <a:solidFill>
                  <a:srgbClr val="00481B"/>
                </a:solidFill>
              </a:rPr>
              <a:t> en torno al fenómeno de las migraciones internacionales, a través de la participación en proyectos de investigación, de la presencia y discusión en congresos y foros, de la publicación y difusión en medios académicos y no académicos, y de la formación de investigadores (tesis doctorales)</a:t>
            </a:r>
          </a:p>
          <a:p>
            <a:pPr algn="just">
              <a:buFont typeface="Wingdings" pitchFamily="2" charset="2"/>
              <a:buChar char="q"/>
            </a:pPr>
            <a:endParaRPr lang="es-ES" sz="2000">
              <a:solidFill>
                <a:srgbClr val="00481B"/>
              </a:solidFill>
            </a:endParaRPr>
          </a:p>
          <a:p>
            <a:pPr algn="just"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  <a:latin typeface="Arial Black" pitchFamily="34" charset="0"/>
              </a:rPr>
              <a:t> Transferir conocimiento</a:t>
            </a:r>
            <a:r>
              <a:rPr lang="es-ES" sz="2000">
                <a:solidFill>
                  <a:srgbClr val="00481B"/>
                </a:solidFill>
              </a:rPr>
              <a:t> de los ámbitos académico e investigadores a las sociedades vasca y española </a:t>
            </a:r>
          </a:p>
        </p:txBody>
      </p:sp>
      <p:pic>
        <p:nvPicPr>
          <p:cNvPr id="17413" name="7 Imagen" descr="Logo%20Siglas%20pequen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14313"/>
            <a:ext cx="85725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pptinteri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60350"/>
            <a:ext cx="243205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B60FB9B-7BC4-4E9A-84ED-7E007D0B93A8}" type="slidenum">
              <a:rPr lang="es-ES" sz="900">
                <a:solidFill>
                  <a:srgbClr val="00481B"/>
                </a:solidFill>
              </a:rPr>
              <a:pPr algn="r"/>
              <a:t>6</a:t>
            </a:fld>
            <a:endParaRPr lang="es-ES" sz="900">
              <a:solidFill>
                <a:srgbClr val="00481B"/>
              </a:solidFill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971550" y="908050"/>
            <a:ext cx="7572375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ES" sz="2400" b="1">
                <a:solidFill>
                  <a:srgbClr val="00481B"/>
                </a:solidFill>
                <a:latin typeface="Arial Black" pitchFamily="34" charset="0"/>
              </a:rPr>
              <a:t>        DÓNDE ESTAMOS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es-ES" sz="8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Universidad del País Vasco/Euskal Herriko Unibertsitatea UPV/EHU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Facultad de Ciencias Sociales y de la Comunicación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Campus de Leioa. Bº Sarriena s/n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4"/>
              </a:rPr>
              <a:t>www.begirune.com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5"/>
              </a:rPr>
              <a:t>xabier.aierdi@ehu.es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6"/>
              </a:rPr>
              <a:t>jose.oleaga@ehu.es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7"/>
              </a:rPr>
              <a:t>cristina.lavia@ehu.es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8"/>
              </a:rPr>
              <a:t>marian.ispizua@ehu.es</a:t>
            </a:r>
            <a:r>
              <a:rPr lang="es-ES" sz="1600">
                <a:solidFill>
                  <a:srgbClr val="00481B"/>
                </a:solidFill>
              </a:rPr>
              <a:t>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9"/>
              </a:rPr>
              <a:t>eider.alkorta@ehu.es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10"/>
              </a:rPr>
              <a:t>gorka.moreno@ehu.es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1600">
                <a:solidFill>
                  <a:srgbClr val="00481B"/>
                </a:solidFill>
                <a:hlinkClick r:id="rId11"/>
              </a:rPr>
              <a:t>beatriz.otero@ehu.es</a:t>
            </a:r>
            <a:endParaRPr lang="es-ES" sz="1600">
              <a:solidFill>
                <a:srgbClr val="00481B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ES" sz="2000">
                <a:solidFill>
                  <a:srgbClr val="00481B"/>
                </a:solidFill>
              </a:rPr>
              <a:t>Tfno.: 94 601 23 87, M. 656 72 77 70, M. 688 613 974</a:t>
            </a:r>
          </a:p>
        </p:txBody>
      </p:sp>
      <p:pic>
        <p:nvPicPr>
          <p:cNvPr id="18437" name="7 Imagen" descr="Logo%20Siglas%20pequeno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8" y="214313"/>
            <a:ext cx="85725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pptporta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5" descr="begirun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428750"/>
            <a:ext cx="51752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4 Imagen" descr="Logo%20Siglas%20pequen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142875"/>
            <a:ext cx="85725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2928938"/>
            <a:ext cx="49799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5143500" y="4429125"/>
            <a:ext cx="328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600">
                <a:solidFill>
                  <a:srgbClr val="00481B"/>
                </a:solidFill>
              </a:rPr>
              <a:t>Eskerrik asko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255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Arial Black</vt:lpstr>
      <vt:lpstr>Wingdings</vt:lpstr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Ikuspegi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Haga clic para cambiar el estilo de título</dc:title>
  <dc:creator>Ikuspegi</dc:creator>
  <cp:lastModifiedBy>E.H.U. / U.P.V.</cp:lastModifiedBy>
  <cp:revision>86</cp:revision>
  <dcterms:created xsi:type="dcterms:W3CDTF">2011-06-24T11:16:32Z</dcterms:created>
  <dcterms:modified xsi:type="dcterms:W3CDTF">2011-10-20T13:49:08Z</dcterms:modified>
</cp:coreProperties>
</file>