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84" r:id="rId6"/>
    <p:sldId id="281" r:id="rId7"/>
    <p:sldId id="266" r:id="rId8"/>
    <p:sldId id="268" r:id="rId9"/>
    <p:sldId id="269" r:id="rId10"/>
    <p:sldId id="272" r:id="rId11"/>
    <p:sldId id="270" r:id="rId12"/>
    <p:sldId id="271" r:id="rId13"/>
    <p:sldId id="278" r:id="rId14"/>
    <p:sldId id="283" r:id="rId15"/>
    <p:sldId id="280" r:id="rId16"/>
  </p:sldIdLst>
  <p:sldSz cx="9144000" cy="6858000" type="screen4x3"/>
  <p:notesSz cx="6797675" cy="9928225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C3C"/>
    <a:srgbClr val="D9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ED10-BCA2-43EF-85FD-119B3392257E}" type="datetimeFigureOut">
              <a:rPr lang="es-ES" smtClean="0"/>
              <a:pPr/>
              <a:t>07/07/2016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7281D-F989-412A-8AD6-A46A67489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18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7281D-F989-412A-8AD6-A46A6748906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4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Azpititulua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848872" cy="1752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Lugar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Lekua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; Data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Fecha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;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Ekitaldia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 / </a:t>
            </a:r>
            <a:r>
              <a:rPr lang="en-US" sz="1600" dirty="0" err="1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Evento</a:t>
            </a:r>
            <a:r>
              <a:rPr lang="en-US" sz="1600" dirty="0" smtClean="0">
                <a:solidFill>
                  <a:srgbClr val="336699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9" name="2 Conector recto"/>
          <p:cNvCxnSpPr/>
          <p:nvPr userDrawn="1"/>
        </p:nvCxnSpPr>
        <p:spPr bwMode="auto">
          <a:xfrm>
            <a:off x="279400" y="3717032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1" y="833438"/>
            <a:ext cx="9112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aukizuzena 10"/>
          <p:cNvSpPr/>
          <p:nvPr userDrawn="1"/>
        </p:nvSpPr>
        <p:spPr>
          <a:xfrm>
            <a:off x="1907704" y="4509120"/>
            <a:ext cx="5257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 err="1" smtClean="0">
                <a:latin typeface="Calibri" pitchFamily="34" charset="0"/>
              </a:rPr>
              <a:t>Ikerketa</a:t>
            </a:r>
            <a:r>
              <a:rPr lang="es-ES_tradnl" sz="1400" dirty="0" smtClean="0">
                <a:latin typeface="Calibri" pitchFamily="34" charset="0"/>
              </a:rPr>
              <a:t> eta </a:t>
            </a:r>
            <a:r>
              <a:rPr lang="es-ES_tradnl" sz="1400" dirty="0" err="1" smtClean="0">
                <a:latin typeface="Calibri" pitchFamily="34" charset="0"/>
              </a:rPr>
              <a:t>Berrikuntza</a:t>
            </a:r>
            <a:r>
              <a:rPr lang="es-ES_tradnl" sz="1400" dirty="0" smtClean="0">
                <a:latin typeface="Calibri" pitchFamily="34" charset="0"/>
              </a:rPr>
              <a:t> </a:t>
            </a:r>
            <a:r>
              <a:rPr lang="es-ES_tradnl" sz="1400" dirty="0" err="1" smtClean="0">
                <a:latin typeface="Calibri" pitchFamily="34" charset="0"/>
              </a:rPr>
              <a:t>Sanitarioko</a:t>
            </a:r>
            <a:r>
              <a:rPr lang="es-ES_tradnl" sz="1400" dirty="0" smtClean="0">
                <a:latin typeface="Calibri" pitchFamily="34" charset="0"/>
              </a:rPr>
              <a:t> </a:t>
            </a:r>
            <a:r>
              <a:rPr lang="es-ES_tradnl" sz="1400" dirty="0" err="1" smtClean="0">
                <a:latin typeface="Calibri" pitchFamily="34" charset="0"/>
              </a:rPr>
              <a:t>Zuzendaritza</a:t>
            </a:r>
            <a:r>
              <a:rPr lang="es-ES_tradnl" sz="1400" dirty="0" smtClean="0">
                <a:latin typeface="Calibri" pitchFamily="34" charset="0"/>
              </a:rPr>
              <a:t> / </a:t>
            </a:r>
          </a:p>
          <a:p>
            <a:pPr algn="ctr"/>
            <a:r>
              <a:rPr lang="es-ES_tradnl" sz="1400" dirty="0" smtClean="0">
                <a:latin typeface="Calibri" pitchFamily="34" charset="0"/>
              </a:rPr>
              <a:t>Dirección de Investigación e Innovación Sanitaria, </a:t>
            </a:r>
          </a:p>
          <a:p>
            <a:pPr algn="ctr"/>
            <a:r>
              <a:rPr lang="es-ES_tradnl" sz="1400" i="1" dirty="0" err="1" smtClean="0">
                <a:latin typeface="Calibri" pitchFamily="34" charset="0"/>
              </a:rPr>
              <a:t>Osasun</a:t>
            </a:r>
            <a:r>
              <a:rPr lang="es-ES_tradnl" sz="1400" i="1" dirty="0" smtClean="0">
                <a:latin typeface="Calibri" pitchFamily="34" charset="0"/>
              </a:rPr>
              <a:t> </a:t>
            </a:r>
            <a:r>
              <a:rPr lang="es-ES_tradnl" sz="1400" i="1" dirty="0" err="1" smtClean="0">
                <a:latin typeface="Calibri" pitchFamily="34" charset="0"/>
              </a:rPr>
              <a:t>Saila</a:t>
            </a:r>
            <a:r>
              <a:rPr lang="es-ES_tradnl" sz="1400" i="1" dirty="0" smtClean="0">
                <a:latin typeface="Calibri" pitchFamily="34" charset="0"/>
              </a:rPr>
              <a:t> / Departamento de Salud</a:t>
            </a:r>
          </a:p>
        </p:txBody>
      </p:sp>
    </p:spTree>
    <p:extLst>
      <p:ext uri="{BB962C8B-B14F-4D97-AF65-F5344CB8AC3E}">
        <p14:creationId xmlns:p14="http://schemas.microsoft.com/office/powerpoint/2010/main" val="3479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6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715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 dirty="0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279400" y="86360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4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7" name="2 Conector recto"/>
          <p:cNvCxnSpPr/>
          <p:nvPr userDrawn="1"/>
        </p:nvCxnSpPr>
        <p:spPr bwMode="auto">
          <a:xfrm>
            <a:off x="683568" y="4437112"/>
            <a:ext cx="7848872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1" y="833438"/>
            <a:ext cx="9112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8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2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10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6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 dirty="0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6" name="2 Conector recto"/>
          <p:cNvCxnSpPr/>
          <p:nvPr userDrawn="1"/>
        </p:nvCxnSpPr>
        <p:spPr bwMode="auto">
          <a:xfrm>
            <a:off x="279400" y="908720"/>
            <a:ext cx="8547100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988"/>
            <a:ext cx="6858000" cy="5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0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725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cxnSp>
        <p:nvCxnSpPr>
          <p:cNvPr id="8" name="2 Conector recto"/>
          <p:cNvCxnSpPr/>
          <p:nvPr userDrawn="1"/>
        </p:nvCxnSpPr>
        <p:spPr bwMode="auto">
          <a:xfrm>
            <a:off x="1691680" y="4797152"/>
            <a:ext cx="5622652" cy="0"/>
          </a:xfrm>
          <a:prstGeom prst="line">
            <a:avLst/>
          </a:prstGeom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dirty="0" smtClean="0"/>
              <a:t>Egin klik titulu maisuaren estiloa aldatzeko</a:t>
            </a:r>
            <a:endParaRPr lang="eu-ES" dirty="0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D1A7-70F8-4B9C-9E5F-7C917DD0913D}" type="datetimeFigureOut">
              <a:rPr lang="eu-ES" smtClean="0"/>
              <a:pPr/>
              <a:t>2016/07/07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509D-EAA8-45F8-A67C-EC7EC15B645A}" type="slidenum">
              <a:rPr lang="eu-ES" smtClean="0"/>
              <a:pPr/>
              <a:t>‹Nº›</a:t>
            </a:fld>
            <a:endParaRPr lang="eu-ES"/>
          </a:p>
        </p:txBody>
      </p:sp>
      <p:pic>
        <p:nvPicPr>
          <p:cNvPr id="8" name="Picture 7" descr="d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6021288"/>
            <a:ext cx="645514" cy="712636"/>
          </a:xfrm>
          <a:prstGeom prst="rect">
            <a:avLst/>
          </a:prstGeom>
          <a:noFill/>
        </p:spPr>
      </p:pic>
      <p:pic>
        <p:nvPicPr>
          <p:cNvPr id="11" name="Picture 3" descr="\\fundacion\Usuarios\lprieto\BTS Depresión\Masivo Bioef Oberri\10.BTS DEPRESION\Documentos maquetados. Plantillas\LOGOS\OSAKIDETZA 2010\2765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21531"/>
            <a:ext cx="720080" cy="6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igacion-san@euskadi.eus.rem.izenpe.net" TargetMode="External"/><Relationship Id="rId2" Type="http://schemas.openxmlformats.org/officeDocument/2006/relationships/hyperlink" Target="mailto:investigacion-san@euskadi.eu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uskadi.eus/aa40paWebPublicaWar/webPublicaJSP/aa40painicio.do?idioma=es" TargetMode="External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u-ES" sz="2800" dirty="0" smtClean="0"/>
              <a:t>CONVOCATORIA RIS3: APOYO </a:t>
            </a:r>
            <a:r>
              <a:rPr lang="eu-ES" sz="2800" dirty="0" err="1" smtClean="0"/>
              <a:t>A</a:t>
            </a:r>
            <a:r>
              <a:rPr lang="eu-ES" sz="2800" dirty="0" smtClean="0"/>
              <a:t> PROYECTOS </a:t>
            </a:r>
            <a:r>
              <a:rPr lang="eu-ES" sz="2800" dirty="0"/>
              <a:t>DE INVESTIGACION Y DESARROLLO </a:t>
            </a:r>
            <a:r>
              <a:rPr lang="eu-ES" sz="2800" dirty="0" smtClean="0"/>
              <a:t>EN LA PRIORIDAD </a:t>
            </a:r>
            <a:r>
              <a:rPr lang="eu-ES" sz="2800" dirty="0"/>
              <a:t>BIOCIENCIAS-SALUD RIS3 EUSKADI</a:t>
            </a: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539552" y="5470376"/>
            <a:ext cx="7848872" cy="334888"/>
          </a:xfrm>
        </p:spPr>
        <p:txBody>
          <a:bodyPr>
            <a:normAutofit lnSpcReduction="10000"/>
          </a:bodyPr>
          <a:lstStyle/>
          <a:p>
            <a:r>
              <a:rPr lang="eu-ES" dirty="0" smtClean="0"/>
              <a:t>Vitoria-Gasteiz, 7 de </a:t>
            </a:r>
            <a:r>
              <a:rPr lang="eu-ES" dirty="0" err="1" smtClean="0"/>
              <a:t>julio</a:t>
            </a:r>
            <a:r>
              <a:rPr lang="eu-ES" dirty="0" smtClean="0"/>
              <a:t> de </a:t>
            </a:r>
            <a:r>
              <a:rPr lang="es-ES" dirty="0" smtClean="0"/>
              <a:t>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9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Instrucciones canal electrónico</a:t>
            </a:r>
            <a:endParaRPr lang="es-ES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27040" y="1124744"/>
            <a:ext cx="6249416" cy="172819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2"/>
                </a:solidFill>
              </a:rPr>
              <a:t>Se deben facilitar </a:t>
            </a:r>
            <a:r>
              <a:rPr lang="es-ES" dirty="0">
                <a:solidFill>
                  <a:schemeClr val="tx2"/>
                </a:solidFill>
              </a:rPr>
              <a:t>las direcciones de correo electrónico desde donde se enviarán las </a:t>
            </a:r>
            <a:r>
              <a:rPr lang="es-ES" dirty="0" smtClean="0">
                <a:solidFill>
                  <a:schemeClr val="tx2"/>
                </a:solidFill>
              </a:rPr>
              <a:t>solicitudes, </a:t>
            </a:r>
            <a:r>
              <a:rPr lang="es-ES" dirty="0">
                <a:solidFill>
                  <a:schemeClr val="tx2"/>
                </a:solidFill>
              </a:rPr>
              <a:t>enviando un correo a </a:t>
            </a:r>
            <a:r>
              <a:rPr lang="es-ES" dirty="0" err="1" smtClean="0">
                <a:solidFill>
                  <a:schemeClr val="tx2"/>
                </a:solidFill>
                <a:hlinkClick r:id="rId2"/>
              </a:rPr>
              <a:t>investigacion-san@euskadi.eus</a:t>
            </a:r>
            <a:r>
              <a:rPr lang="es-ES" dirty="0" smtClean="0">
                <a:solidFill>
                  <a:schemeClr val="tx2"/>
                </a:solidFill>
              </a:rPr>
              <a:t> con la Solicitud de Alta que se facilitará. </a:t>
            </a:r>
          </a:p>
          <a:p>
            <a:pPr lvl="0" algn="just"/>
            <a:r>
              <a:rPr lang="es-ES" sz="1600" dirty="0" smtClean="0">
                <a:solidFill>
                  <a:schemeClr val="tx2"/>
                </a:solidFill>
              </a:rPr>
              <a:t>En </a:t>
            </a:r>
            <a:r>
              <a:rPr lang="es-ES" sz="1600" dirty="0">
                <a:solidFill>
                  <a:schemeClr val="tx2"/>
                </a:solidFill>
              </a:rPr>
              <a:t>un plazo aproximado de 24 horas recibirán un correo confirmando que ya </a:t>
            </a:r>
            <a:r>
              <a:rPr lang="es-ES" sz="1600" dirty="0" smtClean="0">
                <a:solidFill>
                  <a:schemeClr val="tx2"/>
                </a:solidFill>
              </a:rPr>
              <a:t>se puede </a:t>
            </a:r>
            <a:r>
              <a:rPr lang="es-ES" sz="1600" dirty="0">
                <a:solidFill>
                  <a:schemeClr val="tx2"/>
                </a:solidFill>
              </a:rPr>
              <a:t>realizar la solicitud electrónica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427040" y="3068960"/>
            <a:ext cx="6249416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2"/>
                </a:solidFill>
              </a:rPr>
              <a:t>Deben </a:t>
            </a:r>
            <a:r>
              <a:rPr lang="es-ES" dirty="0">
                <a:solidFill>
                  <a:schemeClr val="tx2"/>
                </a:solidFill>
              </a:rPr>
              <a:t>enviar la solicitud con toda la documentación firmada a </a:t>
            </a:r>
            <a:r>
              <a:rPr lang="es-ES" dirty="0">
                <a:solidFill>
                  <a:schemeClr val="tx2"/>
                </a:solidFill>
                <a:hlinkClick r:id="rId3"/>
              </a:rPr>
              <a:t>investigacion-san@euskadi.eus.rem.izenpe.net</a:t>
            </a:r>
            <a:r>
              <a:rPr lang="es-ES" dirty="0">
                <a:solidFill>
                  <a:schemeClr val="tx2"/>
                </a:solidFill>
              </a:rPr>
              <a:t> desde una de las direcciones de correo electrónico </a:t>
            </a:r>
            <a:r>
              <a:rPr lang="es-ES" dirty="0" smtClean="0">
                <a:solidFill>
                  <a:schemeClr val="tx2"/>
                </a:solidFill>
              </a:rPr>
              <a:t>facilitados.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27040" y="4653136"/>
            <a:ext cx="6249415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2"/>
                </a:solidFill>
              </a:rPr>
              <a:t>Justificante (&lt;5 minutos): se recibirá </a:t>
            </a:r>
            <a:r>
              <a:rPr lang="es-ES" dirty="0">
                <a:solidFill>
                  <a:schemeClr val="tx2"/>
                </a:solidFill>
              </a:rPr>
              <a:t>un correo </a:t>
            </a:r>
            <a:r>
              <a:rPr lang="es-ES" dirty="0" smtClean="0">
                <a:solidFill>
                  <a:schemeClr val="tx2"/>
                </a:solidFill>
              </a:rPr>
              <a:t>de IZENPE con </a:t>
            </a:r>
            <a:r>
              <a:rPr lang="es-ES" dirty="0">
                <a:solidFill>
                  <a:schemeClr val="tx2"/>
                </a:solidFill>
              </a:rPr>
              <a:t>los sellos de tiempo. </a:t>
            </a:r>
            <a:endParaRPr lang="es-ES" dirty="0" smtClean="0">
              <a:solidFill>
                <a:schemeClr val="tx2"/>
              </a:solidFill>
            </a:endParaRPr>
          </a:p>
          <a:p>
            <a:pPr lvl="0" algn="just"/>
            <a:r>
              <a:rPr lang="es-ES" dirty="0" smtClean="0">
                <a:solidFill>
                  <a:schemeClr val="tx2"/>
                </a:solidFill>
              </a:rPr>
              <a:t>Evidencia (&lt;15 minutos): se recibirá </a:t>
            </a:r>
            <a:r>
              <a:rPr lang="es-ES" dirty="0">
                <a:solidFill>
                  <a:schemeClr val="tx2"/>
                </a:solidFill>
              </a:rPr>
              <a:t>un correo </a:t>
            </a:r>
            <a:r>
              <a:rPr lang="es-ES" dirty="0" smtClean="0">
                <a:solidFill>
                  <a:schemeClr val="tx2"/>
                </a:solidFill>
              </a:rPr>
              <a:t>firmado de IZENPE </a:t>
            </a:r>
            <a:r>
              <a:rPr lang="es-ES" dirty="0">
                <a:solidFill>
                  <a:schemeClr val="tx2"/>
                </a:solidFill>
              </a:rPr>
              <a:t>con la evidencia del email </a:t>
            </a:r>
            <a:r>
              <a:rPr lang="es-ES" dirty="0" smtClean="0">
                <a:solidFill>
                  <a:schemeClr val="tx2"/>
                </a:solidFill>
              </a:rPr>
              <a:t>remitido.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89418" y="1124744"/>
            <a:ext cx="1893607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200" dirty="0" smtClean="0">
                <a:solidFill>
                  <a:schemeClr val="tx2"/>
                </a:solidFill>
              </a:rPr>
              <a:t>Trámite previo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89418" y="3068960"/>
            <a:ext cx="1893607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200" dirty="0" smtClean="0">
                <a:solidFill>
                  <a:schemeClr val="tx2"/>
                </a:solidFill>
              </a:rPr>
              <a:t>Recepción de confirmación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89417" y="4653136"/>
            <a:ext cx="1893607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200" dirty="0" smtClean="0">
                <a:solidFill>
                  <a:schemeClr val="tx2"/>
                </a:solidFill>
              </a:rPr>
              <a:t>Confirmación de recepción y trazabilidad</a:t>
            </a:r>
            <a:endParaRPr lang="es-E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Documentación</a:t>
            </a:r>
            <a:endParaRPr lang="eu-ES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699792" y="1124744"/>
            <a:ext cx="5856591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tx2"/>
                </a:solidFill>
              </a:rPr>
              <a:t>Anexo </a:t>
            </a:r>
            <a:r>
              <a:rPr lang="es-ES" sz="2000" dirty="0">
                <a:solidFill>
                  <a:schemeClr val="tx2"/>
                </a:solidFill>
              </a:rPr>
              <a:t>II-A, acompañado de Anexo II-B, memoria económica </a:t>
            </a:r>
            <a:r>
              <a:rPr lang="es-ES" sz="2000" dirty="0" smtClean="0">
                <a:solidFill>
                  <a:schemeClr val="tx2"/>
                </a:solidFill>
              </a:rPr>
              <a:t>global, </a:t>
            </a:r>
            <a:r>
              <a:rPr lang="es-ES" sz="2000" dirty="0">
                <a:solidFill>
                  <a:schemeClr val="tx2"/>
                </a:solidFill>
              </a:rPr>
              <a:t>firmado por el Agente </a:t>
            </a:r>
            <a:r>
              <a:rPr lang="es-ES" sz="2000" dirty="0" smtClean="0">
                <a:solidFill>
                  <a:schemeClr val="tx2"/>
                </a:solidFill>
              </a:rPr>
              <a:t>Coordinador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95536" y="1124744"/>
            <a:ext cx="1944216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200" dirty="0" smtClean="0">
                <a:solidFill>
                  <a:schemeClr val="tx2"/>
                </a:solidFill>
              </a:rPr>
              <a:t>Impreso </a:t>
            </a:r>
            <a:r>
              <a:rPr lang="es-ES" sz="2200" dirty="0">
                <a:solidFill>
                  <a:schemeClr val="tx2"/>
                </a:solidFill>
              </a:rPr>
              <a:t>de solicitud </a:t>
            </a:r>
            <a:r>
              <a:rPr lang="es-ES" sz="2200" dirty="0" smtClean="0">
                <a:solidFill>
                  <a:schemeClr val="tx2"/>
                </a:solidFill>
              </a:rPr>
              <a:t>normalizado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3528" y="2996952"/>
            <a:ext cx="2016224" cy="2448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solidFill>
                  <a:schemeClr val="tx2"/>
                </a:solidFill>
              </a:rPr>
              <a:t>Memoria </a:t>
            </a:r>
            <a:r>
              <a:rPr lang="es-ES" sz="2200" dirty="0">
                <a:solidFill>
                  <a:schemeClr val="tx2"/>
                </a:solidFill>
              </a:rPr>
              <a:t>del proyecto de </a:t>
            </a:r>
            <a:r>
              <a:rPr lang="es-ES" sz="2200" dirty="0" smtClean="0">
                <a:solidFill>
                  <a:schemeClr val="tx2"/>
                </a:solidFill>
              </a:rPr>
              <a:t>investigación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99792" y="2996952"/>
            <a:ext cx="5832648" cy="10801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b="1" dirty="0" smtClean="0">
                <a:solidFill>
                  <a:schemeClr val="tx2"/>
                </a:solidFill>
              </a:rPr>
              <a:t>Modelo </a:t>
            </a:r>
            <a:r>
              <a:rPr lang="es-ES" sz="2000" b="1" dirty="0">
                <a:solidFill>
                  <a:schemeClr val="tx2"/>
                </a:solidFill>
              </a:rPr>
              <a:t>normalizado </a:t>
            </a:r>
            <a:r>
              <a:rPr lang="es-ES" sz="2000" dirty="0">
                <a:solidFill>
                  <a:schemeClr val="tx2"/>
                </a:solidFill>
              </a:rPr>
              <a:t>(Anexo III-A), acompañado de la </a:t>
            </a:r>
            <a:r>
              <a:rPr lang="es-ES" sz="2000" b="1" dirty="0">
                <a:solidFill>
                  <a:schemeClr val="tx2"/>
                </a:solidFill>
              </a:rPr>
              <a:t>información de cada Agente participante </a:t>
            </a:r>
            <a:r>
              <a:rPr lang="es-ES" sz="2000" dirty="0">
                <a:solidFill>
                  <a:schemeClr val="tx2"/>
                </a:solidFill>
              </a:rPr>
              <a:t>(Anexos III-B y III-C</a:t>
            </a:r>
            <a:r>
              <a:rPr lang="es-ES" sz="2000" dirty="0" smtClean="0">
                <a:solidFill>
                  <a:schemeClr val="tx2"/>
                </a:solidFill>
              </a:rPr>
              <a:t>)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732793" y="4257092"/>
            <a:ext cx="5832648" cy="11881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tx2"/>
                </a:solidFill>
              </a:rPr>
              <a:t>Ejemplo</a:t>
            </a:r>
            <a:r>
              <a:rPr lang="es-ES" sz="2000" dirty="0">
                <a:solidFill>
                  <a:schemeClr val="tx2"/>
                </a:solidFill>
              </a:rPr>
              <a:t>: Si en el proyecto participan 3 agentes, se presentará una única memoria (Anexo III-A), mientras que serán necesarios  3 documentos  Anexos III-B y III-C, uno por </a:t>
            </a:r>
            <a:r>
              <a:rPr lang="es-ES" sz="2000" dirty="0" smtClean="0">
                <a:solidFill>
                  <a:schemeClr val="tx2"/>
                </a:solidFill>
              </a:rPr>
              <a:t>agente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1124744"/>
            <a:ext cx="1944216" cy="16892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200" dirty="0" err="1" smtClean="0">
                <a:solidFill>
                  <a:schemeClr val="tx2"/>
                </a:solidFill>
              </a:rPr>
              <a:t>Curriculum</a:t>
            </a:r>
            <a:r>
              <a:rPr lang="es-ES" sz="2200" dirty="0" smtClean="0">
                <a:solidFill>
                  <a:schemeClr val="tx2"/>
                </a:solidFill>
              </a:rPr>
              <a:t> Vitae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689029" y="1119064"/>
            <a:ext cx="5895419" cy="76176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tx2"/>
                </a:solidFill>
              </a:rPr>
              <a:t>Modelo </a:t>
            </a:r>
            <a:r>
              <a:rPr lang="es-ES" sz="2000" dirty="0">
                <a:solidFill>
                  <a:schemeClr val="tx2"/>
                </a:solidFill>
              </a:rPr>
              <a:t>normalizado </a:t>
            </a:r>
            <a:r>
              <a:rPr lang="es-ES" sz="2000" dirty="0" smtClean="0">
                <a:solidFill>
                  <a:schemeClr val="tx2"/>
                </a:solidFill>
              </a:rPr>
              <a:t>(</a:t>
            </a:r>
            <a:r>
              <a:rPr lang="es-ES" sz="2000" b="1" dirty="0">
                <a:solidFill>
                  <a:schemeClr val="tx2"/>
                </a:solidFill>
              </a:rPr>
              <a:t>Anexo III-D</a:t>
            </a:r>
            <a:r>
              <a:rPr lang="es-ES" sz="2000" dirty="0">
                <a:solidFill>
                  <a:schemeClr val="tx2"/>
                </a:solidFill>
              </a:rPr>
              <a:t>),  modelo </a:t>
            </a:r>
            <a:r>
              <a:rPr lang="es-ES" sz="2000" b="1" dirty="0" smtClean="0">
                <a:solidFill>
                  <a:schemeClr val="tx2"/>
                </a:solidFill>
              </a:rPr>
              <a:t>Instituto </a:t>
            </a:r>
            <a:r>
              <a:rPr lang="es-ES" sz="2000" b="1" dirty="0">
                <a:solidFill>
                  <a:schemeClr val="tx2"/>
                </a:solidFill>
              </a:rPr>
              <a:t>de Salud Carlos III</a:t>
            </a:r>
            <a:r>
              <a:rPr lang="es-ES" sz="2000" dirty="0">
                <a:solidFill>
                  <a:schemeClr val="tx2"/>
                </a:solidFill>
              </a:rPr>
              <a:t>, o </a:t>
            </a:r>
            <a:r>
              <a:rPr lang="es-ES" sz="2000" dirty="0" smtClean="0">
                <a:solidFill>
                  <a:schemeClr val="tx2"/>
                </a:solidFill>
              </a:rPr>
              <a:t>modelo de </a:t>
            </a:r>
            <a:r>
              <a:rPr lang="es-ES" sz="2000" dirty="0">
                <a:solidFill>
                  <a:schemeClr val="tx2"/>
                </a:solidFill>
              </a:rPr>
              <a:t>la </a:t>
            </a:r>
            <a:r>
              <a:rPr lang="es-ES" sz="2000" b="1" dirty="0" smtClean="0">
                <a:solidFill>
                  <a:schemeClr val="tx2"/>
                </a:solidFill>
              </a:rPr>
              <a:t>FECYT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99792" y="2060848"/>
            <a:ext cx="5917123" cy="75313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2"/>
                </a:solidFill>
              </a:rPr>
              <a:t>Por </a:t>
            </a:r>
            <a:r>
              <a:rPr lang="es-ES" sz="2000" dirty="0">
                <a:solidFill>
                  <a:schemeClr val="tx2"/>
                </a:solidFill>
              </a:rPr>
              <a:t>cada Agente </a:t>
            </a:r>
            <a:r>
              <a:rPr lang="es-ES" sz="2000" dirty="0" smtClean="0">
                <a:solidFill>
                  <a:schemeClr val="tx2"/>
                </a:solidFill>
              </a:rPr>
              <a:t>participante deberá </a:t>
            </a:r>
            <a:r>
              <a:rPr lang="es-ES" sz="2000" dirty="0">
                <a:solidFill>
                  <a:schemeClr val="tx2"/>
                </a:solidFill>
              </a:rPr>
              <a:t>enviarse un CV del investigador/a principal </a:t>
            </a:r>
            <a:r>
              <a:rPr lang="es-ES" sz="2000" dirty="0" smtClean="0">
                <a:solidFill>
                  <a:schemeClr val="tx2"/>
                </a:solidFill>
              </a:rPr>
              <a:t>correspondiente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95536" y="2990501"/>
            <a:ext cx="1944216" cy="1014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200" dirty="0" smtClean="0">
                <a:solidFill>
                  <a:schemeClr val="tx2"/>
                </a:solidFill>
              </a:rPr>
              <a:t>Declaración responsable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699792" y="2990502"/>
            <a:ext cx="5917123" cy="10145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>
                <a:solidFill>
                  <a:schemeClr val="tx2"/>
                </a:solidFill>
              </a:rPr>
              <a:t>Declaración responsable de cada Agente solicitante firmada por el Representante Legal (Anexo IV</a:t>
            </a:r>
            <a:r>
              <a:rPr lang="es-ES" sz="2000" dirty="0" smtClean="0">
                <a:solidFill>
                  <a:schemeClr val="tx2"/>
                </a:solidFill>
              </a:rPr>
              <a:t>)</a:t>
            </a:r>
            <a:endParaRPr lang="es-ES" sz="2000" u="sng" dirty="0" smtClean="0">
              <a:solidFill>
                <a:schemeClr val="tx2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95536" y="4221088"/>
            <a:ext cx="1944216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200" dirty="0" smtClean="0">
                <a:solidFill>
                  <a:schemeClr val="tx2"/>
                </a:solidFill>
              </a:rPr>
              <a:t>Otros</a:t>
            </a:r>
            <a:endParaRPr lang="es-ES" sz="2200" dirty="0">
              <a:solidFill>
                <a:schemeClr val="tx2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699792" y="4221088"/>
            <a:ext cx="5856591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>
                <a:solidFill>
                  <a:schemeClr val="tx2"/>
                </a:solidFill>
              </a:rPr>
              <a:t>Autorización del Comité de </a:t>
            </a:r>
            <a:r>
              <a:rPr lang="es-ES" sz="2000" dirty="0" smtClean="0">
                <a:solidFill>
                  <a:schemeClr val="tx2"/>
                </a:solidFill>
              </a:rPr>
              <a:t>Ética, </a:t>
            </a:r>
            <a:r>
              <a:rPr lang="es-ES" sz="2000" dirty="0">
                <a:solidFill>
                  <a:schemeClr val="tx2"/>
                </a:solidFill>
              </a:rPr>
              <a:t>si </a:t>
            </a:r>
            <a:r>
              <a:rPr lang="es-ES" sz="2000" dirty="0" smtClean="0">
                <a:solidFill>
                  <a:schemeClr val="tx2"/>
                </a:solidFill>
              </a:rPr>
              <a:t>procede </a:t>
            </a:r>
            <a:endParaRPr lang="es-ES" sz="2000" u="sng" dirty="0" smtClean="0">
              <a:solidFill>
                <a:schemeClr val="tx2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689029" y="4887162"/>
            <a:ext cx="5856591" cy="46805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 smtClean="0">
                <a:solidFill>
                  <a:schemeClr val="tx2"/>
                </a:solidFill>
              </a:rPr>
              <a:t>Certificado </a:t>
            </a:r>
            <a:r>
              <a:rPr lang="es-ES" sz="2000" dirty="0">
                <a:solidFill>
                  <a:schemeClr val="tx2"/>
                </a:solidFill>
              </a:rPr>
              <a:t>del </a:t>
            </a:r>
            <a:r>
              <a:rPr lang="es-ES" sz="2000" dirty="0" err="1">
                <a:solidFill>
                  <a:schemeClr val="tx2"/>
                </a:solidFill>
              </a:rPr>
              <a:t>Biobanco</a:t>
            </a:r>
            <a:r>
              <a:rPr lang="es-ES" sz="2000" dirty="0">
                <a:solidFill>
                  <a:schemeClr val="tx2"/>
                </a:solidFill>
              </a:rPr>
              <a:t> vasco, si </a:t>
            </a:r>
            <a:r>
              <a:rPr lang="es-ES" sz="2000" dirty="0" smtClean="0">
                <a:solidFill>
                  <a:schemeClr val="tx2"/>
                </a:solidFill>
              </a:rPr>
              <a:t>procede</a:t>
            </a:r>
            <a:endParaRPr lang="es-ES" sz="2000" u="sng" dirty="0" smtClean="0">
              <a:solidFill>
                <a:schemeClr val="tx2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689029" y="5488880"/>
            <a:ext cx="5856591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 smtClean="0">
                <a:solidFill>
                  <a:schemeClr val="tx2"/>
                </a:solidFill>
              </a:rPr>
              <a:t>Estos documentos </a:t>
            </a:r>
            <a:r>
              <a:rPr lang="es-ES" sz="2000" b="1" dirty="0">
                <a:solidFill>
                  <a:schemeClr val="tx2"/>
                </a:solidFill>
              </a:rPr>
              <a:t>quedarán en poder de los Agentes </a:t>
            </a:r>
            <a:endParaRPr lang="es-ES" sz="2000" b="1" dirty="0" smtClean="0">
              <a:solidFill>
                <a:schemeClr val="tx2"/>
              </a:solidFill>
            </a:endParaRPr>
          </a:p>
        </p:txBody>
      </p:sp>
      <p:sp>
        <p:nvSpPr>
          <p:cNvPr id="17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Documentación</a:t>
            </a:r>
            <a:endParaRPr lang="eu-ES" sz="2800" dirty="0"/>
          </a:p>
        </p:txBody>
      </p:sp>
    </p:spTree>
    <p:extLst>
      <p:ext uri="{BB962C8B-B14F-4D97-AF65-F5344CB8AC3E}">
        <p14:creationId xmlns:p14="http://schemas.microsoft.com/office/powerpoint/2010/main" val="2255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Proceso de Evaluación: Secuencial, en dos fases</a:t>
            </a:r>
            <a:endParaRPr lang="es-ES" sz="2800" dirty="0"/>
          </a:p>
        </p:txBody>
      </p:sp>
      <p:sp>
        <p:nvSpPr>
          <p:cNvPr id="9" name="8 Forma libre"/>
          <p:cNvSpPr/>
          <p:nvPr/>
        </p:nvSpPr>
        <p:spPr>
          <a:xfrm>
            <a:off x="539552" y="1628800"/>
            <a:ext cx="3168352" cy="3312368"/>
          </a:xfrm>
          <a:custGeom>
            <a:avLst/>
            <a:gdLst>
              <a:gd name="connsiteX0" fmla="*/ 0 w 3397455"/>
              <a:gd name="connsiteY0" fmla="*/ 316835 h 3168351"/>
              <a:gd name="connsiteX1" fmla="*/ 92799 w 3397455"/>
              <a:gd name="connsiteY1" fmla="*/ 92799 h 3168351"/>
              <a:gd name="connsiteX2" fmla="*/ 316835 w 3397455"/>
              <a:gd name="connsiteY2" fmla="*/ 1 h 3168351"/>
              <a:gd name="connsiteX3" fmla="*/ 3080620 w 3397455"/>
              <a:gd name="connsiteY3" fmla="*/ 0 h 3168351"/>
              <a:gd name="connsiteX4" fmla="*/ 3304656 w 3397455"/>
              <a:gd name="connsiteY4" fmla="*/ 92799 h 3168351"/>
              <a:gd name="connsiteX5" fmla="*/ 3397454 w 3397455"/>
              <a:gd name="connsiteY5" fmla="*/ 316835 h 3168351"/>
              <a:gd name="connsiteX6" fmla="*/ 3397455 w 3397455"/>
              <a:gd name="connsiteY6" fmla="*/ 2851516 h 3168351"/>
              <a:gd name="connsiteX7" fmla="*/ 3304656 w 3397455"/>
              <a:gd name="connsiteY7" fmla="*/ 3075552 h 3168351"/>
              <a:gd name="connsiteX8" fmla="*/ 3080620 w 3397455"/>
              <a:gd name="connsiteY8" fmla="*/ 3168351 h 3168351"/>
              <a:gd name="connsiteX9" fmla="*/ 316835 w 3397455"/>
              <a:gd name="connsiteY9" fmla="*/ 3168351 h 3168351"/>
              <a:gd name="connsiteX10" fmla="*/ 92799 w 3397455"/>
              <a:gd name="connsiteY10" fmla="*/ 3075552 h 3168351"/>
              <a:gd name="connsiteX11" fmla="*/ 0 w 3397455"/>
              <a:gd name="connsiteY11" fmla="*/ 2851516 h 3168351"/>
              <a:gd name="connsiteX12" fmla="*/ 0 w 3397455"/>
              <a:gd name="connsiteY12" fmla="*/ 316835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7455" h="3168351">
                <a:moveTo>
                  <a:pt x="0" y="316835"/>
                </a:moveTo>
                <a:cubicBezTo>
                  <a:pt x="0" y="232805"/>
                  <a:pt x="33381" y="152217"/>
                  <a:pt x="92799" y="92799"/>
                </a:cubicBezTo>
                <a:cubicBezTo>
                  <a:pt x="152217" y="33381"/>
                  <a:pt x="232806" y="0"/>
                  <a:pt x="316835" y="1"/>
                </a:cubicBezTo>
                <a:lnTo>
                  <a:pt x="3080620" y="0"/>
                </a:lnTo>
                <a:cubicBezTo>
                  <a:pt x="3164650" y="0"/>
                  <a:pt x="3245238" y="33381"/>
                  <a:pt x="3304656" y="92799"/>
                </a:cubicBezTo>
                <a:cubicBezTo>
                  <a:pt x="3364074" y="152217"/>
                  <a:pt x="3397455" y="232806"/>
                  <a:pt x="3397454" y="316835"/>
                </a:cubicBezTo>
                <a:cubicBezTo>
                  <a:pt x="3397454" y="1161729"/>
                  <a:pt x="3397455" y="2006622"/>
                  <a:pt x="3397455" y="2851516"/>
                </a:cubicBezTo>
                <a:cubicBezTo>
                  <a:pt x="3397455" y="2935546"/>
                  <a:pt x="3364074" y="3016134"/>
                  <a:pt x="3304656" y="3075552"/>
                </a:cubicBezTo>
                <a:cubicBezTo>
                  <a:pt x="3245238" y="3134970"/>
                  <a:pt x="3164650" y="3168351"/>
                  <a:pt x="3080620" y="3168351"/>
                </a:cubicBezTo>
                <a:lnTo>
                  <a:pt x="316835" y="3168351"/>
                </a:lnTo>
                <a:cubicBezTo>
                  <a:pt x="232805" y="3168351"/>
                  <a:pt x="152217" y="3134970"/>
                  <a:pt x="92799" y="3075552"/>
                </a:cubicBezTo>
                <a:cubicBezTo>
                  <a:pt x="33381" y="3016134"/>
                  <a:pt x="0" y="2935546"/>
                  <a:pt x="0" y="2851516"/>
                </a:cubicBezTo>
                <a:lnTo>
                  <a:pt x="0" y="3168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22940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es-ES" b="1" kern="1200" noProof="0" dirty="0" smtClean="0">
                <a:solidFill>
                  <a:schemeClr val="tx1"/>
                </a:solidFill>
              </a:rPr>
              <a:t>Elegibilidad    </a:t>
            </a:r>
            <a:r>
              <a:rPr lang="es-ES" sz="2000" b="1" kern="1200" noProof="0" dirty="0" smtClean="0">
                <a:solidFill>
                  <a:schemeClr val="tx1"/>
                </a:solidFill>
              </a:rPr>
              <a:t>    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es-ES" sz="1600" kern="1200" noProof="0" dirty="0" smtClean="0">
                <a:solidFill>
                  <a:schemeClr val="tx1"/>
                </a:solidFill>
              </a:rPr>
              <a:t>3 criterios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es-ES" sz="1600" kern="1200" noProof="0" dirty="0" smtClean="0">
                <a:solidFill>
                  <a:schemeClr val="tx1"/>
                </a:solidFill>
              </a:rPr>
              <a:t>(puntuación: 0 – 5)</a:t>
            </a:r>
            <a:endParaRPr lang="es-ES" sz="1600" kern="1200" noProof="0" dirty="0">
              <a:solidFill>
                <a:schemeClr val="tx1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755575" y="2579576"/>
            <a:ext cx="2717964" cy="622454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noProof="0" dirty="0" smtClean="0">
                <a:solidFill>
                  <a:schemeClr val="tx2"/>
                </a:solidFill>
              </a:rPr>
              <a:t>Adecuación a las áreas prioritarias</a:t>
            </a:r>
            <a:endParaRPr lang="es-ES" kern="1200" noProof="0" dirty="0">
              <a:solidFill>
                <a:schemeClr val="tx2"/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755575" y="3297792"/>
            <a:ext cx="2717964" cy="622454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noProof="0" dirty="0" smtClean="0">
                <a:solidFill>
                  <a:schemeClr val="tx2"/>
                </a:solidFill>
              </a:rPr>
              <a:t>Interés para sistema sanitario</a:t>
            </a:r>
            <a:endParaRPr lang="es-ES" kern="1200" noProof="0" dirty="0">
              <a:solidFill>
                <a:schemeClr val="tx2"/>
              </a:solidFill>
            </a:endParaRPr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kern="1200" dirty="0"/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kern="1200" dirty="0"/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kern="1200" dirty="0"/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755575" y="4016009"/>
            <a:ext cx="2717964" cy="622454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noProof="0" dirty="0" smtClean="0">
                <a:solidFill>
                  <a:schemeClr val="tx2"/>
                </a:solidFill>
              </a:rPr>
              <a:t>Grado de complementariedad</a:t>
            </a:r>
            <a:endParaRPr lang="es-ES" kern="1200" noProof="0" dirty="0">
              <a:solidFill>
                <a:schemeClr val="tx2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4644008" y="1124744"/>
            <a:ext cx="4104457" cy="5062046"/>
          </a:xfrm>
          <a:custGeom>
            <a:avLst/>
            <a:gdLst>
              <a:gd name="connsiteX0" fmla="*/ 0 w 3397455"/>
              <a:gd name="connsiteY0" fmla="*/ 316835 h 3168351"/>
              <a:gd name="connsiteX1" fmla="*/ 92799 w 3397455"/>
              <a:gd name="connsiteY1" fmla="*/ 92799 h 3168351"/>
              <a:gd name="connsiteX2" fmla="*/ 316835 w 3397455"/>
              <a:gd name="connsiteY2" fmla="*/ 1 h 3168351"/>
              <a:gd name="connsiteX3" fmla="*/ 3080620 w 3397455"/>
              <a:gd name="connsiteY3" fmla="*/ 0 h 3168351"/>
              <a:gd name="connsiteX4" fmla="*/ 3304656 w 3397455"/>
              <a:gd name="connsiteY4" fmla="*/ 92799 h 3168351"/>
              <a:gd name="connsiteX5" fmla="*/ 3397454 w 3397455"/>
              <a:gd name="connsiteY5" fmla="*/ 316835 h 3168351"/>
              <a:gd name="connsiteX6" fmla="*/ 3397455 w 3397455"/>
              <a:gd name="connsiteY6" fmla="*/ 2851516 h 3168351"/>
              <a:gd name="connsiteX7" fmla="*/ 3304656 w 3397455"/>
              <a:gd name="connsiteY7" fmla="*/ 3075552 h 3168351"/>
              <a:gd name="connsiteX8" fmla="*/ 3080620 w 3397455"/>
              <a:gd name="connsiteY8" fmla="*/ 3168351 h 3168351"/>
              <a:gd name="connsiteX9" fmla="*/ 316835 w 3397455"/>
              <a:gd name="connsiteY9" fmla="*/ 3168351 h 3168351"/>
              <a:gd name="connsiteX10" fmla="*/ 92799 w 3397455"/>
              <a:gd name="connsiteY10" fmla="*/ 3075552 h 3168351"/>
              <a:gd name="connsiteX11" fmla="*/ 0 w 3397455"/>
              <a:gd name="connsiteY11" fmla="*/ 2851516 h 3168351"/>
              <a:gd name="connsiteX12" fmla="*/ 0 w 3397455"/>
              <a:gd name="connsiteY12" fmla="*/ 316835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7455" h="3168351">
                <a:moveTo>
                  <a:pt x="0" y="316835"/>
                </a:moveTo>
                <a:cubicBezTo>
                  <a:pt x="0" y="232805"/>
                  <a:pt x="33381" y="152217"/>
                  <a:pt x="92799" y="92799"/>
                </a:cubicBezTo>
                <a:cubicBezTo>
                  <a:pt x="152217" y="33381"/>
                  <a:pt x="232806" y="0"/>
                  <a:pt x="316835" y="1"/>
                </a:cubicBezTo>
                <a:lnTo>
                  <a:pt x="3080620" y="0"/>
                </a:lnTo>
                <a:cubicBezTo>
                  <a:pt x="3164650" y="0"/>
                  <a:pt x="3245238" y="33381"/>
                  <a:pt x="3304656" y="92799"/>
                </a:cubicBezTo>
                <a:cubicBezTo>
                  <a:pt x="3364074" y="152217"/>
                  <a:pt x="3397455" y="232806"/>
                  <a:pt x="3397454" y="316835"/>
                </a:cubicBezTo>
                <a:cubicBezTo>
                  <a:pt x="3397454" y="1161729"/>
                  <a:pt x="3397455" y="2006622"/>
                  <a:pt x="3397455" y="2851516"/>
                </a:cubicBezTo>
                <a:cubicBezTo>
                  <a:pt x="3397455" y="2935546"/>
                  <a:pt x="3364074" y="3016134"/>
                  <a:pt x="3304656" y="3075552"/>
                </a:cubicBezTo>
                <a:cubicBezTo>
                  <a:pt x="3245238" y="3134970"/>
                  <a:pt x="3164650" y="3168351"/>
                  <a:pt x="3080620" y="3168351"/>
                </a:cubicBezTo>
                <a:lnTo>
                  <a:pt x="316835" y="3168351"/>
                </a:lnTo>
                <a:cubicBezTo>
                  <a:pt x="232805" y="3168351"/>
                  <a:pt x="152217" y="3134970"/>
                  <a:pt x="92799" y="3075552"/>
                </a:cubicBezTo>
                <a:cubicBezTo>
                  <a:pt x="33381" y="3016134"/>
                  <a:pt x="0" y="2935546"/>
                  <a:pt x="0" y="2851516"/>
                </a:cubicBezTo>
                <a:lnTo>
                  <a:pt x="0" y="3168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22940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noProof="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48064" y="1156103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Evaluación externa</a:t>
            </a:r>
          </a:p>
          <a:p>
            <a:pPr algn="ctr"/>
            <a:r>
              <a:rPr lang="es-ES" sz="1600" dirty="0" smtClean="0"/>
              <a:t>Criterios de valoración</a:t>
            </a:r>
          </a:p>
          <a:p>
            <a:pPr algn="ctr"/>
            <a:r>
              <a:rPr lang="es-ES" sz="1600" dirty="0" smtClean="0"/>
              <a:t>(puntuación: 0-5 cada </a:t>
            </a:r>
            <a:r>
              <a:rPr lang="es-ES" sz="1600" dirty="0" err="1" smtClean="0"/>
              <a:t>subcriterio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19" name="18 Forma libre"/>
          <p:cNvSpPr/>
          <p:nvPr/>
        </p:nvSpPr>
        <p:spPr>
          <a:xfrm>
            <a:off x="4860032" y="2020199"/>
            <a:ext cx="3672408" cy="1872209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noProof="0" dirty="0" smtClean="0">
                <a:solidFill>
                  <a:schemeClr val="tx2"/>
                </a:solidFill>
              </a:rPr>
              <a:t>Calidad y Viabilidad:</a:t>
            </a:r>
            <a:endParaRPr lang="es-ES" sz="1000" kern="1200" noProof="0" dirty="0" smtClean="0">
              <a:solidFill>
                <a:schemeClr val="tx2"/>
              </a:solidFill>
            </a:endParaRP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b="1" dirty="0" smtClean="0">
                <a:solidFill>
                  <a:schemeClr val="tx2"/>
                </a:solidFill>
              </a:rPr>
              <a:t>Claridad y pertinencia de los objetivos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 </a:t>
            </a:r>
            <a:r>
              <a:rPr lang="es-ES" sz="1400" b="1" dirty="0" smtClean="0">
                <a:solidFill>
                  <a:schemeClr val="tx2"/>
                </a:solidFill>
              </a:rPr>
              <a:t>Validez de la idea, enfoque y metodología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 Aportación científico-técnica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 Coherencia y eficacia del plan de trabajo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 Solvencia del equipo</a:t>
            </a:r>
            <a:endParaRPr lang="es-ES" sz="1400" kern="1200" noProof="0" dirty="0">
              <a:solidFill>
                <a:schemeClr val="tx2"/>
              </a:solidFill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4860032" y="4016010"/>
            <a:ext cx="3672408" cy="2005278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noProof="0" dirty="0" smtClean="0">
                <a:solidFill>
                  <a:schemeClr val="tx2"/>
                </a:solidFill>
              </a:rPr>
              <a:t>Impacto:</a:t>
            </a:r>
            <a:endParaRPr lang="es-ES" sz="1000" kern="1200" noProof="0" dirty="0" smtClean="0">
              <a:solidFill>
                <a:schemeClr val="tx2"/>
              </a:solidFill>
            </a:endParaRP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100" dirty="0">
                <a:solidFill>
                  <a:schemeClr val="tx2"/>
                </a:solidFill>
              </a:rPr>
              <a:t> </a:t>
            </a:r>
            <a:r>
              <a:rPr lang="es-ES" sz="1400" b="1" dirty="0" smtClean="0">
                <a:solidFill>
                  <a:schemeClr val="tx2"/>
                </a:solidFill>
              </a:rPr>
              <a:t>Mejora de la capacidad de innovación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 Impacto esperado  (sanitario)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 Impacto (desarrollo sector </a:t>
            </a:r>
            <a:r>
              <a:rPr lang="es-ES" sz="1400" b="1" dirty="0" err="1" smtClean="0">
                <a:solidFill>
                  <a:schemeClr val="tx2"/>
                </a:solidFill>
              </a:rPr>
              <a:t>biociencias</a:t>
            </a:r>
            <a:r>
              <a:rPr lang="es-ES" sz="1400" b="1" dirty="0" smtClean="0">
                <a:solidFill>
                  <a:schemeClr val="tx2"/>
                </a:solidFill>
              </a:rPr>
              <a:t>-salud)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 Eficacia medidas explotación y difusión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S" sz="1400" b="1" dirty="0">
                <a:solidFill>
                  <a:schemeClr val="tx2"/>
                </a:solidFill>
              </a:rPr>
              <a:t> </a:t>
            </a:r>
            <a:r>
              <a:rPr lang="es-ES" sz="1400" b="1" dirty="0" smtClean="0">
                <a:solidFill>
                  <a:schemeClr val="tx2"/>
                </a:solidFill>
              </a:rPr>
              <a:t>Aspectos medioambientales y perspectiva de género</a:t>
            </a:r>
            <a:endParaRPr lang="es-ES" sz="1400" b="1" kern="1200" noProof="0" dirty="0">
              <a:solidFill>
                <a:schemeClr val="tx2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99591" y="5046275"/>
            <a:ext cx="26642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ELEGIBLE para evaluación: </a:t>
            </a:r>
          </a:p>
          <a:p>
            <a:r>
              <a:rPr lang="es-ES" sz="1600" dirty="0" smtClean="0">
                <a:solidFill>
                  <a:srgbClr val="C00000"/>
                </a:solidFill>
              </a:rPr>
              <a:t>si cada criterio &gt;= 3, y puntuación global &gt;= 11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36096" y="618679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FINANCIABLE, si &gt;= 25 </a:t>
            </a:r>
            <a:endParaRPr lang="es-ES" sz="1600" b="1" dirty="0">
              <a:solidFill>
                <a:srgbClr val="C0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3779912" y="3068960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Adjudicación de la cuantía de la ayuda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423386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asignación de la cuantía se realizará de manera proporcional a la puntuación obtenida en la evaluación, empezando por los proyectos con mejores valores.</a:t>
            </a:r>
            <a:r>
              <a:rPr lang="es-ES" sz="1600" dirty="0" smtClean="0"/>
              <a:t>  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02595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Las cantidades concedidas podrán cubrir total o parcialmente la cantidad solicitada, sin que, en ningún caso, contabilizando la posible cofinanciación, superen el coste real de la actividad objeto de subvención   </a:t>
            </a:r>
            <a:endParaRPr lang="es-ES" dirty="0"/>
          </a:p>
        </p:txBody>
      </p:sp>
      <p:sp>
        <p:nvSpPr>
          <p:cNvPr id="8" name="7 Forma libre"/>
          <p:cNvSpPr/>
          <p:nvPr/>
        </p:nvSpPr>
        <p:spPr>
          <a:xfrm>
            <a:off x="611560" y="1077831"/>
            <a:ext cx="7632848" cy="2999241"/>
          </a:xfrm>
          <a:custGeom>
            <a:avLst/>
            <a:gdLst>
              <a:gd name="connsiteX0" fmla="*/ 0 w 3397455"/>
              <a:gd name="connsiteY0" fmla="*/ 316835 h 3168351"/>
              <a:gd name="connsiteX1" fmla="*/ 92799 w 3397455"/>
              <a:gd name="connsiteY1" fmla="*/ 92799 h 3168351"/>
              <a:gd name="connsiteX2" fmla="*/ 316835 w 3397455"/>
              <a:gd name="connsiteY2" fmla="*/ 1 h 3168351"/>
              <a:gd name="connsiteX3" fmla="*/ 3080620 w 3397455"/>
              <a:gd name="connsiteY3" fmla="*/ 0 h 3168351"/>
              <a:gd name="connsiteX4" fmla="*/ 3304656 w 3397455"/>
              <a:gd name="connsiteY4" fmla="*/ 92799 h 3168351"/>
              <a:gd name="connsiteX5" fmla="*/ 3397454 w 3397455"/>
              <a:gd name="connsiteY5" fmla="*/ 316835 h 3168351"/>
              <a:gd name="connsiteX6" fmla="*/ 3397455 w 3397455"/>
              <a:gd name="connsiteY6" fmla="*/ 2851516 h 3168351"/>
              <a:gd name="connsiteX7" fmla="*/ 3304656 w 3397455"/>
              <a:gd name="connsiteY7" fmla="*/ 3075552 h 3168351"/>
              <a:gd name="connsiteX8" fmla="*/ 3080620 w 3397455"/>
              <a:gd name="connsiteY8" fmla="*/ 3168351 h 3168351"/>
              <a:gd name="connsiteX9" fmla="*/ 316835 w 3397455"/>
              <a:gd name="connsiteY9" fmla="*/ 3168351 h 3168351"/>
              <a:gd name="connsiteX10" fmla="*/ 92799 w 3397455"/>
              <a:gd name="connsiteY10" fmla="*/ 3075552 h 3168351"/>
              <a:gd name="connsiteX11" fmla="*/ 0 w 3397455"/>
              <a:gd name="connsiteY11" fmla="*/ 2851516 h 3168351"/>
              <a:gd name="connsiteX12" fmla="*/ 0 w 3397455"/>
              <a:gd name="connsiteY12" fmla="*/ 316835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7455" h="3168351">
                <a:moveTo>
                  <a:pt x="0" y="316835"/>
                </a:moveTo>
                <a:cubicBezTo>
                  <a:pt x="0" y="232805"/>
                  <a:pt x="33381" y="152217"/>
                  <a:pt x="92799" y="92799"/>
                </a:cubicBezTo>
                <a:cubicBezTo>
                  <a:pt x="152217" y="33381"/>
                  <a:pt x="232806" y="0"/>
                  <a:pt x="316835" y="1"/>
                </a:cubicBezTo>
                <a:lnTo>
                  <a:pt x="3080620" y="0"/>
                </a:lnTo>
                <a:cubicBezTo>
                  <a:pt x="3164650" y="0"/>
                  <a:pt x="3245238" y="33381"/>
                  <a:pt x="3304656" y="92799"/>
                </a:cubicBezTo>
                <a:cubicBezTo>
                  <a:pt x="3364074" y="152217"/>
                  <a:pt x="3397455" y="232806"/>
                  <a:pt x="3397454" y="316835"/>
                </a:cubicBezTo>
                <a:cubicBezTo>
                  <a:pt x="3397454" y="1161729"/>
                  <a:pt x="3397455" y="2006622"/>
                  <a:pt x="3397455" y="2851516"/>
                </a:cubicBezTo>
                <a:cubicBezTo>
                  <a:pt x="3397455" y="2935546"/>
                  <a:pt x="3364074" y="3016134"/>
                  <a:pt x="3304656" y="3075552"/>
                </a:cubicBezTo>
                <a:cubicBezTo>
                  <a:pt x="3245238" y="3134970"/>
                  <a:pt x="3164650" y="3168351"/>
                  <a:pt x="3080620" y="3168351"/>
                </a:cubicBezTo>
                <a:lnTo>
                  <a:pt x="316835" y="3168351"/>
                </a:lnTo>
                <a:cubicBezTo>
                  <a:pt x="232805" y="3168351"/>
                  <a:pt x="152217" y="3134970"/>
                  <a:pt x="92799" y="3075552"/>
                </a:cubicBezTo>
                <a:cubicBezTo>
                  <a:pt x="33381" y="3016134"/>
                  <a:pt x="0" y="2935546"/>
                  <a:pt x="0" y="2851516"/>
                </a:cubicBezTo>
                <a:lnTo>
                  <a:pt x="0" y="3168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2294046" numCol="1" spcCol="1270" anchor="ctr" anchorCtr="0">
            <a:noAutofit/>
          </a:bodyPr>
          <a:lstStyle/>
          <a:p>
            <a:pPr algn="ctr">
              <a:lnSpc>
                <a:spcPct val="0"/>
              </a:lnSpc>
            </a:pPr>
            <a:r>
              <a:rPr lang="es-ES" dirty="0">
                <a:solidFill>
                  <a:schemeClr val="tx2"/>
                </a:solidFill>
              </a:rPr>
              <a:t>La Comisión de Valoración establecerá la cuantía de las ayudas considerando: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971600" y="1685457"/>
            <a:ext cx="3240361" cy="938967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ctr" anchorCtr="0">
            <a:noAutofit/>
          </a:bodyPr>
          <a:lstStyle/>
          <a:p>
            <a:pPr marL="0" lvl="1" algn="ctr">
              <a:spcAft>
                <a:spcPts val="600"/>
              </a:spcAft>
            </a:pPr>
            <a:r>
              <a:rPr lang="es-ES" sz="1600" dirty="0" smtClean="0"/>
              <a:t>La </a:t>
            </a:r>
            <a:r>
              <a:rPr lang="es-ES" sz="1600" dirty="0"/>
              <a:t>puntuación obtenida en la evaluación por pares (no en la primera fase de elegibilidad)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971600" y="2852936"/>
            <a:ext cx="3240360" cy="1008112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031" tIns="56331" rIns="69031" bIns="56331" numCol="1" spcCol="1270" anchor="ctr" anchorCtr="0">
            <a:noAutofit/>
          </a:bodyPr>
          <a:lstStyle/>
          <a:p>
            <a:pPr marL="0" lvl="1" algn="ctr">
              <a:spcAft>
                <a:spcPts val="600"/>
              </a:spcAft>
            </a:pPr>
            <a:r>
              <a:rPr lang="es-ES" sz="1600" dirty="0" smtClean="0"/>
              <a:t>Los </a:t>
            </a:r>
            <a:r>
              <a:rPr lang="es-ES" sz="1600" dirty="0"/>
              <a:t>recursos económicos </a:t>
            </a:r>
            <a:r>
              <a:rPr lang="es-ES" sz="1600" dirty="0" smtClean="0"/>
              <a:t>existentes</a:t>
            </a:r>
            <a:endParaRPr lang="es-ES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4572001" y="1685457"/>
            <a:ext cx="3384375" cy="936104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6331" rIns="0" bIns="56331" numCol="1" spcCol="1270" anchor="ctr" anchorCtr="0">
            <a:noAutofit/>
          </a:bodyPr>
          <a:lstStyle/>
          <a:p>
            <a:pPr marL="0" lvl="1" algn="ctr">
              <a:spcAft>
                <a:spcPts val="600"/>
              </a:spcAft>
            </a:pPr>
            <a:r>
              <a:rPr lang="es-ES" sz="1600" dirty="0" smtClean="0"/>
              <a:t>El </a:t>
            </a:r>
            <a:r>
              <a:rPr lang="es-ES" sz="1600" dirty="0"/>
              <a:t>presupuesto presentado </a:t>
            </a:r>
            <a:r>
              <a:rPr lang="es-ES" sz="1600" dirty="0" smtClean="0"/>
              <a:t>y </a:t>
            </a:r>
            <a:r>
              <a:rPr lang="es-ES" sz="1600" dirty="0"/>
              <a:t>su adecuación a la consecución de los objetivos planteados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4572001" y="2852936"/>
            <a:ext cx="3384374" cy="1008112"/>
          </a:xfrm>
          <a:custGeom>
            <a:avLst/>
            <a:gdLst>
              <a:gd name="connsiteX0" fmla="*/ 0 w 2717964"/>
              <a:gd name="connsiteY0" fmla="*/ 62245 h 622454"/>
              <a:gd name="connsiteX1" fmla="*/ 18231 w 2717964"/>
              <a:gd name="connsiteY1" fmla="*/ 18231 h 622454"/>
              <a:gd name="connsiteX2" fmla="*/ 62245 w 2717964"/>
              <a:gd name="connsiteY2" fmla="*/ 0 h 622454"/>
              <a:gd name="connsiteX3" fmla="*/ 2655719 w 2717964"/>
              <a:gd name="connsiteY3" fmla="*/ 0 h 622454"/>
              <a:gd name="connsiteX4" fmla="*/ 2699733 w 2717964"/>
              <a:gd name="connsiteY4" fmla="*/ 18231 h 622454"/>
              <a:gd name="connsiteX5" fmla="*/ 2717964 w 2717964"/>
              <a:gd name="connsiteY5" fmla="*/ 62245 h 622454"/>
              <a:gd name="connsiteX6" fmla="*/ 2717964 w 2717964"/>
              <a:gd name="connsiteY6" fmla="*/ 560209 h 622454"/>
              <a:gd name="connsiteX7" fmla="*/ 2699733 w 2717964"/>
              <a:gd name="connsiteY7" fmla="*/ 604223 h 622454"/>
              <a:gd name="connsiteX8" fmla="*/ 2655719 w 2717964"/>
              <a:gd name="connsiteY8" fmla="*/ 622454 h 622454"/>
              <a:gd name="connsiteX9" fmla="*/ 62245 w 2717964"/>
              <a:gd name="connsiteY9" fmla="*/ 622454 h 622454"/>
              <a:gd name="connsiteX10" fmla="*/ 18231 w 2717964"/>
              <a:gd name="connsiteY10" fmla="*/ 604223 h 622454"/>
              <a:gd name="connsiteX11" fmla="*/ 0 w 2717964"/>
              <a:gd name="connsiteY11" fmla="*/ 560209 h 622454"/>
              <a:gd name="connsiteX12" fmla="*/ 0 w 2717964"/>
              <a:gd name="connsiteY12" fmla="*/ 62245 h 62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964" h="622454">
                <a:moveTo>
                  <a:pt x="0" y="62245"/>
                </a:moveTo>
                <a:cubicBezTo>
                  <a:pt x="0" y="45737"/>
                  <a:pt x="6558" y="29904"/>
                  <a:pt x="18231" y="18231"/>
                </a:cubicBezTo>
                <a:cubicBezTo>
                  <a:pt x="29904" y="6558"/>
                  <a:pt x="45736" y="0"/>
                  <a:pt x="62245" y="0"/>
                </a:cubicBezTo>
                <a:lnTo>
                  <a:pt x="2655719" y="0"/>
                </a:lnTo>
                <a:cubicBezTo>
                  <a:pt x="2672227" y="0"/>
                  <a:pt x="2688060" y="6558"/>
                  <a:pt x="2699733" y="18231"/>
                </a:cubicBezTo>
                <a:cubicBezTo>
                  <a:pt x="2711406" y="29904"/>
                  <a:pt x="2717964" y="45736"/>
                  <a:pt x="2717964" y="62245"/>
                </a:cubicBezTo>
                <a:lnTo>
                  <a:pt x="2717964" y="560209"/>
                </a:lnTo>
                <a:cubicBezTo>
                  <a:pt x="2717964" y="576717"/>
                  <a:pt x="2711406" y="592550"/>
                  <a:pt x="2699733" y="604223"/>
                </a:cubicBezTo>
                <a:cubicBezTo>
                  <a:pt x="2688060" y="615896"/>
                  <a:pt x="2672228" y="622454"/>
                  <a:pt x="2655719" y="622454"/>
                </a:cubicBezTo>
                <a:lnTo>
                  <a:pt x="62245" y="622454"/>
                </a:lnTo>
                <a:cubicBezTo>
                  <a:pt x="45737" y="622454"/>
                  <a:pt x="29904" y="615896"/>
                  <a:pt x="18231" y="604223"/>
                </a:cubicBezTo>
                <a:cubicBezTo>
                  <a:pt x="6558" y="592550"/>
                  <a:pt x="0" y="576718"/>
                  <a:pt x="0" y="560209"/>
                </a:cubicBezTo>
                <a:lnTo>
                  <a:pt x="0" y="6224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8400" tIns="56331" rIns="68400" bIns="56331" numCol="1" spcCol="1270" anchor="ctr" anchorCtr="0">
            <a:noAutofit/>
          </a:bodyPr>
          <a:lstStyle/>
          <a:p>
            <a:pPr marL="0" lvl="1" algn="ctr">
              <a:spcAft>
                <a:spcPts val="600"/>
              </a:spcAft>
            </a:pPr>
            <a:r>
              <a:rPr lang="es-ES" sz="1600" dirty="0" smtClean="0"/>
              <a:t>La </a:t>
            </a:r>
            <a:r>
              <a:rPr lang="es-ES" sz="1600" dirty="0"/>
              <a:t>financiación de, al menos, un proyecto por  área  (con una puntuación </a:t>
            </a:r>
            <a:r>
              <a:rPr lang="es-ES" sz="1600" dirty="0" smtClean="0"/>
              <a:t>&gt;= 75</a:t>
            </a:r>
            <a:r>
              <a:rPr lang="es-ES" sz="1600" dirty="0"/>
              <a:t>% de la máxima puntuación)  </a:t>
            </a:r>
          </a:p>
        </p:txBody>
      </p:sp>
    </p:spTree>
    <p:extLst>
      <p:ext uri="{BB962C8B-B14F-4D97-AF65-F5344CB8AC3E}">
        <p14:creationId xmlns:p14="http://schemas.microsoft.com/office/powerpoint/2010/main" val="4039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Justificación y abono de la ayuda</a:t>
            </a:r>
            <a:endParaRPr lang="es-ES" sz="28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683568" y="1052736"/>
            <a:ext cx="158417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Justificación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170080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Entrega de la documentación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smtClean="0"/>
              <a:t>antes del </a:t>
            </a:r>
            <a:r>
              <a:rPr lang="es-ES" b="1" dirty="0" smtClean="0"/>
              <a:t>16 de diciembre </a:t>
            </a:r>
            <a:r>
              <a:rPr lang="es-ES" dirty="0" smtClean="0"/>
              <a:t>de 2016 (13:00 horas).    </a:t>
            </a:r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11560" y="2341785"/>
            <a:ext cx="1944216" cy="8711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 smtClean="0">
                <a:solidFill>
                  <a:schemeClr val="tx1"/>
                </a:solidFill>
              </a:rPr>
              <a:t>Memoria científica justificativa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11560" y="3451196"/>
            <a:ext cx="1944216" cy="9859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 smtClean="0">
                <a:solidFill>
                  <a:schemeClr val="tx1"/>
                </a:solidFill>
              </a:rPr>
              <a:t>Memoria económica justificativa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1800" y="2221576"/>
            <a:ext cx="5292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Anexo V-A, firmado por Coordinador/a del proyecto:  descripción del estado de desarrollo del proyecto, de las actividades realizadas y un resumen de la ejecución económica. 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08312" y="3284984"/>
            <a:ext cx="529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Anexo V-B, firmado por el representante legal de cada Agente beneficiario. Se acompañarán: copias de las facturas y en su caso certificación de coste de la dedicación horaria del personal investigador, que documenten los gastos realizados </a:t>
            </a:r>
            <a:r>
              <a:rPr lang="es-ES" sz="1600" b="1" dirty="0" smtClean="0">
                <a:solidFill>
                  <a:schemeClr val="tx2"/>
                </a:solidFill>
              </a:rPr>
              <a:t>durante el año 2016 hasta el 30 de noviembre</a:t>
            </a:r>
            <a:endParaRPr lang="es-ES" sz="16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83568" y="4797152"/>
            <a:ext cx="1512168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Abono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1560" y="54452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100% después de la comprobación de la documentación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smtClean="0"/>
              <a:t>justificativa.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4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Marco estratégico de la ayuda</a:t>
            </a:r>
            <a:endParaRPr lang="es-ES" sz="2800" dirty="0"/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237068" y="1052736"/>
            <a:ext cx="8799428" cy="49175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ángulo redondeado 9"/>
          <p:cNvSpPr/>
          <p:nvPr/>
        </p:nvSpPr>
        <p:spPr>
          <a:xfrm>
            <a:off x="251520" y="1692040"/>
            <a:ext cx="4849179" cy="4257240"/>
          </a:xfrm>
          <a:prstGeom prst="roundRect">
            <a:avLst/>
          </a:prstGeom>
          <a:solidFill>
            <a:srgbClr val="EB954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5922"/>
            <a:ext cx="3313972" cy="1579142"/>
          </a:xfrm>
          <a:prstGeom prst="rect">
            <a:avLst/>
          </a:prstGeom>
        </p:spPr>
      </p:pic>
      <p:sp>
        <p:nvSpPr>
          <p:cNvPr id="11" name="Flecha izquierda y derecha 12"/>
          <p:cNvSpPr/>
          <p:nvPr/>
        </p:nvSpPr>
        <p:spPr>
          <a:xfrm>
            <a:off x="4951600" y="3103665"/>
            <a:ext cx="421976" cy="253327"/>
          </a:xfrm>
          <a:prstGeom prst="leftRightArrow">
            <a:avLst/>
          </a:prstGeom>
          <a:solidFill>
            <a:srgbClr val="DD5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lecha izquierda y derecha 13"/>
          <p:cNvSpPr/>
          <p:nvPr/>
        </p:nvSpPr>
        <p:spPr>
          <a:xfrm>
            <a:off x="3203848" y="3068960"/>
            <a:ext cx="421976" cy="253327"/>
          </a:xfrm>
          <a:prstGeom prst="leftRightArrow">
            <a:avLst/>
          </a:prstGeom>
          <a:solidFill>
            <a:srgbClr val="DD5D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Rectángulo 14"/>
          <p:cNvSpPr/>
          <p:nvPr/>
        </p:nvSpPr>
        <p:spPr>
          <a:xfrm>
            <a:off x="467544" y="4174629"/>
            <a:ext cx="49378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 </a:t>
            </a:r>
            <a:r>
              <a:rPr lang="es-ES_tradnl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L</a:t>
            </a:r>
            <a:r>
              <a:rPr lang="es-ES_tradnl" u="sng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íneas estratégicas del Departamento de Salud:</a:t>
            </a:r>
            <a:endParaRPr lang="es-ES_tradnl" u="sng" baseline="30000" dirty="0">
              <a:solidFill>
                <a:schemeClr val="tx1">
                  <a:lumMod val="85000"/>
                  <a:lumOff val="15000"/>
                </a:schemeClr>
              </a:solidFill>
              <a:cs typeface="TradeGothic-BoldTwo"/>
            </a:endParaRPr>
          </a:p>
          <a:p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1.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 </a:t>
            </a:r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Las </a:t>
            </a:r>
            <a:r>
              <a:rPr lang="es-ES_tradnl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personas: el eje central del sistema de </a:t>
            </a:r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salud</a:t>
            </a:r>
          </a:p>
          <a:p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2. Respuesta integrada a nuevos retos: cronicidad, vejez y dependencia</a:t>
            </a:r>
          </a:p>
          <a:p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3</a:t>
            </a:r>
            <a:r>
              <a:rPr lang="es-ES_tradnl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. Cultura de prevención y promoción de la salud</a:t>
            </a:r>
          </a:p>
          <a:p>
            <a:r>
              <a:rPr lang="es-ES_tradnl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4. La sostenibilidad del sistema sanitario</a:t>
            </a:r>
          </a:p>
          <a:p>
            <a:r>
              <a:rPr lang="es-ES_tradnl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5. Las y los profesionales del sistema </a:t>
            </a:r>
            <a:r>
              <a:rPr lang="es-ES_tradnl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sanitario</a:t>
            </a:r>
          </a:p>
          <a:p>
            <a:r>
              <a:rPr lang="es-ES_tradnl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TradeGothic-BoldTwo"/>
              </a:rPr>
              <a:t>6. Investigación e innovación</a:t>
            </a:r>
          </a:p>
          <a:p>
            <a:endParaRPr lang="es-ES_tradnl" baseline="30000" dirty="0">
              <a:solidFill>
                <a:schemeClr val="tx1">
                  <a:lumMod val="85000"/>
                  <a:lumOff val="15000"/>
                </a:schemeClr>
              </a:solidFill>
              <a:cs typeface="TradeGothic-BoldTwo"/>
            </a:endParaRPr>
          </a:p>
        </p:txBody>
      </p:sp>
      <p:sp>
        <p:nvSpPr>
          <p:cNvPr id="14" name="Rectángulo 16"/>
          <p:cNvSpPr/>
          <p:nvPr/>
        </p:nvSpPr>
        <p:spPr>
          <a:xfrm>
            <a:off x="5220072" y="4365104"/>
            <a:ext cx="3702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radeGothic-BoldTwo"/>
              </a:rPr>
              <a:t>Contribuir a mejorar la salud de las personas y el propio sistema sanitario, y a la generación de valor y desarrollo socioeconómico</a:t>
            </a:r>
            <a:endParaRPr lang="is-IS" sz="1600" dirty="0">
              <a:solidFill>
                <a:schemeClr val="tx1">
                  <a:lumMod val="95000"/>
                  <a:lumOff val="5000"/>
                </a:schemeClr>
              </a:solidFill>
              <a:cs typeface="TradeGothic-BoldTwo"/>
            </a:endParaRPr>
          </a:p>
        </p:txBody>
      </p:sp>
      <p:cxnSp>
        <p:nvCxnSpPr>
          <p:cNvPr id="15" name="Conector recto de flecha 17"/>
          <p:cNvCxnSpPr/>
          <p:nvPr/>
        </p:nvCxnSpPr>
        <p:spPr>
          <a:xfrm>
            <a:off x="4743860" y="3501008"/>
            <a:ext cx="629716" cy="865091"/>
          </a:xfrm>
          <a:prstGeom prst="straightConnector1">
            <a:avLst/>
          </a:prstGeom>
          <a:ln w="38100" cmpd="sng">
            <a:solidFill>
              <a:srgbClr val="DD5D5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20"/>
          <p:cNvSpPr/>
          <p:nvPr/>
        </p:nvSpPr>
        <p:spPr>
          <a:xfrm>
            <a:off x="551219" y="1825660"/>
            <a:ext cx="301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MARCOS ESTRATÉGICOS</a:t>
            </a:r>
          </a:p>
          <a:p>
            <a:pPr algn="ctr"/>
            <a:r>
              <a:rPr lang="es-ES_tradn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SANITARIOS Y </a:t>
            </a:r>
            <a:r>
              <a:rPr lang="es-ES_tradn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SOCIOSANITARIO</a:t>
            </a:r>
            <a:endParaRPr lang="es-ES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3593043" y="1077163"/>
            <a:ext cx="5257800" cy="3099721"/>
          </a:xfrm>
          <a:prstGeom prst="roundRect">
            <a:avLst/>
          </a:prstGeom>
          <a:solidFill>
            <a:srgbClr val="77AB86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17" y="2162287"/>
            <a:ext cx="3596574" cy="191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728853" y="1196752"/>
            <a:ext cx="3859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ESTRATEGIA DE ESPECIALIZACIÓN INTELIGENTE RIS3 EUSKADI</a:t>
            </a:r>
            <a:endParaRPr lang="es-ES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Picture 3" descr="BioBasque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36" y="3195900"/>
            <a:ext cx="761958" cy="2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Elipse"/>
          <p:cNvSpPr/>
          <p:nvPr/>
        </p:nvSpPr>
        <p:spPr bwMode="auto">
          <a:xfrm>
            <a:off x="6366343" y="2675384"/>
            <a:ext cx="941961" cy="609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21 Forma"/>
          <p:cNvSpPr/>
          <p:nvPr/>
        </p:nvSpPr>
        <p:spPr>
          <a:xfrm rot="867458" flipH="1">
            <a:off x="7288182" y="2855711"/>
            <a:ext cx="271434" cy="328584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l="8081" t="8353" r="4451" b="9165"/>
          <a:stretch>
            <a:fillRect/>
          </a:stretch>
        </p:blipFill>
        <p:spPr bwMode="auto">
          <a:xfrm>
            <a:off x="7619716" y="1197134"/>
            <a:ext cx="1059646" cy="12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7"/>
          <a:stretch/>
        </p:blipFill>
        <p:spPr bwMode="auto">
          <a:xfrm>
            <a:off x="3666960" y="2070749"/>
            <a:ext cx="1296144" cy="17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Objeto de la ayuda y proyectos subvencionables</a:t>
            </a:r>
            <a:endParaRPr lang="es-ES" sz="28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42148" y="1196752"/>
            <a:ext cx="82089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2"/>
                </a:solidFill>
              </a:rPr>
              <a:t>Apoyo </a:t>
            </a:r>
            <a:r>
              <a:rPr lang="es-ES" sz="2000" dirty="0">
                <a:solidFill>
                  <a:schemeClr val="tx2"/>
                </a:solidFill>
              </a:rPr>
              <a:t>a proyectos de investigación y desarrollo ligados a la prioridad biociencias-salud de la estrategia de especialización inteligente RIS3 </a:t>
            </a:r>
            <a:r>
              <a:rPr lang="es-ES" sz="2000" dirty="0" smtClean="0">
                <a:solidFill>
                  <a:schemeClr val="tx2"/>
                </a:solidFill>
              </a:rPr>
              <a:t>Euskadi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40" y="21328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Fomentar la investigación con </a:t>
            </a:r>
            <a:r>
              <a:rPr lang="es-ES" b="1" dirty="0" smtClean="0"/>
              <a:t>enfoque traslacional</a:t>
            </a:r>
            <a:r>
              <a:rPr lang="es-ES" dirty="0" smtClean="0"/>
              <a:t>, con implicación del sistema sanitario de Euskadi y otros agentes.</a:t>
            </a:r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2051720" y="3212975"/>
            <a:ext cx="1584176" cy="10081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 áreas prioritarias</a:t>
            </a:r>
            <a:endParaRPr lang="es-E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652120" y="3068960"/>
            <a:ext cx="1584176" cy="1080121"/>
          </a:xfrm>
          <a:prstGeom prst="ellipse">
            <a:avLst/>
          </a:prstGeom>
          <a:solidFill>
            <a:srgbClr val="3E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 tipos de proyectos</a:t>
            </a:r>
            <a:endParaRPr lang="es-E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259632" y="4293096"/>
            <a:ext cx="1512168" cy="64807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Medicina personalizada</a:t>
            </a:r>
            <a:endParaRPr lang="es-ES" sz="1600" u="sng" dirty="0" smtClean="0">
              <a:solidFill>
                <a:schemeClr val="tx2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843808" y="4293096"/>
            <a:ext cx="1512168" cy="64807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Enfermedades raras</a:t>
            </a:r>
            <a:endParaRPr lang="es-ES" sz="1600" u="sng" dirty="0" smtClean="0">
              <a:solidFill>
                <a:schemeClr val="tx2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259632" y="5013176"/>
            <a:ext cx="1512168" cy="7200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Salud digital-dispositivos médicos</a:t>
            </a:r>
            <a:endParaRPr lang="es-ES" sz="1600" u="sng" dirty="0" smtClean="0">
              <a:solidFill>
                <a:schemeClr val="tx2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2843808" y="5013176"/>
            <a:ext cx="1512168" cy="7200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Analítica avanzada de datos</a:t>
            </a:r>
            <a:endParaRPr lang="es-ES" sz="1600" u="sng" dirty="0" smtClean="0">
              <a:solidFill>
                <a:schemeClr val="tx2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788024" y="4293096"/>
            <a:ext cx="3528392" cy="648072"/>
          </a:xfrm>
          <a:prstGeom prst="roundRect">
            <a:avLst/>
          </a:prstGeom>
          <a:noFill/>
          <a:ln>
            <a:solidFill>
              <a:srgbClr val="3E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Proyectos de investigación fundamental en colaboración</a:t>
            </a:r>
            <a:endParaRPr lang="es-ES" sz="1600" u="sng" dirty="0" smtClean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788024" y="5085184"/>
            <a:ext cx="3528392" cy="648072"/>
          </a:xfrm>
          <a:prstGeom prst="roundRect">
            <a:avLst/>
          </a:prstGeom>
          <a:noFill/>
          <a:ln>
            <a:solidFill>
              <a:srgbClr val="3E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Proyectos de desarrollo tecnológico</a:t>
            </a:r>
            <a:endParaRPr lang="es-ES" sz="1600" u="sng" dirty="0" smtClean="0">
              <a:solidFill>
                <a:schemeClr val="tx1"/>
              </a:solidFill>
            </a:endParaRPr>
          </a:p>
        </p:txBody>
      </p:sp>
      <p:sp>
        <p:nvSpPr>
          <p:cNvPr id="32" name="31 Cerrar llave"/>
          <p:cNvSpPr/>
          <p:nvPr/>
        </p:nvSpPr>
        <p:spPr>
          <a:xfrm>
            <a:off x="4499992" y="4149080"/>
            <a:ext cx="216024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oblada hacia arriba"/>
          <p:cNvSpPr/>
          <p:nvPr/>
        </p:nvSpPr>
        <p:spPr>
          <a:xfrm rot="16200000" flipH="1" flipV="1">
            <a:off x="863588" y="2168860"/>
            <a:ext cx="432048" cy="360040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Entidades beneficiarias</a:t>
            </a:r>
            <a:endParaRPr lang="es-ES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114456" cy="898401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1475656" y="5661248"/>
            <a:ext cx="60486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El listado de Agentes se puede consultar en la siguiente dirección:</a:t>
            </a:r>
          </a:p>
          <a:p>
            <a:pPr algn="just"/>
            <a:r>
              <a:rPr lang="eu-ES" sz="1200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u-ES" sz="1200" dirty="0">
                <a:solidFill>
                  <a:schemeClr val="tx2"/>
                </a:solidFill>
                <a:hlinkClick r:id="rId3"/>
              </a:rPr>
              <a:t>://apps.euskadi.eus/aa40paWebPublicaWar/webPublicaJSP/aa40painicio.do?idioma=es</a:t>
            </a:r>
            <a:endParaRPr lang="eu-ES" sz="1200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178559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Agentes integrados (acreditados) en la Red Vasca de Ciencia, Tecnología e Innovación (RVCTI)  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99592" y="1268760"/>
            <a:ext cx="1797604" cy="4317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Beneficiarios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99592" y="3285267"/>
            <a:ext cx="7128792" cy="4317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Requisitos de los proyectos en cuanto a composición de agentes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08984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Obligatoria la participación de un Agente del sistema sanitario de Euskadi   </a:t>
            </a:r>
          </a:p>
        </p:txBody>
      </p:sp>
      <p:pic>
        <p:nvPicPr>
          <p:cNvPr id="12" name="11 Imagen" descr="bioef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" t="-6159" r="-1643" b="-6159"/>
          <a:stretch/>
        </p:blipFill>
        <p:spPr>
          <a:xfrm>
            <a:off x="5508104" y="4293096"/>
            <a:ext cx="1545798" cy="282711"/>
          </a:xfrm>
          <a:prstGeom prst="rect">
            <a:avLst/>
          </a:prstGeom>
        </p:spPr>
      </p:pic>
      <p:pic>
        <p:nvPicPr>
          <p:cNvPr id="13" name="Imagen 33" descr="bioef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5" t="-10869" r="-2565" b="-10869"/>
          <a:stretch/>
        </p:blipFill>
        <p:spPr>
          <a:xfrm>
            <a:off x="5508104" y="3910224"/>
            <a:ext cx="897384" cy="306424"/>
          </a:xfrm>
          <a:prstGeom prst="rect">
            <a:avLst/>
          </a:prstGeom>
        </p:spPr>
      </p:pic>
      <p:pic>
        <p:nvPicPr>
          <p:cNvPr id="14" name="Imagen 35" descr="bioef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6" t="-10145" r="-1786" b="-10145"/>
          <a:stretch/>
        </p:blipFill>
        <p:spPr>
          <a:xfrm>
            <a:off x="5508104" y="4653136"/>
            <a:ext cx="1904205" cy="302775"/>
          </a:xfrm>
          <a:prstGeom prst="rect">
            <a:avLst/>
          </a:prstGeom>
        </p:spPr>
      </p:pic>
      <p:pic>
        <p:nvPicPr>
          <p:cNvPr id="15" name="Imagen 44" descr="bioef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21" y="5055848"/>
            <a:ext cx="1696275" cy="31736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588224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Osakidetza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Condiciones generales</a:t>
            </a:r>
            <a:endParaRPr lang="es-ES" sz="28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755576" y="1052736"/>
            <a:ext cx="3528000" cy="158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2"/>
                </a:solidFill>
              </a:rPr>
              <a:t>Importe total de la ayuda: </a:t>
            </a:r>
            <a:r>
              <a:rPr lang="es-ES" sz="2000" b="1" dirty="0">
                <a:solidFill>
                  <a:schemeClr val="tx2"/>
                </a:solidFill>
              </a:rPr>
              <a:t>1.410.000 </a:t>
            </a:r>
            <a:r>
              <a:rPr lang="es-ES" sz="2000" b="1" dirty="0" smtClean="0">
                <a:solidFill>
                  <a:schemeClr val="tx2"/>
                </a:solidFill>
              </a:rPr>
              <a:t>euros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572000" y="1052736"/>
            <a:ext cx="3528392" cy="15841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Formato de proyecto en colaboración: consorcio, coordinado. Un agente ejerce de coordinador.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55576" y="2780928"/>
            <a:ext cx="3528000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/>
                </a:solidFill>
              </a:rPr>
              <a:t>Proyectos </a:t>
            </a:r>
            <a:r>
              <a:rPr lang="es-ES" sz="2000" b="1" dirty="0" smtClean="0">
                <a:solidFill>
                  <a:schemeClr val="tx2"/>
                </a:solidFill>
              </a:rPr>
              <a:t>de </a:t>
            </a:r>
            <a:r>
              <a:rPr lang="es-ES" sz="2000" b="1" dirty="0">
                <a:solidFill>
                  <a:schemeClr val="tx2"/>
                </a:solidFill>
              </a:rPr>
              <a:t>1-3 </a:t>
            </a:r>
            <a:r>
              <a:rPr lang="es-ES" sz="2000" b="1" dirty="0" smtClean="0">
                <a:solidFill>
                  <a:schemeClr val="tx2"/>
                </a:solidFill>
              </a:rPr>
              <a:t>años</a:t>
            </a:r>
            <a:r>
              <a:rPr lang="es-ES" sz="2000" dirty="0" smtClean="0">
                <a:solidFill>
                  <a:schemeClr val="tx2"/>
                </a:solidFill>
              </a:rPr>
              <a:t>, en curso (ya iniciados)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5576" y="4509120"/>
            <a:ext cx="3528392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Apoyo (subvención) a las </a:t>
            </a:r>
            <a:r>
              <a:rPr lang="es-ES" sz="2000" b="1" dirty="0" smtClean="0">
                <a:solidFill>
                  <a:schemeClr val="tx2"/>
                </a:solidFill>
              </a:rPr>
              <a:t>actividades </a:t>
            </a:r>
            <a:r>
              <a:rPr lang="es-ES" sz="2000" b="1" dirty="0">
                <a:solidFill>
                  <a:schemeClr val="tx2"/>
                </a:solidFill>
              </a:rPr>
              <a:t>realizadas en 2016 </a:t>
            </a:r>
            <a:r>
              <a:rPr lang="es-ES" sz="2000" dirty="0" smtClean="0">
                <a:solidFill>
                  <a:schemeClr val="tx2"/>
                </a:solidFill>
              </a:rPr>
              <a:t>(enero-30 </a:t>
            </a:r>
            <a:r>
              <a:rPr lang="es-ES" sz="2000" dirty="0">
                <a:solidFill>
                  <a:schemeClr val="tx2"/>
                </a:solidFill>
              </a:rPr>
              <a:t>de Noviembre)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572000" y="2780928"/>
            <a:ext cx="3528392" cy="15841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Proyectos de investigación fundamental: </a:t>
            </a:r>
            <a:r>
              <a:rPr lang="es-ES" sz="2000" dirty="0" err="1" smtClean="0">
                <a:solidFill>
                  <a:schemeClr val="tx2"/>
                </a:solidFill>
              </a:rPr>
              <a:t>IPs</a:t>
            </a:r>
            <a:r>
              <a:rPr lang="es-ES" sz="2000" dirty="0" smtClean="0">
                <a:solidFill>
                  <a:schemeClr val="tx2"/>
                </a:solidFill>
              </a:rPr>
              <a:t> sólo pueden participar en 2 proyectos, y el/la coordinador/a sólo podrá serlo en 1 proyecto.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572000" y="4509120"/>
            <a:ext cx="3528392" cy="15841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Sin limitación en proyectos de desarrollo tecnológico.</a:t>
            </a:r>
            <a:endParaRPr lang="es-E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Gastos financiables</a:t>
            </a:r>
            <a:endParaRPr lang="es-ES" sz="28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83567" y="1268760"/>
            <a:ext cx="7572275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Costes de personal</a:t>
            </a:r>
            <a:endParaRPr lang="eu-ES" sz="2000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57283" y="2791759"/>
            <a:ext cx="7598558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/>
              <a:t>Costes derivados de la liberación de la actividad asistencial del profesional sanitario hasta un 50%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81762" y="4365104"/>
            <a:ext cx="7574080" cy="144015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>
                <a:solidFill>
                  <a:schemeClr val="tx1"/>
                </a:solidFill>
              </a:rPr>
              <a:t>financiables costes del personal funcionarial, estatutario o contractual laboral vinculado a los Agentes de la RVCTI </a:t>
            </a:r>
            <a:r>
              <a:rPr lang="es-ES" dirty="0" smtClean="0">
                <a:solidFill>
                  <a:schemeClr val="tx1"/>
                </a:solidFill>
              </a:rPr>
              <a:t>del </a:t>
            </a:r>
            <a:r>
              <a:rPr lang="es-ES" dirty="0">
                <a:solidFill>
                  <a:schemeClr val="tx1"/>
                </a:solidFill>
              </a:rPr>
              <a:t>Sector Público de la CAE o Entidades con participación pública mayoritaria, no integradas en el sector público de ninguna administración, siempre que estén  financiados por otro Departamento del Gobierno Vasco o </a:t>
            </a:r>
            <a:r>
              <a:rPr lang="es-ES" dirty="0" smtClean="0">
                <a:solidFill>
                  <a:schemeClr val="tx1"/>
                </a:solidFill>
              </a:rPr>
              <a:t>Administración Pública</a:t>
            </a:r>
            <a:endParaRPr lang="eu-ES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83567" y="3583847"/>
            <a:ext cx="7572274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/>
              <a:t>Coste horario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57283" y="1999671"/>
            <a:ext cx="7572274" cy="6372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/>
              <a:t>Personal investigador, personal técnico y otro personal de apoyo</a:t>
            </a:r>
          </a:p>
        </p:txBody>
      </p:sp>
    </p:spTree>
    <p:extLst>
      <p:ext uri="{BB962C8B-B14F-4D97-AF65-F5344CB8AC3E}">
        <p14:creationId xmlns:p14="http://schemas.microsoft.com/office/powerpoint/2010/main" val="2588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83568" y="1108713"/>
            <a:ext cx="76967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Gastos de adquisición de bienes y contratación de servicios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3568" y="2060848"/>
            <a:ext cx="7696712" cy="115212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tx1"/>
                </a:solidFill>
              </a:rPr>
              <a:t>Material </a:t>
            </a:r>
            <a:r>
              <a:rPr lang="es-ES" sz="2000" dirty="0" err="1">
                <a:solidFill>
                  <a:schemeClr val="tx1"/>
                </a:solidFill>
              </a:rPr>
              <a:t>inventariable</a:t>
            </a:r>
            <a:r>
              <a:rPr lang="es-ES" sz="2000" dirty="0">
                <a:solidFill>
                  <a:schemeClr val="tx1"/>
                </a:solidFill>
              </a:rPr>
              <a:t>, material fungible y gastos complementarios, material bibliográfico y gastos relacionados con la difusión y transferencia de los resultados de los </a:t>
            </a:r>
            <a:r>
              <a:rPr lang="es-ES" sz="2000" dirty="0" smtClean="0">
                <a:solidFill>
                  <a:schemeClr val="tx1"/>
                </a:solidFill>
              </a:rPr>
              <a:t>proyectos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0514" y="3429000"/>
            <a:ext cx="7696712" cy="115212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tx1"/>
                </a:solidFill>
              </a:rPr>
              <a:t>Se excluyen: mobiliario e instalaciones, equipos informáticos de gestión y material general de oficina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80513" y="4797152"/>
            <a:ext cx="7696713" cy="115212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/>
                </a:solidFill>
              </a:rPr>
              <a:t>Contratación servicios externos: Debe estar reflejada en la memoria. Deben ser actividades que no pueden ser realizadas por el Agente beneficiario. El coste no podrá ser superior al 50 % del </a:t>
            </a:r>
            <a:r>
              <a:rPr lang="es-ES" sz="2000" dirty="0" smtClean="0">
                <a:solidFill>
                  <a:schemeClr val="tx1"/>
                </a:solidFill>
              </a:rPr>
              <a:t>total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Gastos financiables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452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83569" y="1124744"/>
            <a:ext cx="769671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Gastos de viajes y desplazamientos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3569" y="2060848"/>
            <a:ext cx="7696712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 smtClean="0">
                <a:solidFill>
                  <a:schemeClr val="tx1"/>
                </a:solidFill>
              </a:rPr>
              <a:t>Gastos generados </a:t>
            </a:r>
            <a:r>
              <a:rPr lang="es-ES" sz="2000" dirty="0">
                <a:solidFill>
                  <a:schemeClr val="tx1"/>
                </a:solidFill>
              </a:rPr>
              <a:t>por el trabajo de campo, reuniones de coordinación y asistencia a </a:t>
            </a:r>
            <a:r>
              <a:rPr lang="es-ES" sz="2000" dirty="0" smtClean="0">
                <a:solidFill>
                  <a:schemeClr val="tx1"/>
                </a:solidFill>
              </a:rPr>
              <a:t>congresos y conferencias,  </a:t>
            </a:r>
            <a:r>
              <a:rPr lang="es-ES" sz="2000" dirty="0">
                <a:solidFill>
                  <a:schemeClr val="tx1"/>
                </a:solidFill>
              </a:rPr>
              <a:t>siempre que estén directamente relacionados con el </a:t>
            </a:r>
            <a:r>
              <a:rPr lang="es-ES" sz="2000" dirty="0" smtClean="0">
                <a:solidFill>
                  <a:schemeClr val="tx1"/>
                </a:solidFill>
              </a:rPr>
              <a:t>proyecto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3569" y="3645024"/>
            <a:ext cx="771177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Gastos indirectos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98631" y="4581129"/>
            <a:ext cx="769671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tx1"/>
                </a:solidFill>
              </a:rPr>
              <a:t>Serán financiables en este concepto hasta el 21% de los costes directos de ejecución del proyecto</a:t>
            </a:r>
          </a:p>
        </p:txBody>
      </p:sp>
      <p:sp>
        <p:nvSpPr>
          <p:cNvPr id="11" name="Titulua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Gastos financiables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919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ua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Presentación de solicitudes</a:t>
            </a:r>
            <a:endParaRPr lang="es-ES" sz="2800" dirty="0"/>
          </a:p>
        </p:txBody>
      </p:sp>
      <p:sp>
        <p:nvSpPr>
          <p:cNvPr id="8" name="7 Forma libre"/>
          <p:cNvSpPr/>
          <p:nvPr/>
        </p:nvSpPr>
        <p:spPr>
          <a:xfrm>
            <a:off x="1046995" y="2132856"/>
            <a:ext cx="3258783" cy="3600400"/>
          </a:xfrm>
          <a:custGeom>
            <a:avLst/>
            <a:gdLst>
              <a:gd name="connsiteX0" fmla="*/ 0 w 3258783"/>
              <a:gd name="connsiteY0" fmla="*/ 325878 h 3600400"/>
              <a:gd name="connsiteX1" fmla="*/ 95448 w 3258783"/>
              <a:gd name="connsiteY1" fmla="*/ 95448 h 3600400"/>
              <a:gd name="connsiteX2" fmla="*/ 325879 w 3258783"/>
              <a:gd name="connsiteY2" fmla="*/ 1 h 3600400"/>
              <a:gd name="connsiteX3" fmla="*/ 2932905 w 3258783"/>
              <a:gd name="connsiteY3" fmla="*/ 0 h 3600400"/>
              <a:gd name="connsiteX4" fmla="*/ 3163335 w 3258783"/>
              <a:gd name="connsiteY4" fmla="*/ 95448 h 3600400"/>
              <a:gd name="connsiteX5" fmla="*/ 3258782 w 3258783"/>
              <a:gd name="connsiteY5" fmla="*/ 325879 h 3600400"/>
              <a:gd name="connsiteX6" fmla="*/ 3258783 w 3258783"/>
              <a:gd name="connsiteY6" fmla="*/ 3274522 h 3600400"/>
              <a:gd name="connsiteX7" fmla="*/ 3163335 w 3258783"/>
              <a:gd name="connsiteY7" fmla="*/ 3504953 h 3600400"/>
              <a:gd name="connsiteX8" fmla="*/ 2932904 w 3258783"/>
              <a:gd name="connsiteY8" fmla="*/ 3600400 h 3600400"/>
              <a:gd name="connsiteX9" fmla="*/ 325878 w 3258783"/>
              <a:gd name="connsiteY9" fmla="*/ 3600400 h 3600400"/>
              <a:gd name="connsiteX10" fmla="*/ 95447 w 3258783"/>
              <a:gd name="connsiteY10" fmla="*/ 3504952 h 3600400"/>
              <a:gd name="connsiteX11" fmla="*/ 0 w 3258783"/>
              <a:gd name="connsiteY11" fmla="*/ 3274521 h 3600400"/>
              <a:gd name="connsiteX12" fmla="*/ 0 w 3258783"/>
              <a:gd name="connsiteY12" fmla="*/ 325878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8783" h="3600400">
                <a:moveTo>
                  <a:pt x="0" y="325878"/>
                </a:moveTo>
                <a:cubicBezTo>
                  <a:pt x="0" y="239450"/>
                  <a:pt x="34334" y="156561"/>
                  <a:pt x="95448" y="95448"/>
                </a:cubicBezTo>
                <a:cubicBezTo>
                  <a:pt x="156562" y="34334"/>
                  <a:pt x="239451" y="1"/>
                  <a:pt x="325879" y="1"/>
                </a:cubicBezTo>
                <a:lnTo>
                  <a:pt x="2932905" y="0"/>
                </a:lnTo>
                <a:cubicBezTo>
                  <a:pt x="3019333" y="0"/>
                  <a:pt x="3102222" y="34334"/>
                  <a:pt x="3163335" y="95448"/>
                </a:cubicBezTo>
                <a:cubicBezTo>
                  <a:pt x="3224449" y="156562"/>
                  <a:pt x="3258782" y="239451"/>
                  <a:pt x="3258782" y="325879"/>
                </a:cubicBezTo>
                <a:cubicBezTo>
                  <a:pt x="3258782" y="1308760"/>
                  <a:pt x="3258783" y="2291641"/>
                  <a:pt x="3258783" y="3274522"/>
                </a:cubicBezTo>
                <a:cubicBezTo>
                  <a:pt x="3258783" y="3360950"/>
                  <a:pt x="3224449" y="3443839"/>
                  <a:pt x="3163335" y="3504953"/>
                </a:cubicBezTo>
                <a:cubicBezTo>
                  <a:pt x="3102221" y="3566067"/>
                  <a:pt x="3019333" y="3600400"/>
                  <a:pt x="2932904" y="3600400"/>
                </a:cubicBezTo>
                <a:lnTo>
                  <a:pt x="325878" y="3600400"/>
                </a:lnTo>
                <a:cubicBezTo>
                  <a:pt x="239450" y="3600400"/>
                  <a:pt x="156561" y="3566066"/>
                  <a:pt x="95447" y="3504952"/>
                </a:cubicBezTo>
                <a:cubicBezTo>
                  <a:pt x="34333" y="3443838"/>
                  <a:pt x="0" y="3360950"/>
                  <a:pt x="0" y="3274521"/>
                </a:cubicBezTo>
                <a:lnTo>
                  <a:pt x="0" y="3258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2611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noProof="0" dirty="0" smtClean="0">
                <a:solidFill>
                  <a:schemeClr val="tx2"/>
                </a:solidFill>
              </a:rPr>
              <a:t>Canal electrónico</a:t>
            </a:r>
            <a:endParaRPr lang="es-ES" sz="2400" kern="1200" noProof="0" dirty="0">
              <a:solidFill>
                <a:schemeClr val="tx2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1372874" y="3212976"/>
            <a:ext cx="2607027" cy="2340260"/>
          </a:xfrm>
          <a:custGeom>
            <a:avLst/>
            <a:gdLst>
              <a:gd name="connsiteX0" fmla="*/ 0 w 2607027"/>
              <a:gd name="connsiteY0" fmla="*/ 234026 h 2340260"/>
              <a:gd name="connsiteX1" fmla="*/ 68545 w 2607027"/>
              <a:gd name="connsiteY1" fmla="*/ 68545 h 2340260"/>
              <a:gd name="connsiteX2" fmla="*/ 234027 w 2607027"/>
              <a:gd name="connsiteY2" fmla="*/ 1 h 2340260"/>
              <a:gd name="connsiteX3" fmla="*/ 2373001 w 2607027"/>
              <a:gd name="connsiteY3" fmla="*/ 0 h 2340260"/>
              <a:gd name="connsiteX4" fmla="*/ 2538482 w 2607027"/>
              <a:gd name="connsiteY4" fmla="*/ 68545 h 2340260"/>
              <a:gd name="connsiteX5" fmla="*/ 2607026 w 2607027"/>
              <a:gd name="connsiteY5" fmla="*/ 234027 h 2340260"/>
              <a:gd name="connsiteX6" fmla="*/ 2607027 w 2607027"/>
              <a:gd name="connsiteY6" fmla="*/ 2106234 h 2340260"/>
              <a:gd name="connsiteX7" fmla="*/ 2538482 w 2607027"/>
              <a:gd name="connsiteY7" fmla="*/ 2271715 h 2340260"/>
              <a:gd name="connsiteX8" fmla="*/ 2373001 w 2607027"/>
              <a:gd name="connsiteY8" fmla="*/ 2340260 h 2340260"/>
              <a:gd name="connsiteX9" fmla="*/ 234026 w 2607027"/>
              <a:gd name="connsiteY9" fmla="*/ 2340260 h 2340260"/>
              <a:gd name="connsiteX10" fmla="*/ 68545 w 2607027"/>
              <a:gd name="connsiteY10" fmla="*/ 2271715 h 2340260"/>
              <a:gd name="connsiteX11" fmla="*/ 1 w 2607027"/>
              <a:gd name="connsiteY11" fmla="*/ 2106234 h 2340260"/>
              <a:gd name="connsiteX12" fmla="*/ 0 w 2607027"/>
              <a:gd name="connsiteY12" fmla="*/ 234026 h 23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7027" h="2340260">
                <a:moveTo>
                  <a:pt x="0" y="234026"/>
                </a:moveTo>
                <a:cubicBezTo>
                  <a:pt x="0" y="171958"/>
                  <a:pt x="24656" y="112433"/>
                  <a:pt x="68545" y="68545"/>
                </a:cubicBezTo>
                <a:cubicBezTo>
                  <a:pt x="112433" y="24657"/>
                  <a:pt x="171959" y="1"/>
                  <a:pt x="234027" y="1"/>
                </a:cubicBezTo>
                <a:lnTo>
                  <a:pt x="2373001" y="0"/>
                </a:lnTo>
                <a:cubicBezTo>
                  <a:pt x="2435069" y="0"/>
                  <a:pt x="2494594" y="24656"/>
                  <a:pt x="2538482" y="68545"/>
                </a:cubicBezTo>
                <a:cubicBezTo>
                  <a:pt x="2582370" y="112433"/>
                  <a:pt x="2607026" y="171959"/>
                  <a:pt x="2607026" y="234027"/>
                </a:cubicBezTo>
                <a:cubicBezTo>
                  <a:pt x="2607026" y="858096"/>
                  <a:pt x="2607027" y="1482165"/>
                  <a:pt x="2607027" y="2106234"/>
                </a:cubicBezTo>
                <a:cubicBezTo>
                  <a:pt x="2607027" y="2168302"/>
                  <a:pt x="2582371" y="2227827"/>
                  <a:pt x="2538482" y="2271715"/>
                </a:cubicBezTo>
                <a:cubicBezTo>
                  <a:pt x="2494594" y="2315603"/>
                  <a:pt x="2435068" y="2340260"/>
                  <a:pt x="2373001" y="2340260"/>
                </a:cubicBezTo>
                <a:lnTo>
                  <a:pt x="234026" y="2340260"/>
                </a:lnTo>
                <a:cubicBezTo>
                  <a:pt x="171958" y="2340260"/>
                  <a:pt x="112433" y="2315604"/>
                  <a:pt x="68545" y="2271715"/>
                </a:cubicBezTo>
                <a:cubicBezTo>
                  <a:pt x="24657" y="2227827"/>
                  <a:pt x="0" y="2168301"/>
                  <a:pt x="1" y="2106234"/>
                </a:cubicBezTo>
                <a:cubicBezTo>
                  <a:pt x="1" y="1482165"/>
                  <a:pt x="0" y="858095"/>
                  <a:pt x="0" y="234026"/>
                </a:cubicBez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9344" tIns="106644" rIns="119344" bIns="1066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2"/>
                </a:solidFill>
              </a:rPr>
              <a:t>Envío de documentación a través del sistema de correo </a:t>
            </a:r>
            <a:r>
              <a:rPr lang="es-ES" sz="2000" kern="1200" dirty="0" smtClean="0">
                <a:solidFill>
                  <a:schemeClr val="tx2"/>
                </a:solidFill>
              </a:rPr>
              <a:t>electrónico certificado</a:t>
            </a:r>
            <a:endParaRPr lang="es-ES" sz="2000" kern="1200" noProof="0" dirty="0">
              <a:solidFill>
                <a:schemeClr val="tx2"/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4550188" y="2132856"/>
            <a:ext cx="3258783" cy="3600400"/>
          </a:xfrm>
          <a:custGeom>
            <a:avLst/>
            <a:gdLst>
              <a:gd name="connsiteX0" fmla="*/ 0 w 3258783"/>
              <a:gd name="connsiteY0" fmla="*/ 325878 h 3600400"/>
              <a:gd name="connsiteX1" fmla="*/ 95448 w 3258783"/>
              <a:gd name="connsiteY1" fmla="*/ 95448 h 3600400"/>
              <a:gd name="connsiteX2" fmla="*/ 325879 w 3258783"/>
              <a:gd name="connsiteY2" fmla="*/ 1 h 3600400"/>
              <a:gd name="connsiteX3" fmla="*/ 2932905 w 3258783"/>
              <a:gd name="connsiteY3" fmla="*/ 0 h 3600400"/>
              <a:gd name="connsiteX4" fmla="*/ 3163335 w 3258783"/>
              <a:gd name="connsiteY4" fmla="*/ 95448 h 3600400"/>
              <a:gd name="connsiteX5" fmla="*/ 3258782 w 3258783"/>
              <a:gd name="connsiteY5" fmla="*/ 325879 h 3600400"/>
              <a:gd name="connsiteX6" fmla="*/ 3258783 w 3258783"/>
              <a:gd name="connsiteY6" fmla="*/ 3274522 h 3600400"/>
              <a:gd name="connsiteX7" fmla="*/ 3163335 w 3258783"/>
              <a:gd name="connsiteY7" fmla="*/ 3504953 h 3600400"/>
              <a:gd name="connsiteX8" fmla="*/ 2932904 w 3258783"/>
              <a:gd name="connsiteY8" fmla="*/ 3600400 h 3600400"/>
              <a:gd name="connsiteX9" fmla="*/ 325878 w 3258783"/>
              <a:gd name="connsiteY9" fmla="*/ 3600400 h 3600400"/>
              <a:gd name="connsiteX10" fmla="*/ 95447 w 3258783"/>
              <a:gd name="connsiteY10" fmla="*/ 3504952 h 3600400"/>
              <a:gd name="connsiteX11" fmla="*/ 0 w 3258783"/>
              <a:gd name="connsiteY11" fmla="*/ 3274521 h 3600400"/>
              <a:gd name="connsiteX12" fmla="*/ 0 w 3258783"/>
              <a:gd name="connsiteY12" fmla="*/ 325878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8783" h="3600400">
                <a:moveTo>
                  <a:pt x="0" y="325878"/>
                </a:moveTo>
                <a:cubicBezTo>
                  <a:pt x="0" y="239450"/>
                  <a:pt x="34334" y="156561"/>
                  <a:pt x="95448" y="95448"/>
                </a:cubicBezTo>
                <a:cubicBezTo>
                  <a:pt x="156562" y="34334"/>
                  <a:pt x="239451" y="1"/>
                  <a:pt x="325879" y="1"/>
                </a:cubicBezTo>
                <a:lnTo>
                  <a:pt x="2932905" y="0"/>
                </a:lnTo>
                <a:cubicBezTo>
                  <a:pt x="3019333" y="0"/>
                  <a:pt x="3102222" y="34334"/>
                  <a:pt x="3163335" y="95448"/>
                </a:cubicBezTo>
                <a:cubicBezTo>
                  <a:pt x="3224449" y="156562"/>
                  <a:pt x="3258782" y="239451"/>
                  <a:pt x="3258782" y="325879"/>
                </a:cubicBezTo>
                <a:cubicBezTo>
                  <a:pt x="3258782" y="1308760"/>
                  <a:pt x="3258783" y="2291641"/>
                  <a:pt x="3258783" y="3274522"/>
                </a:cubicBezTo>
                <a:cubicBezTo>
                  <a:pt x="3258783" y="3360950"/>
                  <a:pt x="3224449" y="3443839"/>
                  <a:pt x="3163335" y="3504953"/>
                </a:cubicBezTo>
                <a:cubicBezTo>
                  <a:pt x="3102221" y="3566067"/>
                  <a:pt x="3019333" y="3600400"/>
                  <a:pt x="2932904" y="3600400"/>
                </a:cubicBezTo>
                <a:lnTo>
                  <a:pt x="325878" y="3600400"/>
                </a:lnTo>
                <a:cubicBezTo>
                  <a:pt x="239450" y="3600400"/>
                  <a:pt x="156561" y="3566066"/>
                  <a:pt x="95447" y="3504952"/>
                </a:cubicBezTo>
                <a:cubicBezTo>
                  <a:pt x="34333" y="3443838"/>
                  <a:pt x="0" y="3360950"/>
                  <a:pt x="0" y="3274521"/>
                </a:cubicBezTo>
                <a:lnTo>
                  <a:pt x="0" y="3258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2611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noProof="0" dirty="0" smtClean="0">
                <a:solidFill>
                  <a:schemeClr val="tx2"/>
                </a:solidFill>
              </a:rPr>
              <a:t>Canal presencial</a:t>
            </a:r>
            <a:endParaRPr lang="es-ES" sz="2400" kern="1200" noProof="0" dirty="0">
              <a:solidFill>
                <a:schemeClr val="tx2"/>
              </a:solidFill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4876066" y="3212976"/>
            <a:ext cx="2607027" cy="2340260"/>
          </a:xfrm>
          <a:custGeom>
            <a:avLst/>
            <a:gdLst>
              <a:gd name="connsiteX0" fmla="*/ 0 w 2607027"/>
              <a:gd name="connsiteY0" fmla="*/ 234026 h 2340260"/>
              <a:gd name="connsiteX1" fmla="*/ 68545 w 2607027"/>
              <a:gd name="connsiteY1" fmla="*/ 68545 h 2340260"/>
              <a:gd name="connsiteX2" fmla="*/ 234027 w 2607027"/>
              <a:gd name="connsiteY2" fmla="*/ 1 h 2340260"/>
              <a:gd name="connsiteX3" fmla="*/ 2373001 w 2607027"/>
              <a:gd name="connsiteY3" fmla="*/ 0 h 2340260"/>
              <a:gd name="connsiteX4" fmla="*/ 2538482 w 2607027"/>
              <a:gd name="connsiteY4" fmla="*/ 68545 h 2340260"/>
              <a:gd name="connsiteX5" fmla="*/ 2607026 w 2607027"/>
              <a:gd name="connsiteY5" fmla="*/ 234027 h 2340260"/>
              <a:gd name="connsiteX6" fmla="*/ 2607027 w 2607027"/>
              <a:gd name="connsiteY6" fmla="*/ 2106234 h 2340260"/>
              <a:gd name="connsiteX7" fmla="*/ 2538482 w 2607027"/>
              <a:gd name="connsiteY7" fmla="*/ 2271715 h 2340260"/>
              <a:gd name="connsiteX8" fmla="*/ 2373001 w 2607027"/>
              <a:gd name="connsiteY8" fmla="*/ 2340260 h 2340260"/>
              <a:gd name="connsiteX9" fmla="*/ 234026 w 2607027"/>
              <a:gd name="connsiteY9" fmla="*/ 2340260 h 2340260"/>
              <a:gd name="connsiteX10" fmla="*/ 68545 w 2607027"/>
              <a:gd name="connsiteY10" fmla="*/ 2271715 h 2340260"/>
              <a:gd name="connsiteX11" fmla="*/ 1 w 2607027"/>
              <a:gd name="connsiteY11" fmla="*/ 2106234 h 2340260"/>
              <a:gd name="connsiteX12" fmla="*/ 0 w 2607027"/>
              <a:gd name="connsiteY12" fmla="*/ 234026 h 23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7027" h="2340260">
                <a:moveTo>
                  <a:pt x="0" y="234026"/>
                </a:moveTo>
                <a:cubicBezTo>
                  <a:pt x="0" y="171958"/>
                  <a:pt x="24656" y="112433"/>
                  <a:pt x="68545" y="68545"/>
                </a:cubicBezTo>
                <a:cubicBezTo>
                  <a:pt x="112433" y="24657"/>
                  <a:pt x="171959" y="1"/>
                  <a:pt x="234027" y="1"/>
                </a:cubicBezTo>
                <a:lnTo>
                  <a:pt x="2373001" y="0"/>
                </a:lnTo>
                <a:cubicBezTo>
                  <a:pt x="2435069" y="0"/>
                  <a:pt x="2494594" y="24656"/>
                  <a:pt x="2538482" y="68545"/>
                </a:cubicBezTo>
                <a:cubicBezTo>
                  <a:pt x="2582370" y="112433"/>
                  <a:pt x="2607026" y="171959"/>
                  <a:pt x="2607026" y="234027"/>
                </a:cubicBezTo>
                <a:cubicBezTo>
                  <a:pt x="2607026" y="858096"/>
                  <a:pt x="2607027" y="1482165"/>
                  <a:pt x="2607027" y="2106234"/>
                </a:cubicBezTo>
                <a:cubicBezTo>
                  <a:pt x="2607027" y="2168302"/>
                  <a:pt x="2582371" y="2227827"/>
                  <a:pt x="2538482" y="2271715"/>
                </a:cubicBezTo>
                <a:cubicBezTo>
                  <a:pt x="2494594" y="2315603"/>
                  <a:pt x="2435068" y="2340260"/>
                  <a:pt x="2373001" y="2340260"/>
                </a:cubicBezTo>
                <a:lnTo>
                  <a:pt x="234026" y="2340260"/>
                </a:lnTo>
                <a:cubicBezTo>
                  <a:pt x="171958" y="2340260"/>
                  <a:pt x="112433" y="2315604"/>
                  <a:pt x="68545" y="2271715"/>
                </a:cubicBezTo>
                <a:cubicBezTo>
                  <a:pt x="24657" y="2227827"/>
                  <a:pt x="0" y="2168301"/>
                  <a:pt x="1" y="2106234"/>
                </a:cubicBezTo>
                <a:cubicBezTo>
                  <a:pt x="1" y="1482165"/>
                  <a:pt x="0" y="858095"/>
                  <a:pt x="0" y="234026"/>
                </a:cubicBez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9344" tIns="106644" rIns="119344" bIns="1066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noProof="0" dirty="0" smtClean="0">
                <a:solidFill>
                  <a:schemeClr val="tx2"/>
                </a:solidFill>
              </a:rPr>
              <a:t>Envío de documentación a las direcciones habituales de otras convocatorias</a:t>
            </a:r>
            <a:endParaRPr lang="es-ES" sz="2000" kern="12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26876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000" dirty="0" smtClean="0"/>
              <a:t>Presentación de una única solicitud por proyecto, por parte del Agente Coordinador</a:t>
            </a:r>
          </a:p>
        </p:txBody>
      </p:sp>
    </p:spTree>
    <p:extLst>
      <p:ext uri="{BB962C8B-B14F-4D97-AF65-F5344CB8AC3E}">
        <p14:creationId xmlns:p14="http://schemas.microsoft.com/office/powerpoint/2010/main" val="2255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DISS_aldat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Plantilla_DISS_aldatua</Template>
  <TotalTime>1302</TotalTime>
  <Words>1270</Words>
  <Application>Microsoft Office PowerPoint</Application>
  <PresentationFormat>Presentación en pantalla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Plantilla_DISS_aldatua</vt:lpstr>
      <vt:lpstr>CONVOCATORIA RIS3: APOYO A PROYECTOS DE INVESTIGACION Y DESARROLLO EN LA PRIORIDAD BIOCIENCIAS-SALUD RIS3 EUSKADI</vt:lpstr>
      <vt:lpstr>Marco estratégico de la ayuda</vt:lpstr>
      <vt:lpstr>Objeto de la ayuda y proyectos subvencionables</vt:lpstr>
      <vt:lpstr>Entidades beneficiarias</vt:lpstr>
      <vt:lpstr>Condiciones generales</vt:lpstr>
      <vt:lpstr>Gastos financiables</vt:lpstr>
      <vt:lpstr>Gastos financiables</vt:lpstr>
      <vt:lpstr>Gastos financiables</vt:lpstr>
      <vt:lpstr>Presentación de solicitudes</vt:lpstr>
      <vt:lpstr>Instrucciones canal electrónico</vt:lpstr>
      <vt:lpstr>Documentación</vt:lpstr>
      <vt:lpstr>Documentación</vt:lpstr>
      <vt:lpstr>Proceso de Evaluación: Secuencial, en dos fases</vt:lpstr>
      <vt:lpstr>Adjudicación de la cuantía de la ayuda</vt:lpstr>
      <vt:lpstr>Justificación y abono de la ayuda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INVESTIGACION Y DESARROLLO PRIORIDAD BIOCIENCIAS-SALUD RIS3 EUSKADI</dc:title>
  <dc:creator>Errasti Mendiaraz, Arkaitz</dc:creator>
  <cp:lastModifiedBy>Errasti Mendiaraz, Arkaitz</cp:lastModifiedBy>
  <cp:revision>112</cp:revision>
  <cp:lastPrinted>2016-07-04T07:06:05Z</cp:lastPrinted>
  <dcterms:created xsi:type="dcterms:W3CDTF">2016-06-28T11:06:56Z</dcterms:created>
  <dcterms:modified xsi:type="dcterms:W3CDTF">2016-07-07T07:19:23Z</dcterms:modified>
</cp:coreProperties>
</file>