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Lst>
  <p:sldIdLst>
    <p:sldId id="256" r:id="rId2"/>
    <p:sldId id="257" r:id="rId3"/>
    <p:sldId id="259" r:id="rId4"/>
    <p:sldId id="260" r:id="rId5"/>
    <p:sldId id="262" r:id="rId6"/>
    <p:sldId id="263" r:id="rId7"/>
    <p:sldId id="264" r:id="rId8"/>
    <p:sldId id="261" r:id="rId9"/>
    <p:sldId id="258" r:id="rId10"/>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1903457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4160061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9E855C6-2E9D-4B01-A374-F00203B9D4AB}" type="slidenum">
              <a:rPr lang="es-ES_tradnl" smtClean="0"/>
              <a:t>‹Nº›</a:t>
            </a:fld>
            <a:endParaRPr lang="es-ES_tradnl"/>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9220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2889284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E855C6-2E9D-4B01-A374-F00203B9D4AB}" type="slidenum">
              <a:rPr lang="es-ES_tradnl" smtClean="0"/>
              <a:t>‹Nº›</a:t>
            </a:fld>
            <a:endParaRPr lang="es-ES_tradnl"/>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8098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3130943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2735197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193895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2682725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353404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320400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642387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1102328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1680155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412358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2BFDA49-2778-49B3-AF94-F9B8AE7161F9}" type="datetimeFigureOut">
              <a:rPr lang="es-ES_tradnl" smtClean="0"/>
              <a:t>07/11/2018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3150378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92BFDA49-2778-49B3-AF94-F9B8AE7161F9}" type="datetimeFigureOut">
              <a:rPr lang="es-ES_tradnl" smtClean="0"/>
              <a:t>07/11/2018</a:t>
            </a:fld>
            <a:endParaRPr lang="es-ES_tradnl"/>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9E855C6-2E9D-4B01-A374-F00203B9D4AB}" type="slidenum">
              <a:rPr lang="es-ES_tradnl" smtClean="0"/>
              <a:t>‹Nº›</a:t>
            </a:fld>
            <a:endParaRPr lang="es-ES_tradnl"/>
          </a:p>
        </p:txBody>
      </p:sp>
    </p:spTree>
    <p:extLst>
      <p:ext uri="{BB962C8B-B14F-4D97-AF65-F5344CB8AC3E}">
        <p14:creationId xmlns:p14="http://schemas.microsoft.com/office/powerpoint/2010/main" val="2257912272"/>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 id="2147484198" r:id="rId12"/>
    <p:sldLayoutId id="2147484199" r:id="rId13"/>
    <p:sldLayoutId id="2147484200" r:id="rId14"/>
    <p:sldLayoutId id="2147484201" r:id="rId15"/>
    <p:sldLayoutId id="214748420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loslapachoshostel.com/" TargetMode="External"/><Relationship Id="rId2" Type="http://schemas.openxmlformats.org/officeDocument/2006/relationships/hyperlink" Target="mailto:loslapachosinfo@gmail.com" TargetMode="External"/><Relationship Id="rId1" Type="http://schemas.openxmlformats.org/officeDocument/2006/relationships/slideLayout" Target="../slideLayouts/slideLayout2.xml"/><Relationship Id="rId6" Type="http://schemas.openxmlformats.org/officeDocument/2006/relationships/hyperlink" Target="http://www.nanderoga.es.tl/" TargetMode="External"/><Relationship Id="rId5" Type="http://schemas.openxmlformats.org/officeDocument/2006/relationships/hyperlink" Target="http://www.hostelcorrientes.net/" TargetMode="External"/><Relationship Id="rId4" Type="http://schemas.openxmlformats.org/officeDocument/2006/relationships/hyperlink" Target="http://bvngolondrina.blogspot.com.ar/"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ellitoral.com.ar/Colectivo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nrec.jus.gov.ar/Atencion_Particulares.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relint.unne.edu.ar/" TargetMode="External"/><Relationship Id="rId2" Type="http://schemas.openxmlformats.org/officeDocument/2006/relationships/hyperlink" Target="mailto:cooperacioninternacional@comunidad.unne.edu.a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secext@vet.unne.edu.ar" TargetMode="External"/><Relationship Id="rId3" Type="http://schemas.openxmlformats.org/officeDocument/2006/relationships/hyperlink" Target="mailto:secacadlopez@gmail.com" TargetMode="External"/><Relationship Id="rId7" Type="http://schemas.openxmlformats.org/officeDocument/2006/relationships/hyperlink" Target="mailto:estudian@hum.unne.edu.ar" TargetMode="External"/><Relationship Id="rId12" Type="http://schemas.openxmlformats.org/officeDocument/2006/relationships/hyperlink" Target="mailto:gustavogiusiano@yahoo.com.ar" TargetMode="External"/><Relationship Id="rId2" Type="http://schemas.openxmlformats.org/officeDocument/2006/relationships/hyperlink" Target="mailto:secacad@arq.unne.edu.ar" TargetMode="External"/><Relationship Id="rId1" Type="http://schemas.openxmlformats.org/officeDocument/2006/relationships/slideLayout" Target="../slideLayouts/slideLayout7.xml"/><Relationship Id="rId6" Type="http://schemas.openxmlformats.org/officeDocument/2006/relationships/hyperlink" Target="mailto:santiago_13ar@yahoo.com.ar" TargetMode="External"/><Relationship Id="rId11" Type="http://schemas.openxmlformats.org/officeDocument/2006/relationships/hyperlink" Target="mailto:giselaforlin21@hotmail.com" TargetMode="External"/><Relationship Id="rId5" Type="http://schemas.openxmlformats.org/officeDocument/2006/relationships/hyperlink" Target="mailto:losuna@agr.unne.edu.ar" TargetMode="External"/><Relationship Id="rId10" Type="http://schemas.openxmlformats.org/officeDocument/2006/relationships/hyperlink" Target="mailto:daniel.bernad22@gmail.com" TargetMode="External"/><Relationship Id="rId4" Type="http://schemas.openxmlformats.org/officeDocument/2006/relationships/hyperlink" Target="mailto:magili@hotmail.com" TargetMode="External"/><Relationship Id="rId9" Type="http://schemas.openxmlformats.org/officeDocument/2006/relationships/hyperlink" Target="mailto:angelis@artes.unne.edu.a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1844824"/>
            <a:ext cx="7787291" cy="1295970"/>
          </a:xfrm>
        </p:spPr>
        <p:txBody>
          <a:bodyPr>
            <a:normAutofit/>
          </a:bodyPr>
          <a:lstStyle/>
          <a:p>
            <a:pPr algn="ctr"/>
            <a:r>
              <a:rPr lang="es-AR" sz="3600" b="1" dirty="0" smtClean="0">
                <a:solidFill>
                  <a:srgbClr val="FFC000"/>
                </a:solidFill>
              </a:rPr>
              <a:t>GUIA PARA ESTUDIANTES DE INTERCAMBIO</a:t>
            </a:r>
            <a:endParaRPr lang="es-ES_tradnl" sz="3600" b="1" dirty="0">
              <a:solidFill>
                <a:srgbClr val="FFC000"/>
              </a:solidFill>
            </a:endParaRPr>
          </a:p>
        </p:txBody>
      </p:sp>
      <p:pic>
        <p:nvPicPr>
          <p:cNvPr id="7" name="9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9132" y="3501008"/>
            <a:ext cx="7414868" cy="3356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Diseño\sergio\Logos UNNE\logo unne horizontal.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432" y="116632"/>
            <a:ext cx="2661400" cy="1281867"/>
          </a:xfrm>
          <a:prstGeom prst="rect">
            <a:avLst/>
          </a:prstGeom>
          <a:noFill/>
          <a:extLst/>
        </p:spPr>
      </p:pic>
      <p:sp>
        <p:nvSpPr>
          <p:cNvPr id="3" name="CuadroTexto 2"/>
          <p:cNvSpPr txBox="1"/>
          <p:nvPr/>
        </p:nvSpPr>
        <p:spPr>
          <a:xfrm>
            <a:off x="5580112" y="249733"/>
            <a:ext cx="3322795" cy="1015663"/>
          </a:xfrm>
          <a:prstGeom prst="rect">
            <a:avLst/>
          </a:prstGeom>
          <a:noFill/>
        </p:spPr>
        <p:txBody>
          <a:bodyPr wrap="square" rtlCol="0">
            <a:spAutoFit/>
          </a:bodyPr>
          <a:lstStyle/>
          <a:p>
            <a:pPr algn="r"/>
            <a:r>
              <a:rPr lang="es-AR" sz="3600" dirty="0" smtClean="0">
                <a:latin typeface="Arial Black" panose="020B0A04020102020204" pitchFamily="34" charset="0"/>
                <a:cs typeface="Arial" panose="020B0604020202020204" pitchFamily="34" charset="0"/>
              </a:rPr>
              <a:t>SGRI</a:t>
            </a:r>
          </a:p>
          <a:p>
            <a:pPr algn="r"/>
            <a:r>
              <a:rPr lang="es-AR" sz="1200" dirty="0" smtClean="0">
                <a:latin typeface="Arial" panose="020B0604020202020204" pitchFamily="34" charset="0"/>
                <a:cs typeface="Arial" panose="020B0604020202020204" pitchFamily="34" charset="0"/>
              </a:rPr>
              <a:t>SECRETARIA GENERAL DE </a:t>
            </a:r>
          </a:p>
          <a:p>
            <a:pPr algn="r"/>
            <a:r>
              <a:rPr lang="es-AR" sz="1200" dirty="0" smtClean="0">
                <a:latin typeface="Arial" panose="020B0604020202020204" pitchFamily="34" charset="0"/>
                <a:cs typeface="Arial" panose="020B0604020202020204" pitchFamily="34" charset="0"/>
              </a:rPr>
              <a:t>RELACIONES INTERINSTITUCIONALES</a:t>
            </a:r>
            <a:endParaRPr lang="es-A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4544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normAutofit/>
          </a:bodyPr>
          <a:lstStyle/>
          <a:p>
            <a:pPr algn="ctr"/>
            <a:r>
              <a:rPr lang="es-AR" dirty="0" smtClean="0">
                <a:solidFill>
                  <a:srgbClr val="FFC000"/>
                </a:solidFill>
              </a:rPr>
              <a:t>¿Dónde estamos?</a:t>
            </a:r>
            <a:endParaRPr lang="es-ES_tradnl" dirty="0">
              <a:solidFill>
                <a:srgbClr val="FFC000"/>
              </a:solidFill>
            </a:endParaRPr>
          </a:p>
        </p:txBody>
      </p:sp>
      <p:pic>
        <p:nvPicPr>
          <p:cNvPr id="6" name="5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40152" y="1245575"/>
            <a:ext cx="2963801" cy="4572000"/>
          </a:xfrm>
        </p:spPr>
      </p:pic>
      <p:sp>
        <p:nvSpPr>
          <p:cNvPr id="3" name="CuadroTexto 2"/>
          <p:cNvSpPr txBox="1"/>
          <p:nvPr/>
        </p:nvSpPr>
        <p:spPr>
          <a:xfrm>
            <a:off x="1425887" y="1412776"/>
            <a:ext cx="4248472" cy="4188775"/>
          </a:xfrm>
          <a:prstGeom prst="rect">
            <a:avLst/>
          </a:prstGeom>
          <a:noFill/>
        </p:spPr>
        <p:txBody>
          <a:bodyPr wrap="square" rtlCol="0">
            <a:spAutoFit/>
          </a:bodyPr>
          <a:lstStyle/>
          <a:p>
            <a:pPr algn="just">
              <a:lnSpc>
                <a:spcPct val="150000"/>
              </a:lnSpc>
            </a:pPr>
            <a:r>
              <a:rPr lang="es-ES" sz="2000" dirty="0" smtClean="0"/>
              <a:t>La ciudad de Corrientes (donde tiene su sede el Rectorado de la UNNE), se encuentra a tan solo 20 Km. de la ciudad de Resistencia – Provincia del Chaco. Ambas Provincias están separadas por el caudaloso Rio Paraná y conectadas por el puente Gral. Manuel Belgrano.</a:t>
            </a:r>
            <a:endParaRPr lang="es-ES" sz="2000" dirty="0"/>
          </a:p>
        </p:txBody>
      </p:sp>
    </p:spTree>
    <p:extLst>
      <p:ext uri="{BB962C8B-B14F-4D97-AF65-F5344CB8AC3E}">
        <p14:creationId xmlns:p14="http://schemas.microsoft.com/office/powerpoint/2010/main" val="3747411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19672" y="188640"/>
            <a:ext cx="6589199" cy="1280890"/>
          </a:xfrm>
        </p:spPr>
        <p:txBody>
          <a:bodyPr>
            <a:normAutofit/>
          </a:bodyPr>
          <a:lstStyle/>
          <a:p>
            <a:r>
              <a:rPr lang="es-ES" dirty="0" smtClean="0">
                <a:solidFill>
                  <a:srgbClr val="FFC000"/>
                </a:solidFill>
              </a:rPr>
              <a:t>Pasos a seguir desde la selección:</a:t>
            </a:r>
            <a:endParaRPr lang="es-ES" dirty="0">
              <a:solidFill>
                <a:srgbClr val="FFC000"/>
              </a:solidFill>
            </a:endParaRPr>
          </a:p>
        </p:txBody>
      </p:sp>
      <p:sp>
        <p:nvSpPr>
          <p:cNvPr id="3" name="Marcador de contenido 2"/>
          <p:cNvSpPr>
            <a:spLocks noGrp="1"/>
          </p:cNvSpPr>
          <p:nvPr>
            <p:ph idx="1"/>
          </p:nvPr>
        </p:nvSpPr>
        <p:spPr>
          <a:xfrm>
            <a:off x="1331640" y="1916832"/>
            <a:ext cx="7632848" cy="4464496"/>
          </a:xfrm>
        </p:spPr>
        <p:txBody>
          <a:bodyPr>
            <a:normAutofit/>
          </a:bodyPr>
          <a:lstStyle/>
          <a:p>
            <a:pPr algn="just"/>
            <a:r>
              <a:rPr lang="es-ES" dirty="0" smtClean="0"/>
              <a:t>Tomar contacto con el Responsable de Cooperación Internacional de su unidad académica (VER Diapositiva Nº 9)</a:t>
            </a:r>
          </a:p>
          <a:p>
            <a:pPr algn="just"/>
            <a:r>
              <a:rPr lang="es-ES" dirty="0" smtClean="0"/>
              <a:t>El alumno deberá informar a la SRI de la UNNE con la debida anticipación, la fecha, hora y lugar de su arribo para coordinar con la persona que irá a buscarlo.</a:t>
            </a:r>
          </a:p>
          <a:p>
            <a:pPr algn="just"/>
            <a:r>
              <a:rPr lang="es-ES" dirty="0" smtClean="0"/>
              <a:t>A su arribo el estudiante deberá comunicarse con la SRI quien informará el día que podrá retirar su beca por el área correspondiente del Rectorado. </a:t>
            </a:r>
          </a:p>
          <a:p>
            <a:pPr algn="just"/>
            <a:r>
              <a:rPr lang="es-ES" dirty="0" smtClean="0"/>
              <a:t>Realizar los trámites migratorios respectivos, ante la Dirección Nacional de Migraciones. (VER diapositiva Nª7)</a:t>
            </a:r>
          </a:p>
          <a:p>
            <a:pPr algn="just"/>
            <a:r>
              <a:rPr lang="es-ES" dirty="0" smtClean="0"/>
              <a:t>Se designará un tutor por alumno, quien será la persona encargada de guiarlo y asesorarlo en cuestiones académicas para que su estancia sea lo más fructífera posible. Asimismo el tutor lo ayudará en la búsqueda del alojamiento.</a:t>
            </a:r>
          </a:p>
          <a:p>
            <a:pPr algn="just"/>
            <a:endParaRPr lang="es-ES" dirty="0" smtClean="0"/>
          </a:p>
          <a:p>
            <a:pPr algn="just"/>
            <a:endParaRPr lang="es-ES" dirty="0"/>
          </a:p>
        </p:txBody>
      </p:sp>
    </p:spTree>
    <p:extLst>
      <p:ext uri="{BB962C8B-B14F-4D97-AF65-F5344CB8AC3E}">
        <p14:creationId xmlns:p14="http://schemas.microsoft.com/office/powerpoint/2010/main" val="756654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3688" y="188640"/>
            <a:ext cx="6589199" cy="788666"/>
          </a:xfrm>
        </p:spPr>
        <p:txBody>
          <a:bodyPr/>
          <a:lstStyle/>
          <a:p>
            <a:r>
              <a:rPr lang="es-ES" dirty="0" smtClean="0">
                <a:solidFill>
                  <a:srgbClr val="FFC000"/>
                </a:solidFill>
              </a:rPr>
              <a:t>BECA MENSUAL</a:t>
            </a:r>
            <a:endParaRPr lang="es-ES" dirty="0">
              <a:solidFill>
                <a:srgbClr val="FFC000"/>
              </a:solidFill>
            </a:endParaRPr>
          </a:p>
        </p:txBody>
      </p:sp>
      <p:sp>
        <p:nvSpPr>
          <p:cNvPr id="3" name="Marcador de contenido 2"/>
          <p:cNvSpPr>
            <a:spLocks noGrp="1"/>
          </p:cNvSpPr>
          <p:nvPr>
            <p:ph idx="1"/>
          </p:nvPr>
        </p:nvSpPr>
        <p:spPr>
          <a:xfrm>
            <a:off x="1401688" y="1340768"/>
            <a:ext cx="7634808" cy="5256584"/>
          </a:xfrm>
        </p:spPr>
        <p:txBody>
          <a:bodyPr>
            <a:normAutofit fontScale="77500" lnSpcReduction="20000"/>
          </a:bodyPr>
          <a:lstStyle/>
          <a:p>
            <a:pPr marL="0" indent="0" algn="just">
              <a:buNone/>
            </a:pPr>
            <a:r>
              <a:rPr lang="es-ES" i="1" dirty="0" smtClean="0">
                <a:solidFill>
                  <a:srgbClr val="FF0000"/>
                </a:solidFill>
              </a:rPr>
              <a:t>* SOLO RECIBIRÁN BECA MENSUAL AQUELLOS ALUMNOS QUE HAYAN SIDO ACEPTADOS EN LA UNNE EN EL MARCO DE UN PROGRAMA CON FINANCIAMIENTO, CIRCUNSTACIA QUE SE ACLARARÁ EN LA CORRESPONDIENTE CARTA DE ACEPTACIÓN, DONDE SE EXPRESARÁ QUE LA UNNE SE COMPROMETE A SOLVERTAR SUS GASTOS DE ALOJAMIENTO Y MANUTENCIÓN. CASO CONTRARIO LA UNNE QUEDA EXCENTA DEL PAGO DE BECA.</a:t>
            </a:r>
          </a:p>
          <a:p>
            <a:pPr algn="just"/>
            <a:r>
              <a:rPr lang="es-ES" dirty="0" smtClean="0"/>
              <a:t>Desde el inicio de las clases y hasta la finalización de las mismas, el alumno seleccionado para las becas financiadas recibirá una ayuda económica, para cubrir los gastos de alojamiento y manutención</a:t>
            </a:r>
            <a:endParaRPr lang="es-ES" b="1" dirty="0" smtClean="0"/>
          </a:p>
          <a:p>
            <a:pPr marL="0" indent="0">
              <a:buNone/>
            </a:pPr>
            <a:r>
              <a:rPr lang="es-ES" b="1" dirty="0" smtClean="0"/>
              <a:t>¿Cómo cobrar la Beca?</a:t>
            </a:r>
          </a:p>
          <a:p>
            <a:pPr algn="just"/>
            <a:r>
              <a:rPr lang="es-ES" dirty="0" smtClean="0"/>
              <a:t>Deberá el alumno dirigirse a la Tesorería del Rectorado, sito en 25 de Mayo 868, Corrientes Capital, munido de su Documento de Identidad/Pasaporte, donde le será entregado un cheque por el monto de </a:t>
            </a:r>
            <a:r>
              <a:rPr lang="es-ES" dirty="0" smtClean="0"/>
              <a:t>$</a:t>
            </a:r>
            <a:r>
              <a:rPr lang="es-ES" dirty="0" smtClean="0"/>
              <a:t>7,500</a:t>
            </a:r>
            <a:r>
              <a:rPr lang="es-ES" dirty="0" smtClean="0"/>
              <a:t> </a:t>
            </a:r>
            <a:r>
              <a:rPr lang="es-ES" dirty="0" smtClean="0"/>
              <a:t>(PESOS </a:t>
            </a:r>
            <a:r>
              <a:rPr lang="es-ES" dirty="0" smtClean="0"/>
              <a:t>SIETE</a:t>
            </a:r>
            <a:r>
              <a:rPr lang="es-ES" dirty="0" smtClean="0"/>
              <a:t> MIL QUINIENTOS).</a:t>
            </a:r>
            <a:endParaRPr lang="es-ES" dirty="0" smtClean="0"/>
          </a:p>
          <a:p>
            <a:pPr algn="just"/>
            <a:r>
              <a:rPr lang="es-ES" dirty="0" smtClean="0"/>
              <a:t>Para cobrar el cheque deberá dirigirse al BANCO DE LA NACION ARGENTINA, ubicado en calle 9 de Julio esquina Córdoba. Corrientes Capital. </a:t>
            </a:r>
          </a:p>
          <a:p>
            <a:pPr marL="0" indent="0" algn="just">
              <a:buNone/>
            </a:pPr>
            <a:endParaRPr lang="es-ES" b="1" u="sng" dirty="0" smtClean="0"/>
          </a:p>
          <a:p>
            <a:pPr marL="0" indent="0" algn="just">
              <a:buNone/>
            </a:pPr>
            <a:r>
              <a:rPr lang="es-ES" b="1" u="sng" dirty="0" smtClean="0"/>
              <a:t>COMEDOR UNIVERSITARIO</a:t>
            </a:r>
            <a:r>
              <a:rPr lang="es-ES" dirty="0" smtClean="0"/>
              <a:t>: </a:t>
            </a:r>
          </a:p>
          <a:p>
            <a:pPr algn="just"/>
            <a:r>
              <a:rPr lang="es-ES" dirty="0" smtClean="0"/>
              <a:t>El alumno podrá usar de las instalaciones del comedor universitario mas cercano a la unidad académica donde desarrolla sus estudios, de lunes a viernes en el horario del almuerzo. Deberá ir munido documento que acredite su identidad.</a:t>
            </a:r>
          </a:p>
          <a:p>
            <a:pPr algn="just"/>
            <a:r>
              <a:rPr lang="es-ES" dirty="0" smtClean="0"/>
              <a:t>Los alumnos que tengan becas financiadas tendrán acceso gratuito al comedor y aquellos que no, deberán abonar la tarifa respectiva.</a:t>
            </a:r>
            <a:endParaRPr lang="es-ES" dirty="0"/>
          </a:p>
        </p:txBody>
      </p:sp>
    </p:spTree>
    <p:extLst>
      <p:ext uri="{BB962C8B-B14F-4D97-AF65-F5344CB8AC3E}">
        <p14:creationId xmlns:p14="http://schemas.microsoft.com/office/powerpoint/2010/main" val="1767765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524294" y="692696"/>
            <a:ext cx="7560839" cy="6165304"/>
          </a:xfrm>
          <a:ln>
            <a:solidFill>
              <a:schemeClr val="accent1"/>
            </a:solidFill>
          </a:ln>
        </p:spPr>
        <p:txBody>
          <a:bodyPr>
            <a:noAutofit/>
          </a:bodyPr>
          <a:lstStyle/>
          <a:p>
            <a:pPr algn="just"/>
            <a:r>
              <a:rPr lang="es-ES" sz="1600" i="1" dirty="0" smtClean="0"/>
              <a:t>El tutor designado para el alumno o en su defecto los Responsables de Red de Cooperación deberán gestionar la búsqueda de alojamiento del alumno que realizará movilidad.</a:t>
            </a:r>
          </a:p>
          <a:p>
            <a:pPr algn="just"/>
            <a:r>
              <a:rPr lang="es-ES" dirty="0" smtClean="0"/>
              <a:t>Opciones  más frecuentes de alojamiento:</a:t>
            </a:r>
          </a:p>
          <a:p>
            <a:pPr marL="0" lvl="0" indent="0" algn="just">
              <a:buNone/>
            </a:pPr>
            <a:r>
              <a:rPr lang="es-ES" sz="1600" b="1" dirty="0" err="1" smtClean="0"/>
              <a:t>Hostel</a:t>
            </a:r>
            <a:r>
              <a:rPr lang="es-ES" sz="1600" b="1" dirty="0" smtClean="0"/>
              <a:t> los Lapachos</a:t>
            </a:r>
            <a:r>
              <a:rPr lang="es-ES" sz="1600" dirty="0"/>
              <a:t>. Corrientes. </a:t>
            </a:r>
            <a:r>
              <a:rPr lang="es-AR" sz="1600" dirty="0" err="1" smtClean="0"/>
              <a:t>Direc</a:t>
            </a:r>
            <a:r>
              <a:rPr lang="es-AR" sz="1600" dirty="0"/>
              <a:t>: </a:t>
            </a:r>
            <a:r>
              <a:rPr lang="es-ES" sz="1600" dirty="0" smtClean="0"/>
              <a:t>Av. España 531 (+54 03794 423354) </a:t>
            </a:r>
            <a:r>
              <a:rPr lang="es-ES" sz="1600" dirty="0" smtClean="0">
                <a:hlinkClick r:id="rId2"/>
              </a:rPr>
              <a:t>loslapachosinfo@gmail.com</a:t>
            </a:r>
            <a:r>
              <a:rPr lang="es-ES" sz="1600" dirty="0" smtClean="0"/>
              <a:t> </a:t>
            </a:r>
            <a:r>
              <a:rPr lang="es-ES" sz="1600" dirty="0" smtClean="0">
                <a:hlinkClick r:id="rId3"/>
              </a:rPr>
              <a:t>www.loslapachoshostel.com</a:t>
            </a:r>
            <a:r>
              <a:rPr lang="es-ES" sz="1600" dirty="0" smtClean="0"/>
              <a:t> </a:t>
            </a:r>
          </a:p>
          <a:p>
            <a:pPr marL="0" lvl="0" indent="0" algn="just">
              <a:buNone/>
            </a:pPr>
            <a:r>
              <a:rPr lang="es-ES" sz="1600" b="1" dirty="0" err="1" smtClean="0"/>
              <a:t>Hostel</a:t>
            </a:r>
            <a:r>
              <a:rPr lang="es-ES" sz="1600" b="1" dirty="0" smtClean="0"/>
              <a:t> Bienvenida Golondrina</a:t>
            </a:r>
            <a:r>
              <a:rPr lang="es-ES" sz="1600" dirty="0" smtClean="0"/>
              <a:t>. Corrientes.</a:t>
            </a:r>
            <a:r>
              <a:rPr lang="es-AR" sz="1600" dirty="0"/>
              <a:t> </a:t>
            </a:r>
            <a:r>
              <a:rPr lang="es-AR" sz="1600" dirty="0" err="1" smtClean="0"/>
              <a:t>Direc</a:t>
            </a:r>
            <a:r>
              <a:rPr lang="es-AR" sz="1600" dirty="0"/>
              <a:t>: La Rioja 455. Tel: (+54) 0379 443-5316 </a:t>
            </a:r>
            <a:r>
              <a:rPr lang="es-ES" sz="1600" dirty="0" smtClean="0">
                <a:hlinkClick r:id="rId4"/>
              </a:rPr>
              <a:t>http</a:t>
            </a:r>
            <a:r>
              <a:rPr lang="es-ES" sz="1600" dirty="0">
                <a:hlinkClick r:id="rId4"/>
              </a:rPr>
              <a:t>://bvngolondrina.blogspot.com.ar</a:t>
            </a:r>
            <a:r>
              <a:rPr lang="es-ES" sz="1600" dirty="0" smtClean="0">
                <a:hlinkClick r:id="rId4"/>
              </a:rPr>
              <a:t>/</a:t>
            </a:r>
            <a:endParaRPr lang="es-ES" sz="1600" dirty="0" smtClean="0"/>
          </a:p>
          <a:p>
            <a:pPr marL="0" indent="0" algn="just">
              <a:buNone/>
            </a:pPr>
            <a:r>
              <a:rPr lang="es-ES" sz="1600" b="1" dirty="0" err="1" smtClean="0"/>
              <a:t>Hostel</a:t>
            </a:r>
            <a:r>
              <a:rPr lang="es-ES" sz="1600" b="1" dirty="0"/>
              <a:t> </a:t>
            </a:r>
            <a:r>
              <a:rPr lang="es-ES" sz="1600" b="1" dirty="0" smtClean="0"/>
              <a:t>Corrientes. </a:t>
            </a:r>
            <a:r>
              <a:rPr lang="es-ES" sz="1600" dirty="0"/>
              <a:t>C</a:t>
            </a:r>
            <a:r>
              <a:rPr lang="es-ES" sz="1600" dirty="0" smtClean="0"/>
              <a:t>orrientes. </a:t>
            </a:r>
            <a:r>
              <a:rPr lang="es-ES" sz="1600" dirty="0" err="1" smtClean="0"/>
              <a:t>Direc</a:t>
            </a:r>
            <a:r>
              <a:rPr lang="es-ES" sz="1600" dirty="0" smtClean="0"/>
              <a:t>: Buenos </a:t>
            </a:r>
            <a:r>
              <a:rPr lang="es-ES" sz="1600" dirty="0"/>
              <a:t>Aires </a:t>
            </a:r>
            <a:r>
              <a:rPr lang="es-ES" sz="1600" dirty="0" smtClean="0"/>
              <a:t>508</a:t>
            </a:r>
            <a:endParaRPr lang="es-ES" sz="1600" b="1" dirty="0" smtClean="0"/>
          </a:p>
          <a:p>
            <a:pPr marL="0" indent="0" algn="just">
              <a:buNone/>
            </a:pPr>
            <a:r>
              <a:rPr lang="es-ES" sz="1600" dirty="0" smtClean="0">
                <a:hlinkClick r:id="rId5"/>
              </a:rPr>
              <a:t>http://www.hostelcorrientes.net/</a:t>
            </a:r>
            <a:endParaRPr lang="es-ES" sz="1600" dirty="0" smtClean="0"/>
          </a:p>
          <a:p>
            <a:pPr marL="0" indent="0" algn="just">
              <a:buNone/>
            </a:pPr>
            <a:r>
              <a:rPr lang="es-ES" sz="1600" b="1" dirty="0" err="1" smtClean="0"/>
              <a:t>Ñanderoga</a:t>
            </a:r>
            <a:r>
              <a:rPr lang="es-ES" sz="1600" dirty="0" smtClean="0"/>
              <a:t>. Corrientes.</a:t>
            </a:r>
          </a:p>
          <a:p>
            <a:pPr marL="0" indent="0" algn="just">
              <a:buNone/>
            </a:pPr>
            <a:r>
              <a:rPr lang="es-ES" sz="1600" dirty="0" smtClean="0"/>
              <a:t> </a:t>
            </a:r>
            <a:r>
              <a:rPr lang="es-ES" sz="1600" dirty="0" smtClean="0">
                <a:hlinkClick r:id="rId6"/>
              </a:rPr>
              <a:t>http</a:t>
            </a:r>
            <a:r>
              <a:rPr lang="es-ES" sz="1600" dirty="0">
                <a:hlinkClick r:id="rId6"/>
              </a:rPr>
              <a:t>://</a:t>
            </a:r>
            <a:r>
              <a:rPr lang="es-ES" sz="1600" dirty="0" smtClean="0">
                <a:hlinkClick r:id="rId6"/>
              </a:rPr>
              <a:t>www.nanderoga.es.tl/</a:t>
            </a:r>
            <a:endParaRPr lang="es-ES" sz="1600" dirty="0" smtClean="0"/>
          </a:p>
          <a:p>
            <a:pPr marL="0" indent="0" algn="just">
              <a:buNone/>
            </a:pPr>
            <a:r>
              <a:rPr lang="es-ES" sz="1600" b="1" dirty="0" smtClean="0"/>
              <a:t>Residencia </a:t>
            </a:r>
            <a:r>
              <a:rPr lang="es-ES" sz="1600" b="1" dirty="0"/>
              <a:t>Universitaria </a:t>
            </a:r>
            <a:r>
              <a:rPr lang="es-ES" sz="1600" b="1" dirty="0" smtClean="0"/>
              <a:t>“Sta</a:t>
            </a:r>
            <a:r>
              <a:rPr lang="es-ES" sz="1600" b="1" dirty="0"/>
              <a:t>. Teresa de </a:t>
            </a:r>
            <a:r>
              <a:rPr lang="es-ES" sz="1600" b="1" dirty="0" smtClean="0"/>
              <a:t>Jesús“</a:t>
            </a:r>
            <a:r>
              <a:rPr lang="es-ES" sz="1600" dirty="0" smtClean="0"/>
              <a:t>. Carlos </a:t>
            </a:r>
            <a:r>
              <a:rPr lang="es-ES" sz="1600" dirty="0" err="1"/>
              <a:t>Boggio</a:t>
            </a:r>
            <a:r>
              <a:rPr lang="es-ES" sz="1600" dirty="0"/>
              <a:t> </a:t>
            </a:r>
            <a:r>
              <a:rPr lang="es-ES" sz="1600" dirty="0" smtClean="0"/>
              <a:t>35. Resistencia – Chaco.</a:t>
            </a:r>
          </a:p>
          <a:p>
            <a:pPr marL="0" indent="0" algn="just">
              <a:buNone/>
            </a:pPr>
            <a:r>
              <a:rPr lang="es-ES" sz="1600" b="1" dirty="0" smtClean="0"/>
              <a:t>Casa del docente</a:t>
            </a:r>
            <a:r>
              <a:rPr lang="es-ES" sz="1600" dirty="0" smtClean="0"/>
              <a:t>. French 555. Resistencia - Chaco.</a:t>
            </a:r>
          </a:p>
          <a:p>
            <a:pPr marL="0" indent="0" algn="just">
              <a:buNone/>
            </a:pPr>
            <a:r>
              <a:rPr lang="es-ES" sz="1600" b="1" dirty="0" smtClean="0"/>
              <a:t>Residencial Hernandarias</a:t>
            </a:r>
            <a:r>
              <a:rPr lang="es-ES" sz="1600" dirty="0" smtClean="0"/>
              <a:t>.  Juan D. Perón 799. Resistencia – Chaco.</a:t>
            </a:r>
          </a:p>
        </p:txBody>
      </p:sp>
      <p:sp>
        <p:nvSpPr>
          <p:cNvPr id="3" name="2 Rectángulo"/>
          <p:cNvSpPr/>
          <p:nvPr/>
        </p:nvSpPr>
        <p:spPr>
          <a:xfrm>
            <a:off x="1547664" y="187435"/>
            <a:ext cx="5976664" cy="646331"/>
          </a:xfrm>
          <a:prstGeom prst="rect">
            <a:avLst/>
          </a:prstGeom>
        </p:spPr>
        <p:txBody>
          <a:bodyPr wrap="square">
            <a:spAutoFit/>
          </a:bodyPr>
          <a:lstStyle/>
          <a:p>
            <a:r>
              <a:rPr lang="es-ES" sz="3600" dirty="0" smtClean="0">
                <a:solidFill>
                  <a:srgbClr val="FFC000"/>
                </a:solidFill>
              </a:rPr>
              <a:t>ALOJAMIENTO</a:t>
            </a:r>
            <a:endParaRPr lang="es-ES" sz="3600" dirty="0"/>
          </a:p>
        </p:txBody>
      </p:sp>
    </p:spTree>
    <p:extLst>
      <p:ext uri="{BB962C8B-B14F-4D97-AF65-F5344CB8AC3E}">
        <p14:creationId xmlns:p14="http://schemas.microsoft.com/office/powerpoint/2010/main" val="2606463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332656"/>
            <a:ext cx="6589199" cy="716658"/>
          </a:xfrm>
        </p:spPr>
        <p:txBody>
          <a:bodyPr/>
          <a:lstStyle/>
          <a:p>
            <a:r>
              <a:rPr lang="es-AR" dirty="0" smtClean="0">
                <a:solidFill>
                  <a:srgbClr val="FFC000"/>
                </a:solidFill>
              </a:rPr>
              <a:t>TRANSPORTE</a:t>
            </a:r>
            <a:endParaRPr lang="es-ES" dirty="0"/>
          </a:p>
        </p:txBody>
      </p:sp>
      <p:sp>
        <p:nvSpPr>
          <p:cNvPr id="3" name="2 Marcador de contenido"/>
          <p:cNvSpPr>
            <a:spLocks noGrp="1"/>
          </p:cNvSpPr>
          <p:nvPr>
            <p:ph idx="1"/>
          </p:nvPr>
        </p:nvSpPr>
        <p:spPr>
          <a:xfrm>
            <a:off x="1475656" y="1484784"/>
            <a:ext cx="7488832" cy="4968552"/>
          </a:xfrm>
        </p:spPr>
        <p:txBody>
          <a:bodyPr>
            <a:normAutofit fontScale="92500" lnSpcReduction="20000"/>
          </a:bodyPr>
          <a:lstStyle/>
          <a:p>
            <a:pPr algn="just"/>
            <a:r>
              <a:rPr lang="es-ES" dirty="0" smtClean="0"/>
              <a:t>Tanto la cuidad de Resistencia (Chaco) como la Ciudad de Corrientes Capital, cuentan con trasporte público de pasajeros, en los que los alumnos podrán desplazarse.</a:t>
            </a:r>
          </a:p>
          <a:p>
            <a:pPr marL="0" indent="0" algn="just">
              <a:buNone/>
            </a:pPr>
            <a:endParaRPr lang="es-ES" dirty="0" smtClean="0"/>
          </a:p>
          <a:p>
            <a:pPr algn="just"/>
            <a:r>
              <a:rPr lang="es-ES" dirty="0" smtClean="0"/>
              <a:t>En el siguiente link podrán encontrar el recorrido </a:t>
            </a:r>
            <a:r>
              <a:rPr lang="es-ES" dirty="0"/>
              <a:t>de las líneas de colectivos del transporte urbano de pasajeros de Corrientes Capital. </a:t>
            </a:r>
            <a:endParaRPr lang="es-ES" dirty="0" smtClean="0"/>
          </a:p>
          <a:p>
            <a:pPr marL="0" indent="0" algn="just">
              <a:buNone/>
            </a:pPr>
            <a:endParaRPr lang="es-ES" dirty="0" smtClean="0">
              <a:hlinkClick r:id="rId2"/>
            </a:endParaRPr>
          </a:p>
          <a:p>
            <a:pPr marL="0" indent="0" algn="just">
              <a:buNone/>
            </a:pPr>
            <a:r>
              <a:rPr lang="es-ES" dirty="0" smtClean="0">
                <a:hlinkClick r:id="rId2"/>
              </a:rPr>
              <a:t>http</a:t>
            </a:r>
            <a:r>
              <a:rPr lang="es-ES" dirty="0">
                <a:hlinkClick r:id="rId2"/>
              </a:rPr>
              <a:t>://</a:t>
            </a:r>
            <a:r>
              <a:rPr lang="es-ES" dirty="0" smtClean="0">
                <a:hlinkClick r:id="rId2"/>
              </a:rPr>
              <a:t>www.ellitoral.com.ar/Colectivos</a:t>
            </a:r>
            <a:endParaRPr lang="es-ES" dirty="0"/>
          </a:p>
          <a:p>
            <a:pPr marL="0" indent="0" algn="just">
              <a:buNone/>
            </a:pPr>
            <a:r>
              <a:rPr lang="es-ES" dirty="0" smtClean="0"/>
              <a:t>Precio Aprox. Del Boleto: </a:t>
            </a:r>
            <a:r>
              <a:rPr lang="es-ES" dirty="0" smtClean="0"/>
              <a:t>$</a:t>
            </a:r>
            <a:r>
              <a:rPr lang="es-ES" dirty="0" smtClean="0"/>
              <a:t>14,70</a:t>
            </a:r>
            <a:r>
              <a:rPr lang="es-ES" dirty="0" smtClean="0"/>
              <a:t>(monedas</a:t>
            </a:r>
            <a:r>
              <a:rPr lang="es-ES" dirty="0" smtClean="0"/>
              <a:t>)</a:t>
            </a:r>
            <a:endParaRPr lang="es-ES" dirty="0"/>
          </a:p>
          <a:p>
            <a:pPr marL="0" indent="0" algn="just">
              <a:buNone/>
            </a:pPr>
            <a:endParaRPr lang="es-ES" dirty="0" smtClean="0"/>
          </a:p>
          <a:p>
            <a:pPr algn="just"/>
            <a:r>
              <a:rPr lang="es-ES" dirty="0"/>
              <a:t>I</a:t>
            </a:r>
            <a:r>
              <a:rPr lang="es-ES" dirty="0" smtClean="0"/>
              <a:t>nterurbano Chaco-Corrientes. Empresa TICSA. </a:t>
            </a:r>
          </a:p>
          <a:p>
            <a:pPr marL="0" indent="0" algn="just">
              <a:buNone/>
            </a:pPr>
            <a:r>
              <a:rPr lang="es-ES" dirty="0" smtClean="0"/>
              <a:t>Precio Aprox. Del Boleto: $ </a:t>
            </a:r>
            <a:r>
              <a:rPr lang="es-ES" dirty="0" smtClean="0"/>
              <a:t>14,70.</a:t>
            </a:r>
            <a:endParaRPr lang="es-ES" dirty="0" smtClean="0"/>
          </a:p>
          <a:p>
            <a:pPr marL="0" indent="0" algn="just">
              <a:buNone/>
            </a:pPr>
            <a:endParaRPr lang="es-ES" dirty="0" smtClean="0"/>
          </a:p>
          <a:p>
            <a:pPr algn="just"/>
            <a:r>
              <a:rPr lang="es-ES" dirty="0" smtClean="0"/>
              <a:t>Remises Chaco – Corrientes. </a:t>
            </a:r>
          </a:p>
          <a:p>
            <a:pPr marL="0" indent="0" algn="just">
              <a:buNone/>
            </a:pPr>
            <a:r>
              <a:rPr lang="es-ES" dirty="0" smtClean="0"/>
              <a:t>Precio Aprox. </a:t>
            </a:r>
            <a:r>
              <a:rPr lang="es-ES" dirty="0"/>
              <a:t>d</a:t>
            </a:r>
            <a:r>
              <a:rPr lang="es-ES" dirty="0" smtClean="0"/>
              <a:t>el Boleto: </a:t>
            </a:r>
            <a:r>
              <a:rPr lang="es-ES" dirty="0" smtClean="0"/>
              <a:t>$100.</a:t>
            </a:r>
            <a:endParaRPr lang="es-ES" dirty="0" smtClean="0"/>
          </a:p>
          <a:p>
            <a:pPr marL="0" indent="0" algn="just">
              <a:buNone/>
            </a:pPr>
            <a:endParaRPr lang="es-ES" b="1" dirty="0"/>
          </a:p>
          <a:p>
            <a:pPr marL="0" indent="0" algn="just">
              <a:buNone/>
            </a:pPr>
            <a:endParaRPr lang="es-ES" dirty="0"/>
          </a:p>
        </p:txBody>
      </p:sp>
    </p:spTree>
    <p:extLst>
      <p:ext uri="{BB962C8B-B14F-4D97-AF65-F5344CB8AC3E}">
        <p14:creationId xmlns:p14="http://schemas.microsoft.com/office/powerpoint/2010/main" val="1278979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260648"/>
            <a:ext cx="6589199" cy="648072"/>
          </a:xfrm>
        </p:spPr>
        <p:txBody>
          <a:bodyPr/>
          <a:lstStyle/>
          <a:p>
            <a:r>
              <a:rPr lang="es-AR" dirty="0" smtClean="0">
                <a:solidFill>
                  <a:srgbClr val="FFC000"/>
                </a:solidFill>
              </a:rPr>
              <a:t>TRAMITES MIGRATORIOS</a:t>
            </a:r>
            <a:endParaRPr lang="es-ES" dirty="0"/>
          </a:p>
        </p:txBody>
      </p:sp>
      <p:sp>
        <p:nvSpPr>
          <p:cNvPr id="3" name="2 Marcador de contenido"/>
          <p:cNvSpPr>
            <a:spLocks noGrp="1"/>
          </p:cNvSpPr>
          <p:nvPr>
            <p:ph idx="1"/>
          </p:nvPr>
        </p:nvSpPr>
        <p:spPr>
          <a:xfrm>
            <a:off x="1331640" y="980728"/>
            <a:ext cx="7562800" cy="5472608"/>
          </a:xfrm>
        </p:spPr>
        <p:txBody>
          <a:bodyPr>
            <a:noAutofit/>
          </a:bodyPr>
          <a:lstStyle/>
          <a:p>
            <a:pPr marL="0" indent="0" algn="just">
              <a:buNone/>
            </a:pPr>
            <a:r>
              <a:rPr lang="es-ES" sz="1400" b="1" dirty="0"/>
              <a:t>RESIDENCIA </a:t>
            </a:r>
            <a:r>
              <a:rPr lang="es-ES" sz="1400" b="1" dirty="0" smtClean="0"/>
              <a:t>TEMPORARIA</a:t>
            </a:r>
            <a:r>
              <a:rPr lang="es-ES" sz="1400" dirty="0" smtClean="0"/>
              <a:t>. DOCUMENTACIÓN </a:t>
            </a:r>
            <a:r>
              <a:rPr lang="es-ES" sz="1400" dirty="0"/>
              <a:t>PERSONAL A </a:t>
            </a:r>
            <a:r>
              <a:rPr lang="es-ES" sz="1400" dirty="0" smtClean="0"/>
              <a:t>PRESENTAR.</a:t>
            </a:r>
          </a:p>
          <a:p>
            <a:pPr algn="just">
              <a:buAutoNum type="alphaLcParenR"/>
            </a:pPr>
            <a:r>
              <a:rPr lang="es-ES" sz="1400" dirty="0" smtClean="0"/>
              <a:t>IDENTIDAD</a:t>
            </a:r>
            <a:r>
              <a:rPr lang="es-ES" sz="1400" dirty="0"/>
              <a:t>: Cédula de Identidad, Pasaporte o Certificado de Nacionalidad con foto, originales. </a:t>
            </a:r>
            <a:endParaRPr lang="es-ES" sz="1400" dirty="0" smtClean="0"/>
          </a:p>
          <a:p>
            <a:pPr algn="just">
              <a:buAutoNum type="alphaLcParenR"/>
            </a:pPr>
            <a:r>
              <a:rPr lang="es-ES" sz="1400" dirty="0" smtClean="0"/>
              <a:t>b</a:t>
            </a:r>
            <a:r>
              <a:rPr lang="es-ES" sz="1400" dirty="0"/>
              <a:t>) CERTIFICADO DE ANTECEDENTES PENALES ARGENTINOS Emitido por </a:t>
            </a:r>
            <a:r>
              <a:rPr lang="es-ES" sz="1400" dirty="0">
                <a:effectLst>
                  <a:outerShdw blurRad="38100" dist="38100" dir="2700000" algn="tl">
                    <a:srgbClr val="000000">
                      <a:alpha val="43137"/>
                    </a:srgbClr>
                  </a:outerShdw>
                </a:effectLst>
                <a:hlinkClick r:id="rId2"/>
              </a:rPr>
              <a:t>Registro Nacional de Reincidencia</a:t>
            </a:r>
            <a:r>
              <a:rPr lang="es-ES" sz="1400" dirty="0">
                <a:effectLst>
                  <a:outerShdw blurRad="38100" dist="38100" dir="2700000" algn="tl">
                    <a:srgbClr val="000000">
                      <a:alpha val="43137"/>
                    </a:srgbClr>
                  </a:outerShdw>
                </a:effectLst>
              </a:rPr>
              <a:t> o Policía Federal. </a:t>
            </a:r>
            <a:endParaRPr lang="es-ES" sz="1400" dirty="0" smtClean="0">
              <a:effectLst>
                <a:outerShdw blurRad="38100" dist="38100" dir="2700000" algn="tl">
                  <a:srgbClr val="000000">
                    <a:alpha val="43137"/>
                  </a:srgbClr>
                </a:outerShdw>
              </a:effectLst>
            </a:endParaRPr>
          </a:p>
          <a:p>
            <a:pPr algn="just">
              <a:buAutoNum type="alphaLcParenR"/>
            </a:pPr>
            <a:r>
              <a:rPr lang="es-ES" sz="1400" dirty="0" smtClean="0"/>
              <a:t>CERTIFICADO </a:t>
            </a:r>
            <a:r>
              <a:rPr lang="es-ES" sz="1400" dirty="0"/>
              <a:t>DE CARENCIA DE ANTECEDENTES PENALES emitidos </a:t>
            </a:r>
            <a:r>
              <a:rPr lang="es-ES" sz="1400" dirty="0" smtClean="0"/>
              <a:t>por país de origen.</a:t>
            </a:r>
          </a:p>
          <a:p>
            <a:pPr algn="just">
              <a:buAutoNum type="alphaLcParenR"/>
            </a:pPr>
            <a:r>
              <a:rPr lang="es-ES" sz="1400" dirty="0" smtClean="0"/>
              <a:t>DECLARACIÓN </a:t>
            </a:r>
            <a:r>
              <a:rPr lang="es-ES" sz="1400" dirty="0"/>
              <a:t>JURADA de carencia de antecedentes penales en otros países, (será confeccionada en migraciones al momento de la solicitud de residencia</a:t>
            </a:r>
            <a:r>
              <a:rPr lang="es-ES" sz="1400" dirty="0" smtClean="0"/>
              <a:t>).</a:t>
            </a:r>
          </a:p>
          <a:p>
            <a:pPr algn="just">
              <a:buAutoNum type="alphaLcParenR"/>
            </a:pPr>
            <a:r>
              <a:rPr lang="es-ES" sz="1400" dirty="0" smtClean="0"/>
              <a:t>INGRESO</a:t>
            </a:r>
            <a:r>
              <a:rPr lang="es-ES" sz="1400" dirty="0"/>
              <a:t>. Sello de ingreso al país estampado en el documento de viaje o en la tarjeta </a:t>
            </a:r>
            <a:r>
              <a:rPr lang="es-ES" sz="1400" dirty="0" smtClean="0"/>
              <a:t>migratoria.</a:t>
            </a:r>
          </a:p>
          <a:p>
            <a:pPr algn="just">
              <a:buAutoNum type="alphaLcParenR"/>
            </a:pPr>
            <a:r>
              <a:rPr lang="es-ES" sz="1400" dirty="0" smtClean="0"/>
              <a:t>CERTIFICADO </a:t>
            </a:r>
            <a:r>
              <a:rPr lang="es-ES" sz="1400" dirty="0"/>
              <a:t>DE DOMICILIO O UNA FACTURA DE ALGÚN SERVICIO PÚBLICO A SU NOMBRE (ABL, luz, agua o gas</a:t>
            </a:r>
            <a:r>
              <a:rPr lang="es-ES" sz="1400" dirty="0" smtClean="0"/>
              <a:t>).</a:t>
            </a:r>
          </a:p>
          <a:p>
            <a:pPr algn="just">
              <a:buAutoNum type="alphaLcParenR"/>
            </a:pPr>
            <a:r>
              <a:rPr lang="es-ES" sz="1400" dirty="0" smtClean="0"/>
              <a:t>Tasa </a:t>
            </a:r>
            <a:r>
              <a:rPr lang="es-ES" sz="1400" dirty="0"/>
              <a:t>de radicación: </a:t>
            </a:r>
            <a:r>
              <a:rPr lang="es-ES" sz="1400" dirty="0" smtClean="0"/>
              <a:t>MERCOSUR Aproximado $ 3000+100 DNI</a:t>
            </a:r>
            <a:endParaRPr lang="es-ES" sz="1400" dirty="0" smtClean="0"/>
          </a:p>
          <a:p>
            <a:pPr algn="just">
              <a:buAutoNum type="alphaLcParenR"/>
            </a:pPr>
            <a:r>
              <a:rPr lang="es-ES" sz="1400" dirty="0" smtClean="0"/>
              <a:t>DOS </a:t>
            </a:r>
            <a:r>
              <a:rPr lang="es-ES" sz="1400" dirty="0"/>
              <a:t>FOTOS 4x4 COLOR (Deberá ser actual, tomada de frente, medio busto, con la cabeza totalmente descubierta, color, con fondo uniforme blanco y liso, permitiendo apreciar fielmente y en toda su plenitud los rasgos faciales de su titular al momento de realizar el trámite</a:t>
            </a:r>
            <a:r>
              <a:rPr lang="es-ES" sz="1400" dirty="0" smtClean="0"/>
              <a:t>).</a:t>
            </a:r>
          </a:p>
          <a:p>
            <a:pPr algn="just">
              <a:buAutoNum type="alphaLcParenR"/>
            </a:pPr>
            <a:r>
              <a:rPr lang="es-ES" sz="1400" dirty="0" smtClean="0"/>
              <a:t>IMPORTANTE: La </a:t>
            </a:r>
            <a:r>
              <a:rPr lang="es-ES" sz="1400" dirty="0"/>
              <a:t>documentación a presentar deberá ser original e ir acompañada de su respectiva fotocopia, a fin de proceder a su certificación</a:t>
            </a:r>
            <a:r>
              <a:rPr lang="es-ES" sz="1400" dirty="0" smtClean="0"/>
              <a:t>.</a:t>
            </a:r>
            <a:endParaRPr lang="es-ES" sz="1400" dirty="0"/>
          </a:p>
        </p:txBody>
      </p:sp>
    </p:spTree>
    <p:extLst>
      <p:ext uri="{BB962C8B-B14F-4D97-AF65-F5344CB8AC3E}">
        <p14:creationId xmlns:p14="http://schemas.microsoft.com/office/powerpoint/2010/main" val="310570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73460" y="1412776"/>
            <a:ext cx="8208912" cy="4824536"/>
          </a:xfrm>
        </p:spPr>
        <p:txBody>
          <a:bodyPr>
            <a:normAutofit/>
          </a:bodyPr>
          <a:lstStyle/>
          <a:p>
            <a:r>
              <a:rPr lang="es-ES" sz="1400" b="1" u="sng" dirty="0" smtClean="0">
                <a:solidFill>
                  <a:schemeClr val="tx1"/>
                </a:solidFill>
              </a:rPr>
              <a:t>Secretario General de Relaciones Interinstitucionales: </a:t>
            </a:r>
          </a:p>
          <a:p>
            <a:pPr lvl="1">
              <a:buFont typeface="Wingdings" pitchFamily="2" charset="2"/>
              <a:buChar char="q"/>
            </a:pPr>
            <a:r>
              <a:rPr lang="es-ES" sz="1400" dirty="0" smtClean="0">
                <a:solidFill>
                  <a:schemeClr val="tx1"/>
                </a:solidFill>
              </a:rPr>
              <a:t>Arq. Gustavo A. </a:t>
            </a:r>
            <a:r>
              <a:rPr lang="es-ES" sz="1400" dirty="0" err="1" smtClean="0">
                <a:solidFill>
                  <a:schemeClr val="tx1"/>
                </a:solidFill>
              </a:rPr>
              <a:t>Tripaldi</a:t>
            </a:r>
            <a:endParaRPr lang="es-ES" sz="1400" dirty="0" smtClean="0">
              <a:solidFill>
                <a:schemeClr val="tx1"/>
              </a:solidFill>
            </a:endParaRPr>
          </a:p>
          <a:p>
            <a:r>
              <a:rPr lang="es-ES" sz="1400" b="1" u="sng" dirty="0" smtClean="0">
                <a:solidFill>
                  <a:schemeClr val="tx1"/>
                </a:solidFill>
              </a:rPr>
              <a:t>Área de Cooperación Internacional:</a:t>
            </a:r>
          </a:p>
          <a:p>
            <a:pPr lvl="1">
              <a:buFont typeface="Wingdings" pitchFamily="2" charset="2"/>
              <a:buChar char="q"/>
            </a:pPr>
            <a:r>
              <a:rPr lang="es-ES" sz="1400" dirty="0" smtClean="0">
                <a:solidFill>
                  <a:schemeClr val="tx1"/>
                </a:solidFill>
              </a:rPr>
              <a:t>Fátima Abad</a:t>
            </a:r>
          </a:p>
          <a:p>
            <a:pPr lvl="1">
              <a:buFont typeface="Wingdings" pitchFamily="2" charset="2"/>
              <a:buChar char="q"/>
            </a:pPr>
            <a:r>
              <a:rPr lang="es-ES" sz="1400" dirty="0" smtClean="0">
                <a:solidFill>
                  <a:schemeClr val="tx1"/>
                </a:solidFill>
              </a:rPr>
              <a:t>Federico </a:t>
            </a:r>
            <a:r>
              <a:rPr lang="es-ES" sz="1400" dirty="0" err="1" smtClean="0">
                <a:solidFill>
                  <a:schemeClr val="tx1"/>
                </a:solidFill>
              </a:rPr>
              <a:t>Roibón</a:t>
            </a:r>
            <a:endParaRPr lang="es-ES" sz="1400" dirty="0" smtClean="0">
              <a:solidFill>
                <a:schemeClr val="tx1"/>
              </a:solidFill>
            </a:endParaRPr>
          </a:p>
          <a:p>
            <a:pPr lvl="1">
              <a:buFont typeface="Wingdings" pitchFamily="2" charset="2"/>
              <a:buChar char="q"/>
            </a:pPr>
            <a:r>
              <a:rPr lang="es-ES" sz="1400" dirty="0" smtClean="0">
                <a:solidFill>
                  <a:schemeClr val="tx1"/>
                </a:solidFill>
              </a:rPr>
              <a:t>Inti Ruiz</a:t>
            </a:r>
          </a:p>
          <a:p>
            <a:pPr lvl="1">
              <a:buFont typeface="Wingdings" pitchFamily="2" charset="2"/>
              <a:buChar char="q"/>
            </a:pPr>
            <a:r>
              <a:rPr lang="es-ES" sz="1400" dirty="0" smtClean="0">
                <a:solidFill>
                  <a:schemeClr val="tx1"/>
                </a:solidFill>
              </a:rPr>
              <a:t>Florencia </a:t>
            </a:r>
            <a:r>
              <a:rPr lang="es-ES" sz="1400" dirty="0" err="1" smtClean="0">
                <a:solidFill>
                  <a:schemeClr val="tx1"/>
                </a:solidFill>
              </a:rPr>
              <a:t>Terraes</a:t>
            </a:r>
            <a:endParaRPr lang="es-ES" sz="1400" dirty="0" smtClean="0">
              <a:solidFill>
                <a:schemeClr val="tx1"/>
              </a:solidFill>
            </a:endParaRPr>
          </a:p>
          <a:p>
            <a:pPr lvl="1">
              <a:buFont typeface="Wingdings" pitchFamily="2" charset="2"/>
              <a:buChar char="q"/>
            </a:pPr>
            <a:r>
              <a:rPr lang="es-ES" sz="1400" dirty="0" smtClean="0">
                <a:solidFill>
                  <a:schemeClr val="tx1"/>
                </a:solidFill>
              </a:rPr>
              <a:t>Ariel De Olivera</a:t>
            </a:r>
            <a:endParaRPr lang="es-ES" sz="1400" dirty="0" smtClean="0">
              <a:solidFill>
                <a:schemeClr val="tx1"/>
              </a:solidFill>
            </a:endParaRPr>
          </a:p>
          <a:p>
            <a:r>
              <a:rPr lang="es-ES" sz="1400" b="1" u="sng" dirty="0" smtClean="0">
                <a:solidFill>
                  <a:schemeClr val="tx1"/>
                </a:solidFill>
              </a:rPr>
              <a:t>Contacto:</a:t>
            </a:r>
          </a:p>
          <a:p>
            <a:pPr marL="0" indent="0">
              <a:buNone/>
            </a:pPr>
            <a:r>
              <a:rPr lang="es-ES" sz="1400" dirty="0" smtClean="0">
                <a:solidFill>
                  <a:schemeClr val="tx1"/>
                </a:solidFill>
              </a:rPr>
              <a:t>Plácido </a:t>
            </a:r>
            <a:r>
              <a:rPr lang="es-ES" sz="1400" dirty="0">
                <a:solidFill>
                  <a:schemeClr val="tx1"/>
                </a:solidFill>
              </a:rPr>
              <a:t>Martínez 1383, CPA W3400BIM</a:t>
            </a:r>
            <a:endParaRPr lang="es-ES_tradnl" sz="1400" dirty="0">
              <a:solidFill>
                <a:schemeClr val="tx1"/>
              </a:solidFill>
            </a:endParaRPr>
          </a:p>
          <a:p>
            <a:pPr marL="0" indent="0">
              <a:buNone/>
            </a:pPr>
            <a:r>
              <a:rPr lang="es-ES" sz="1400" dirty="0">
                <a:solidFill>
                  <a:schemeClr val="tx1"/>
                </a:solidFill>
              </a:rPr>
              <a:t>TE +54 </a:t>
            </a:r>
            <a:r>
              <a:rPr lang="es-ES" sz="1400" dirty="0" smtClean="0">
                <a:solidFill>
                  <a:schemeClr val="tx1"/>
                </a:solidFill>
              </a:rPr>
              <a:t>379 4425 </a:t>
            </a:r>
            <a:r>
              <a:rPr lang="es-ES" sz="1400" dirty="0">
                <a:solidFill>
                  <a:schemeClr val="tx1"/>
                </a:solidFill>
              </a:rPr>
              <a:t>314 / </a:t>
            </a:r>
            <a:r>
              <a:rPr lang="es-ES" sz="1400" dirty="0" smtClean="0">
                <a:solidFill>
                  <a:schemeClr val="tx1"/>
                </a:solidFill>
              </a:rPr>
              <a:t>4464 </a:t>
            </a:r>
            <a:r>
              <a:rPr lang="es-ES" sz="1400" dirty="0">
                <a:solidFill>
                  <a:schemeClr val="tx1"/>
                </a:solidFill>
              </a:rPr>
              <a:t>483</a:t>
            </a:r>
            <a:endParaRPr lang="es-ES_tradnl" sz="1400" dirty="0">
              <a:solidFill>
                <a:schemeClr val="tx1"/>
              </a:solidFill>
            </a:endParaRPr>
          </a:p>
          <a:p>
            <a:pPr marL="0" indent="0">
              <a:buNone/>
            </a:pPr>
            <a:r>
              <a:rPr lang="es-ES" sz="1400" dirty="0">
                <a:solidFill>
                  <a:schemeClr val="tx1"/>
                </a:solidFill>
              </a:rPr>
              <a:t>Corrientes, Corrientes Capital (</a:t>
            </a:r>
            <a:r>
              <a:rPr lang="es-ES" sz="1400" dirty="0" smtClean="0">
                <a:solidFill>
                  <a:schemeClr val="tx1"/>
                </a:solidFill>
              </a:rPr>
              <a:t>Argentina)</a:t>
            </a:r>
          </a:p>
          <a:p>
            <a:pPr marL="0" indent="0">
              <a:buNone/>
            </a:pPr>
            <a:r>
              <a:rPr lang="es-ES" sz="1400" u="sng" dirty="0" smtClean="0">
                <a:solidFill>
                  <a:schemeClr val="tx1"/>
                </a:solidFill>
              </a:rPr>
              <a:t>E-mail:</a:t>
            </a:r>
            <a:r>
              <a:rPr lang="es-ES" sz="1400" dirty="0" smtClean="0">
                <a:solidFill>
                  <a:schemeClr val="tx1"/>
                </a:solidFill>
              </a:rPr>
              <a:t> </a:t>
            </a:r>
            <a:r>
              <a:rPr lang="es-ES" sz="1400" u="sng" dirty="0" smtClean="0">
                <a:solidFill>
                  <a:schemeClr val="accent5">
                    <a:lumMod val="50000"/>
                  </a:schemeClr>
                </a:solidFill>
                <a:hlinkClick r:id="rId2"/>
              </a:rPr>
              <a:t>cooperacioninternacional@comunidad.unne.edu.ar</a:t>
            </a:r>
            <a:r>
              <a:rPr lang="es-ES" sz="1400" u="sng" dirty="0" smtClean="0">
                <a:solidFill>
                  <a:schemeClr val="accent5">
                    <a:lumMod val="50000"/>
                  </a:schemeClr>
                </a:solidFill>
              </a:rPr>
              <a:t> </a:t>
            </a:r>
            <a:endParaRPr lang="es-ES" sz="1400" u="sng" dirty="0">
              <a:solidFill>
                <a:schemeClr val="accent5">
                  <a:lumMod val="50000"/>
                </a:schemeClr>
              </a:solidFill>
            </a:endParaRPr>
          </a:p>
          <a:p>
            <a:pPr marL="0" indent="0">
              <a:buNone/>
            </a:pPr>
            <a:r>
              <a:rPr lang="es-ES" sz="1400" u="sng" dirty="0" smtClean="0"/>
              <a:t>Sitio web</a:t>
            </a:r>
            <a:r>
              <a:rPr lang="es-ES" sz="1400" dirty="0"/>
              <a:t>: </a:t>
            </a:r>
            <a:r>
              <a:rPr lang="es-ES" sz="1400" dirty="0">
                <a:hlinkClick r:id="rId3"/>
              </a:rPr>
              <a:t>http://relint.unne.edu.ar</a:t>
            </a:r>
            <a:r>
              <a:rPr lang="es-ES" sz="1400" dirty="0" smtClean="0">
                <a:hlinkClick r:id="rId3"/>
              </a:rPr>
              <a:t>/</a:t>
            </a:r>
            <a:r>
              <a:rPr lang="es-ES" sz="1400" dirty="0" smtClean="0"/>
              <a:t> </a:t>
            </a:r>
            <a:endParaRPr lang="es-ES" sz="1400" dirty="0"/>
          </a:p>
        </p:txBody>
      </p:sp>
      <p:sp>
        <p:nvSpPr>
          <p:cNvPr id="5" name="CuadroTexto 4"/>
          <p:cNvSpPr txBox="1"/>
          <p:nvPr/>
        </p:nvSpPr>
        <p:spPr>
          <a:xfrm>
            <a:off x="786036" y="249733"/>
            <a:ext cx="3322795" cy="1015663"/>
          </a:xfrm>
          <a:prstGeom prst="rect">
            <a:avLst/>
          </a:prstGeom>
          <a:noFill/>
        </p:spPr>
        <p:txBody>
          <a:bodyPr wrap="square" rtlCol="0">
            <a:spAutoFit/>
          </a:bodyPr>
          <a:lstStyle/>
          <a:p>
            <a:r>
              <a:rPr lang="es-AR" sz="3600" dirty="0" smtClean="0">
                <a:latin typeface="Arial Black" panose="020B0A04020102020204" pitchFamily="34" charset="0"/>
                <a:cs typeface="Arial" panose="020B0604020202020204" pitchFamily="34" charset="0"/>
              </a:rPr>
              <a:t>SGRI</a:t>
            </a:r>
          </a:p>
          <a:p>
            <a:r>
              <a:rPr lang="es-AR" sz="1200" dirty="0" smtClean="0">
                <a:latin typeface="Arial" panose="020B0604020202020204" pitchFamily="34" charset="0"/>
                <a:cs typeface="Arial" panose="020B0604020202020204" pitchFamily="34" charset="0"/>
              </a:rPr>
              <a:t>SECRETARIA GENERAL DE </a:t>
            </a:r>
          </a:p>
          <a:p>
            <a:r>
              <a:rPr lang="es-AR" sz="1200" dirty="0" smtClean="0">
                <a:latin typeface="Arial" panose="020B0604020202020204" pitchFamily="34" charset="0"/>
                <a:cs typeface="Arial" panose="020B0604020202020204" pitchFamily="34" charset="0"/>
              </a:rPr>
              <a:t>RELACIONES INTERINSTITUCIONALES</a:t>
            </a:r>
            <a:endParaRPr lang="es-A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0105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5232846"/>
              </p:ext>
            </p:extLst>
          </p:nvPr>
        </p:nvGraphicFramePr>
        <p:xfrm>
          <a:off x="287016" y="495901"/>
          <a:ext cx="8856984" cy="9112865"/>
        </p:xfrm>
        <a:graphic>
          <a:graphicData uri="http://schemas.openxmlformats.org/drawingml/2006/table">
            <a:tbl>
              <a:tblPr>
                <a:tableStyleId>{5C22544A-7EE6-4342-B048-85BDC9FD1C3A}</a:tableStyleId>
              </a:tblPr>
              <a:tblGrid>
                <a:gridCol w="2744006">
                  <a:extLst>
                    <a:ext uri="{9D8B030D-6E8A-4147-A177-3AD203B41FA5}">
                      <a16:colId xmlns="" xmlns:a16="http://schemas.microsoft.com/office/drawing/2014/main" val="20000"/>
                    </a:ext>
                  </a:extLst>
                </a:gridCol>
                <a:gridCol w="2909129">
                  <a:extLst>
                    <a:ext uri="{9D8B030D-6E8A-4147-A177-3AD203B41FA5}">
                      <a16:colId xmlns="" xmlns:a16="http://schemas.microsoft.com/office/drawing/2014/main" val="20001"/>
                    </a:ext>
                  </a:extLst>
                </a:gridCol>
                <a:gridCol w="3203849">
                  <a:extLst>
                    <a:ext uri="{9D8B030D-6E8A-4147-A177-3AD203B41FA5}">
                      <a16:colId xmlns="" xmlns:a16="http://schemas.microsoft.com/office/drawing/2014/main" val="20002"/>
                    </a:ext>
                  </a:extLst>
                </a:gridCol>
              </a:tblGrid>
              <a:tr h="237089">
                <a:tc>
                  <a:txBody>
                    <a:bodyPr/>
                    <a:lstStyle/>
                    <a:p>
                      <a:pPr algn="ctr">
                        <a:spcAft>
                          <a:spcPts val="0"/>
                        </a:spcAft>
                      </a:pPr>
                      <a:r>
                        <a:rPr lang="es-ES" sz="1400" b="1" dirty="0">
                          <a:effectLst/>
                          <a:latin typeface="+mj-lt"/>
                        </a:rPr>
                        <a:t>UNIDAD ACADÉMICA</a:t>
                      </a:r>
                    </a:p>
                  </a:txBody>
                  <a:tcPr marL="30419" marR="30419" marT="0" marB="0">
                    <a:solidFill>
                      <a:schemeClr val="bg1">
                        <a:lumMod val="85000"/>
                      </a:schemeClr>
                    </a:solidFill>
                  </a:tcPr>
                </a:tc>
                <a:tc>
                  <a:txBody>
                    <a:bodyPr/>
                    <a:lstStyle/>
                    <a:p>
                      <a:pPr algn="ctr">
                        <a:spcAft>
                          <a:spcPts val="0"/>
                        </a:spcAft>
                      </a:pPr>
                      <a:r>
                        <a:rPr lang="es-ES" sz="1400" b="1" dirty="0" smtClean="0">
                          <a:effectLst/>
                          <a:latin typeface="+mj-lt"/>
                        </a:rPr>
                        <a:t>RESPONSABLE</a:t>
                      </a:r>
                      <a:endParaRPr lang="es-ES" sz="1400" b="1"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ctr">
                        <a:spcAft>
                          <a:spcPts val="0"/>
                        </a:spcAft>
                      </a:pPr>
                      <a:r>
                        <a:rPr lang="es-ES" sz="1400" b="1" kern="0" dirty="0">
                          <a:effectLst/>
                          <a:latin typeface="+mj-lt"/>
                        </a:rPr>
                        <a:t>E-MAIL</a:t>
                      </a:r>
                    </a:p>
                  </a:txBody>
                  <a:tcPr marL="30419" marR="30419" marT="0" marB="0">
                    <a:solidFill>
                      <a:schemeClr val="bg1">
                        <a:lumMod val="85000"/>
                      </a:schemeClr>
                    </a:solidFill>
                  </a:tcPr>
                </a:tc>
                <a:extLst>
                  <a:ext uri="{0D108BD9-81ED-4DB2-BD59-A6C34878D82A}">
                    <a16:rowId xmlns="" xmlns:a16="http://schemas.microsoft.com/office/drawing/2014/main" val="10000"/>
                  </a:ext>
                </a:extLst>
              </a:tr>
              <a:tr h="622736">
                <a:tc>
                  <a:txBody>
                    <a:bodyPr/>
                    <a:lstStyle/>
                    <a:p>
                      <a:pPr algn="l">
                        <a:spcAft>
                          <a:spcPts val="0"/>
                        </a:spcAft>
                      </a:pPr>
                      <a:r>
                        <a:rPr lang="es-ES" sz="1400" b="0" dirty="0" smtClean="0">
                          <a:effectLst/>
                          <a:latin typeface="+mj-lt"/>
                        </a:rPr>
                        <a:t>Derecho </a:t>
                      </a:r>
                      <a:r>
                        <a:rPr lang="es-ES" sz="1400" b="0" dirty="0">
                          <a:effectLst/>
                          <a:latin typeface="+mj-lt"/>
                        </a:rPr>
                        <a:t>y Ciencias Sociales y Políticas</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pt-BR" sz="1400">
                          <a:solidFill>
                            <a:srgbClr val="000000"/>
                          </a:solidFill>
                          <a:effectLst/>
                          <a:latin typeface="+mj-lt"/>
                          <a:ea typeface="Times New Roman"/>
                        </a:rPr>
                        <a:t>Dra Susana Surt</a:t>
                      </a:r>
                      <a:endParaRPr lang="es-ES" sz="1400">
                        <a:effectLst/>
                        <a:latin typeface="+mj-lt"/>
                        <a:ea typeface="Times New Roman"/>
                      </a:endParaRPr>
                    </a:p>
                  </a:txBody>
                  <a:tcPr marL="44450" marR="44450" marT="0" marB="0">
                    <a:solidFill>
                      <a:schemeClr val="bg1">
                        <a:lumMod val="85000"/>
                      </a:schemeClr>
                    </a:solidFill>
                  </a:tcPr>
                </a:tc>
                <a:tc>
                  <a:txBody>
                    <a:bodyPr/>
                    <a:lstStyle/>
                    <a:p>
                      <a:pPr algn="l">
                        <a:spcAft>
                          <a:spcPts val="0"/>
                        </a:spcAft>
                      </a:pPr>
                      <a:r>
                        <a:rPr lang="es-AR" sz="1400" dirty="0">
                          <a:solidFill>
                            <a:srgbClr val="000000"/>
                          </a:solidFill>
                          <a:effectLst/>
                          <a:latin typeface="+mj-lt"/>
                          <a:ea typeface="Times New Roman"/>
                        </a:rPr>
                        <a:t>secretariarelacionesin@dch.unne.edu.ar</a:t>
                      </a:r>
                      <a:endParaRPr lang="es-ES" sz="1400" dirty="0">
                        <a:effectLst/>
                        <a:latin typeface="+mj-lt"/>
                        <a:ea typeface="Times New Roman"/>
                      </a:endParaRPr>
                    </a:p>
                    <a:p>
                      <a:pPr algn="l">
                        <a:spcAft>
                          <a:spcPts val="0"/>
                        </a:spcAft>
                      </a:pPr>
                      <a:r>
                        <a:rPr lang="pt-BR" sz="1400" dirty="0">
                          <a:effectLst/>
                          <a:latin typeface="+mj-lt"/>
                          <a:ea typeface="Times New Roman"/>
                        </a:rPr>
                        <a:t> </a:t>
                      </a:r>
                      <a:endParaRPr lang="es-ES" sz="1400" dirty="0">
                        <a:effectLst/>
                        <a:latin typeface="+mj-lt"/>
                        <a:ea typeface="Times New Roman"/>
                      </a:endParaRPr>
                    </a:p>
                    <a:p>
                      <a:pPr algn="l">
                        <a:spcAft>
                          <a:spcPts val="0"/>
                        </a:spcAft>
                      </a:pPr>
                      <a:r>
                        <a:rPr lang="pt-BR" sz="1400" dirty="0">
                          <a:effectLst/>
                          <a:latin typeface="+mj-lt"/>
                          <a:ea typeface="Times New Roman"/>
                        </a:rPr>
                        <a:t>susasurt@hotmail.com, surtmariasusana@gmail.com</a:t>
                      </a:r>
                      <a:endParaRPr lang="es-ES" sz="1400" dirty="0">
                        <a:effectLst/>
                        <a:latin typeface="+mj-lt"/>
                        <a:ea typeface="Times New Roman"/>
                      </a:endParaRPr>
                    </a:p>
                    <a:p>
                      <a:pPr algn="l">
                        <a:spcAft>
                          <a:spcPts val="0"/>
                        </a:spcAft>
                      </a:pPr>
                      <a:r>
                        <a:rPr lang="pt-BR" sz="1400" dirty="0">
                          <a:solidFill>
                            <a:srgbClr val="000000"/>
                          </a:solidFill>
                          <a:effectLst/>
                          <a:latin typeface="+mj-lt"/>
                          <a:ea typeface="Times New Roman"/>
                        </a:rPr>
                        <a:t> </a:t>
                      </a:r>
                      <a:endParaRPr lang="es-ES" sz="1400" dirty="0">
                        <a:effectLst/>
                        <a:latin typeface="+mj-lt"/>
                        <a:ea typeface="Times New Roman"/>
                      </a:endParaRPr>
                    </a:p>
                    <a:p>
                      <a:pPr algn="l">
                        <a:spcAft>
                          <a:spcPts val="0"/>
                        </a:spcAft>
                      </a:pPr>
                      <a:r>
                        <a:rPr lang="es-AR" sz="1400" dirty="0">
                          <a:solidFill>
                            <a:srgbClr val="000000"/>
                          </a:solidFill>
                          <a:effectLst/>
                          <a:latin typeface="+mj-lt"/>
                          <a:ea typeface="Times New Roman"/>
                        </a:rPr>
                        <a:t>Laura y Mara: relacionesinstitucionales@dch.unne.edu.ar</a:t>
                      </a:r>
                      <a:endParaRPr lang="es-ES" sz="1400" dirty="0">
                        <a:effectLst/>
                        <a:latin typeface="+mj-lt"/>
                        <a:ea typeface="Times New Roman"/>
                      </a:endParaRPr>
                    </a:p>
                  </a:txBody>
                  <a:tcPr marL="44450" marR="44450" marT="0" marB="0">
                    <a:solidFill>
                      <a:schemeClr val="bg1">
                        <a:lumMod val="85000"/>
                      </a:schemeClr>
                    </a:solidFill>
                  </a:tcPr>
                </a:tc>
                <a:extLst>
                  <a:ext uri="{0D108BD9-81ED-4DB2-BD59-A6C34878D82A}">
                    <a16:rowId xmlns="" xmlns:a16="http://schemas.microsoft.com/office/drawing/2014/main" val="10001"/>
                  </a:ext>
                </a:extLst>
              </a:tr>
              <a:tr h="622736">
                <a:tc>
                  <a:txBody>
                    <a:bodyPr/>
                    <a:lstStyle/>
                    <a:p>
                      <a:pPr algn="l">
                        <a:spcAft>
                          <a:spcPts val="0"/>
                        </a:spcAft>
                      </a:pPr>
                      <a:endParaRPr lang="es-ES" sz="1400" b="0" dirty="0" smtClean="0">
                        <a:effectLst/>
                        <a:latin typeface="+mj-lt"/>
                      </a:endParaRPr>
                    </a:p>
                    <a:p>
                      <a:pPr algn="l">
                        <a:spcAft>
                          <a:spcPts val="0"/>
                        </a:spcAft>
                      </a:pPr>
                      <a:r>
                        <a:rPr lang="es-ES" sz="1400" b="0" dirty="0" smtClean="0">
                          <a:effectLst/>
                          <a:latin typeface="+mj-lt"/>
                        </a:rPr>
                        <a:t>Arquitectura </a:t>
                      </a:r>
                      <a:r>
                        <a:rPr lang="es-ES" sz="1400" b="0" dirty="0">
                          <a:effectLst/>
                          <a:latin typeface="+mj-lt"/>
                        </a:rPr>
                        <a:t>y Urbanismo</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pt-BR" sz="1400">
                          <a:solidFill>
                            <a:srgbClr val="000000"/>
                          </a:solidFill>
                          <a:effectLst/>
                          <a:latin typeface="+mj-lt"/>
                          <a:ea typeface="Times New Roman"/>
                        </a:rPr>
                        <a:t>Titular: Dr. Arq. Carlos Eduardo Burgos</a:t>
                      </a:r>
                      <a:endParaRPr lang="es-ES" sz="1400">
                        <a:effectLst/>
                        <a:latin typeface="+mj-lt"/>
                        <a:ea typeface="Times New Roman"/>
                      </a:endParaRPr>
                    </a:p>
                    <a:p>
                      <a:pPr algn="l">
                        <a:spcAft>
                          <a:spcPts val="0"/>
                        </a:spcAft>
                      </a:pPr>
                      <a:r>
                        <a:rPr lang="pt-BR" sz="1400">
                          <a:solidFill>
                            <a:srgbClr val="000000"/>
                          </a:solidFill>
                          <a:effectLst/>
                          <a:latin typeface="+mj-lt"/>
                          <a:ea typeface="Times New Roman"/>
                        </a:rPr>
                        <a:t> </a:t>
                      </a:r>
                      <a:endParaRPr lang="es-ES" sz="1400">
                        <a:effectLst/>
                        <a:latin typeface="+mj-lt"/>
                        <a:ea typeface="Times New Roman"/>
                      </a:endParaRPr>
                    </a:p>
                    <a:p>
                      <a:pPr algn="l">
                        <a:spcAft>
                          <a:spcPts val="0"/>
                        </a:spcAft>
                      </a:pPr>
                      <a:r>
                        <a:rPr lang="pt-BR" sz="1400">
                          <a:solidFill>
                            <a:srgbClr val="000000"/>
                          </a:solidFill>
                          <a:effectLst/>
                          <a:latin typeface="+mj-lt"/>
                          <a:ea typeface="Times New Roman"/>
                        </a:rPr>
                        <a:t>Arq. Silvina Lopez </a:t>
                      </a:r>
                      <a:endParaRPr lang="es-ES" sz="1400">
                        <a:effectLst/>
                        <a:latin typeface="+mj-lt"/>
                        <a:ea typeface="Times New Roman"/>
                      </a:endParaRPr>
                    </a:p>
                    <a:p>
                      <a:pPr algn="l">
                        <a:spcAft>
                          <a:spcPts val="0"/>
                        </a:spcAft>
                      </a:pPr>
                      <a:r>
                        <a:rPr lang="pt-BR" sz="1400">
                          <a:solidFill>
                            <a:srgbClr val="000000"/>
                          </a:solidFill>
                          <a:effectLst/>
                          <a:latin typeface="+mj-lt"/>
                          <a:ea typeface="Times New Roman"/>
                        </a:rPr>
                        <a:t> </a:t>
                      </a:r>
                      <a:endParaRPr lang="es-ES" sz="1400">
                        <a:effectLst/>
                        <a:latin typeface="+mj-lt"/>
                        <a:ea typeface="Times New Roman"/>
                      </a:endParaRPr>
                    </a:p>
                    <a:p>
                      <a:pPr algn="l">
                        <a:spcAft>
                          <a:spcPts val="0"/>
                        </a:spcAft>
                      </a:pPr>
                      <a:r>
                        <a:rPr lang="pt-BR" sz="1400">
                          <a:solidFill>
                            <a:srgbClr val="000000"/>
                          </a:solidFill>
                          <a:effectLst/>
                          <a:latin typeface="+mj-lt"/>
                          <a:ea typeface="Times New Roman"/>
                        </a:rPr>
                        <a:t>Arq. Bruno Aguirre</a:t>
                      </a:r>
                      <a:endParaRPr lang="es-ES" sz="1400">
                        <a:effectLst/>
                        <a:latin typeface="+mj-lt"/>
                        <a:ea typeface="Times New Roman"/>
                      </a:endParaRPr>
                    </a:p>
                  </a:txBody>
                  <a:tcPr marL="44450" marR="44450" marT="0" marB="0">
                    <a:solidFill>
                      <a:schemeClr val="bg1">
                        <a:lumMod val="85000"/>
                      </a:schemeClr>
                    </a:solidFill>
                  </a:tcPr>
                </a:tc>
                <a:tc>
                  <a:txBody>
                    <a:bodyPr/>
                    <a:lstStyle/>
                    <a:p>
                      <a:pPr algn="l">
                        <a:spcAft>
                          <a:spcPts val="0"/>
                        </a:spcAft>
                      </a:pPr>
                      <a:r>
                        <a:rPr lang="es-ES" sz="1400" dirty="0">
                          <a:solidFill>
                            <a:srgbClr val="555555"/>
                          </a:solidFill>
                          <a:effectLst/>
                          <a:latin typeface="+mj-lt"/>
                          <a:ea typeface="Times New Roman"/>
                        </a:rPr>
                        <a:t>carloseduardo.burgos@gmail.com</a:t>
                      </a:r>
                      <a:endParaRPr lang="es-ES" sz="1400" dirty="0">
                        <a:effectLst/>
                        <a:latin typeface="+mj-lt"/>
                        <a:ea typeface="Times New Roman"/>
                      </a:endParaRPr>
                    </a:p>
                    <a:p>
                      <a:pPr algn="l">
                        <a:spcAft>
                          <a:spcPts val="0"/>
                        </a:spcAft>
                      </a:pPr>
                      <a:r>
                        <a:rPr lang="pt-BR" sz="1400" dirty="0">
                          <a:solidFill>
                            <a:srgbClr val="000000"/>
                          </a:solidFill>
                          <a:effectLst/>
                          <a:latin typeface="+mj-lt"/>
                          <a:ea typeface="Times New Roman"/>
                        </a:rPr>
                        <a:t> </a:t>
                      </a:r>
                      <a:endParaRPr lang="es-ES" sz="1400" dirty="0">
                        <a:effectLst/>
                        <a:latin typeface="+mj-lt"/>
                        <a:ea typeface="Times New Roman"/>
                      </a:endParaRPr>
                    </a:p>
                    <a:p>
                      <a:pPr algn="l">
                        <a:spcAft>
                          <a:spcPts val="0"/>
                        </a:spcAft>
                      </a:pPr>
                      <a:r>
                        <a:rPr lang="pt-BR" sz="1400" u="sng" dirty="0">
                          <a:solidFill>
                            <a:srgbClr val="000000"/>
                          </a:solidFill>
                          <a:effectLst/>
                          <a:latin typeface="+mj-lt"/>
                          <a:ea typeface="Times New Roman"/>
                          <a:hlinkClick r:id="rId2"/>
                        </a:rPr>
                        <a:t>secacad@arq.unne.edu.ar</a:t>
                      </a:r>
                      <a:endParaRPr lang="es-ES" sz="1400" dirty="0">
                        <a:effectLst/>
                        <a:latin typeface="+mj-lt"/>
                        <a:ea typeface="Times New Roman"/>
                      </a:endParaRPr>
                    </a:p>
                    <a:p>
                      <a:pPr algn="l">
                        <a:spcAft>
                          <a:spcPts val="0"/>
                        </a:spcAft>
                      </a:pPr>
                      <a:r>
                        <a:rPr lang="pt-BR" sz="1400" u="sng" dirty="0">
                          <a:solidFill>
                            <a:srgbClr val="000000"/>
                          </a:solidFill>
                          <a:effectLst/>
                          <a:latin typeface="+mj-lt"/>
                          <a:ea typeface="Times New Roman"/>
                          <a:hlinkClick r:id="rId3"/>
                        </a:rPr>
                        <a:t>secacadlopez@gmail.com</a:t>
                      </a:r>
                      <a:endParaRPr lang="es-ES" sz="1400" dirty="0">
                        <a:effectLst/>
                        <a:latin typeface="+mj-lt"/>
                        <a:ea typeface="Times New Roman"/>
                      </a:endParaRPr>
                    </a:p>
                    <a:p>
                      <a:pPr algn="l">
                        <a:spcAft>
                          <a:spcPts val="0"/>
                        </a:spcAft>
                      </a:pPr>
                      <a:r>
                        <a:rPr lang="es-ES" sz="1400" dirty="0">
                          <a:solidFill>
                            <a:srgbClr val="000000"/>
                          </a:solidFill>
                          <a:effectLst/>
                          <a:latin typeface="+mj-lt"/>
                          <a:ea typeface="Times New Roman"/>
                        </a:rPr>
                        <a:t> </a:t>
                      </a:r>
                      <a:endParaRPr lang="es-ES" sz="1400" dirty="0">
                        <a:effectLst/>
                        <a:latin typeface="+mj-lt"/>
                        <a:ea typeface="Times New Roman"/>
                      </a:endParaRPr>
                    </a:p>
                    <a:p>
                      <a:pPr algn="l">
                        <a:spcAft>
                          <a:spcPts val="0"/>
                        </a:spcAft>
                      </a:pPr>
                      <a:r>
                        <a:rPr lang="es-ES" sz="1400" dirty="0">
                          <a:solidFill>
                            <a:srgbClr val="555555"/>
                          </a:solidFill>
                          <a:effectLst/>
                          <a:latin typeface="+mj-lt"/>
                          <a:ea typeface="Times New Roman"/>
                        </a:rPr>
                        <a:t>bruno.aguirre.sae@gmail.com</a:t>
                      </a:r>
                      <a:endParaRPr lang="es-ES" sz="1400" dirty="0">
                        <a:effectLst/>
                        <a:latin typeface="+mj-lt"/>
                        <a:ea typeface="Times New Roman"/>
                      </a:endParaRPr>
                    </a:p>
                  </a:txBody>
                  <a:tcPr marL="44450" marR="44450" marT="0" marB="0">
                    <a:solidFill>
                      <a:schemeClr val="bg1">
                        <a:lumMod val="85000"/>
                      </a:schemeClr>
                    </a:solidFill>
                  </a:tcPr>
                </a:tc>
                <a:extLst>
                  <a:ext uri="{0D108BD9-81ED-4DB2-BD59-A6C34878D82A}">
                    <a16:rowId xmlns="" xmlns:a16="http://schemas.microsoft.com/office/drawing/2014/main" val="10002"/>
                  </a:ext>
                </a:extLst>
              </a:tr>
              <a:tr h="415157">
                <a:tc>
                  <a:txBody>
                    <a:bodyPr/>
                    <a:lstStyle/>
                    <a:p>
                      <a:pPr algn="l">
                        <a:spcAft>
                          <a:spcPts val="0"/>
                        </a:spcAft>
                      </a:pPr>
                      <a:r>
                        <a:rPr lang="es-ES" sz="1400" b="0" dirty="0" smtClean="0">
                          <a:effectLst/>
                          <a:latin typeface="+mj-lt"/>
                        </a:rPr>
                        <a:t>Odontología</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effectLst/>
                          <a:latin typeface="+mj-lt"/>
                        </a:rPr>
                        <a:t>Dra.</a:t>
                      </a:r>
                      <a:r>
                        <a:rPr lang="es-ES" sz="1400" b="0" baseline="0" dirty="0" smtClean="0">
                          <a:effectLst/>
                          <a:latin typeface="+mj-lt"/>
                        </a:rPr>
                        <a:t> María Alejandra Gili </a:t>
                      </a:r>
                    </a:p>
                    <a:p>
                      <a:pPr algn="l">
                        <a:spcAft>
                          <a:spcPts val="0"/>
                        </a:spcAft>
                      </a:pPr>
                      <a:r>
                        <a:rPr lang="es-ES" sz="1400" b="0" baseline="0" dirty="0" smtClean="0">
                          <a:effectLst/>
                          <a:latin typeface="+mj-lt"/>
                          <a:ea typeface="Times New Roman" panose="02020603050405020304" pitchFamily="18" charset="0"/>
                        </a:rPr>
                        <a:t>Dra. Sandra </a:t>
                      </a:r>
                      <a:r>
                        <a:rPr lang="es-ES" sz="1400" b="0" baseline="0" dirty="0" err="1" smtClean="0">
                          <a:effectLst/>
                          <a:latin typeface="+mj-lt"/>
                          <a:ea typeface="Times New Roman" panose="02020603050405020304" pitchFamily="18" charset="0"/>
                        </a:rPr>
                        <a:t>Martinez</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baseline="0" dirty="0" smtClean="0">
                          <a:solidFill>
                            <a:schemeClr val="accent1">
                              <a:lumMod val="60000"/>
                              <a:lumOff val="40000"/>
                            </a:schemeClr>
                          </a:solidFill>
                          <a:effectLst/>
                          <a:latin typeface="+mj-lt"/>
                          <a:hlinkClick r:id="rId4"/>
                        </a:rPr>
                        <a:t>magili@hotmail.com</a:t>
                      </a:r>
                      <a:r>
                        <a:rPr lang="es-ES" sz="1400" b="0" baseline="0" dirty="0" smtClean="0">
                          <a:solidFill>
                            <a:schemeClr val="accent1">
                              <a:lumMod val="60000"/>
                              <a:lumOff val="40000"/>
                            </a:schemeClr>
                          </a:solidFill>
                          <a:effectLst/>
                          <a:latin typeface="+mj-lt"/>
                        </a:rPr>
                        <a:t>  </a:t>
                      </a:r>
                    </a:p>
                    <a:p>
                      <a:pPr algn="l">
                        <a:spcAft>
                          <a:spcPts val="0"/>
                        </a:spcAft>
                      </a:pPr>
                      <a:r>
                        <a:rPr lang="es-ES" sz="1400" b="0" kern="1200" baseline="0" dirty="0" smtClean="0">
                          <a:solidFill>
                            <a:schemeClr val="accent1">
                              <a:lumMod val="60000"/>
                              <a:lumOff val="40000"/>
                            </a:schemeClr>
                          </a:solidFill>
                          <a:effectLst/>
                          <a:latin typeface="+mj-lt"/>
                          <a:ea typeface="+mn-ea"/>
                          <a:cs typeface="+mn-cs"/>
                        </a:rPr>
                        <a:t>saelma_67@hotmail.com</a:t>
                      </a:r>
                      <a:endParaRPr lang="es-ES" sz="1400" b="0" kern="1200" baseline="0" dirty="0">
                        <a:solidFill>
                          <a:schemeClr val="accent1">
                            <a:lumMod val="60000"/>
                            <a:lumOff val="40000"/>
                          </a:schemeClr>
                        </a:solidFill>
                        <a:effectLst/>
                        <a:latin typeface="+mj-lt"/>
                        <a:ea typeface="+mn-ea"/>
                        <a:cs typeface="+mn-cs"/>
                      </a:endParaRPr>
                    </a:p>
                  </a:txBody>
                  <a:tcPr marL="30419" marR="30419" marT="0" marB="0">
                    <a:solidFill>
                      <a:schemeClr val="bg1">
                        <a:lumMod val="85000"/>
                      </a:schemeClr>
                    </a:solidFill>
                  </a:tcPr>
                </a:tc>
                <a:extLst>
                  <a:ext uri="{0D108BD9-81ED-4DB2-BD59-A6C34878D82A}">
                    <a16:rowId xmlns="" xmlns:a16="http://schemas.microsoft.com/office/drawing/2014/main" val="10003"/>
                  </a:ext>
                </a:extLst>
              </a:tr>
              <a:tr h="415157">
                <a:tc>
                  <a:txBody>
                    <a:bodyPr/>
                    <a:lstStyle/>
                    <a:p>
                      <a:pPr algn="l">
                        <a:spcAft>
                          <a:spcPts val="0"/>
                        </a:spcAft>
                      </a:pPr>
                      <a:r>
                        <a:rPr lang="es-ES" sz="1400" b="0" dirty="0" smtClean="0">
                          <a:effectLst/>
                          <a:latin typeface="+mj-lt"/>
                        </a:rPr>
                        <a:t>Ciencias </a:t>
                      </a:r>
                      <a:r>
                        <a:rPr lang="es-ES" sz="1400" b="0" dirty="0">
                          <a:effectLst/>
                          <a:latin typeface="+mj-lt"/>
                        </a:rPr>
                        <a:t>Agrarias</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solidFill>
                            <a:schemeClr val="tx1"/>
                          </a:solidFill>
                          <a:effectLst/>
                          <a:latin typeface="+mj-lt"/>
                        </a:rPr>
                        <a:t>Ing. Agr. (Dra.) María Esperanza </a:t>
                      </a:r>
                      <a:r>
                        <a:rPr lang="es-ES" sz="1400" b="0" dirty="0" err="1" smtClean="0">
                          <a:solidFill>
                            <a:schemeClr val="tx1"/>
                          </a:solidFill>
                          <a:effectLst/>
                          <a:latin typeface="+mj-lt"/>
                        </a:rPr>
                        <a:t>Sartor</a:t>
                      </a:r>
                      <a:endParaRPr lang="es-ES" sz="1400" b="0" dirty="0" smtClean="0">
                        <a:solidFill>
                          <a:schemeClr val="tx1"/>
                        </a:solidFill>
                        <a:effectLst/>
                        <a:latin typeface="+mj-lt"/>
                      </a:endParaRPr>
                    </a:p>
                    <a:p>
                      <a:pPr algn="l">
                        <a:spcAft>
                          <a:spcPts val="0"/>
                        </a:spcAft>
                      </a:pPr>
                      <a:r>
                        <a:rPr lang="es-ES" sz="1400" b="0" dirty="0" smtClean="0">
                          <a:effectLst/>
                          <a:latin typeface="+mj-lt"/>
                        </a:rPr>
                        <a:t>Contacto: Lucia Osuna</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u="sng" dirty="0" smtClean="0">
                          <a:solidFill>
                            <a:schemeClr val="accent1">
                              <a:lumMod val="60000"/>
                              <a:lumOff val="40000"/>
                            </a:schemeClr>
                          </a:solidFill>
                          <a:effectLst/>
                          <a:latin typeface="+mj-lt"/>
                        </a:rPr>
                        <a:t>maritasartor@hotmail.com</a:t>
                      </a:r>
                      <a:endParaRPr lang="es-ES" sz="1400" b="0" u="sng" dirty="0">
                        <a:solidFill>
                          <a:schemeClr val="accent1">
                            <a:lumMod val="60000"/>
                            <a:lumOff val="40000"/>
                          </a:schemeClr>
                        </a:solidFill>
                        <a:effectLst/>
                        <a:latin typeface="+mj-lt"/>
                      </a:endParaRPr>
                    </a:p>
                    <a:p>
                      <a:pPr algn="l">
                        <a:spcAft>
                          <a:spcPts val="0"/>
                        </a:spcAft>
                      </a:pPr>
                      <a:r>
                        <a:rPr lang="es-ES" sz="1400" b="0" dirty="0" smtClean="0">
                          <a:solidFill>
                            <a:schemeClr val="accent1">
                              <a:lumMod val="60000"/>
                              <a:lumOff val="40000"/>
                            </a:schemeClr>
                          </a:solidFill>
                          <a:effectLst/>
                          <a:latin typeface="+mj-lt"/>
                          <a:hlinkClick r:id="rId5"/>
                        </a:rPr>
                        <a:t>losuna@agr.unne.edu.ar</a:t>
                      </a:r>
                      <a:r>
                        <a:rPr lang="es-ES" sz="1400" b="0" baseline="0" dirty="0" smtClean="0">
                          <a:solidFill>
                            <a:schemeClr val="accent1">
                              <a:lumMod val="60000"/>
                              <a:lumOff val="40000"/>
                            </a:schemeClr>
                          </a:solidFill>
                          <a:effectLst/>
                          <a:latin typeface="+mj-lt"/>
                        </a:rPr>
                        <a:t> </a:t>
                      </a:r>
                      <a:endParaRPr lang="es-ES" sz="1400" b="0" dirty="0">
                        <a:solidFill>
                          <a:schemeClr val="accent1">
                            <a:lumMod val="60000"/>
                            <a:lumOff val="40000"/>
                          </a:schemeClr>
                        </a:solidFill>
                        <a:effectLst/>
                        <a:latin typeface="+mj-lt"/>
                        <a:ea typeface="Times New Roman" panose="02020603050405020304" pitchFamily="18" charset="0"/>
                      </a:endParaRPr>
                    </a:p>
                  </a:txBody>
                  <a:tcPr marL="30419" marR="30419" marT="0" marB="0">
                    <a:solidFill>
                      <a:schemeClr val="bg1">
                        <a:lumMod val="85000"/>
                      </a:schemeClr>
                    </a:solidFill>
                  </a:tcPr>
                </a:tc>
                <a:extLst>
                  <a:ext uri="{0D108BD9-81ED-4DB2-BD59-A6C34878D82A}">
                    <a16:rowId xmlns="" xmlns:a16="http://schemas.microsoft.com/office/drawing/2014/main" val="10004"/>
                  </a:ext>
                </a:extLst>
              </a:tr>
              <a:tr h="477431">
                <a:tc>
                  <a:txBody>
                    <a:bodyPr/>
                    <a:lstStyle/>
                    <a:p>
                      <a:pPr algn="l">
                        <a:spcAft>
                          <a:spcPts val="0"/>
                        </a:spcAft>
                      </a:pPr>
                      <a:r>
                        <a:rPr lang="es-ES" sz="1400" b="0" dirty="0">
                          <a:effectLst/>
                          <a:latin typeface="+mj-lt"/>
                        </a:rPr>
                        <a:t>Humanidades</a:t>
                      </a:r>
                    </a:p>
                    <a:p>
                      <a:pPr algn="l">
                        <a:spcAft>
                          <a:spcPts val="0"/>
                        </a:spcAft>
                      </a:pPr>
                      <a:r>
                        <a:rPr lang="es-ES" sz="1400" b="0" dirty="0">
                          <a:effectLst/>
                          <a:latin typeface="+mj-lt"/>
                        </a:rPr>
                        <a:t> </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lnSpc>
                          <a:spcPct val="115000"/>
                        </a:lnSpc>
                        <a:spcAft>
                          <a:spcPts val="1000"/>
                        </a:spcAft>
                      </a:pPr>
                      <a:r>
                        <a:rPr lang="es-ES" sz="1400" dirty="0">
                          <a:effectLst/>
                          <a:latin typeface="+mj-lt"/>
                          <a:ea typeface="Calibri"/>
                          <a:cs typeface="Times New Roman"/>
                        </a:rPr>
                        <a:t>Prof. Santiago Mendoza</a:t>
                      </a:r>
                    </a:p>
                  </a:txBody>
                  <a:tcPr marL="68580" marR="68580" marT="0" marB="0">
                    <a:solidFill>
                      <a:schemeClr val="bg1">
                        <a:lumMod val="85000"/>
                      </a:schemeClr>
                    </a:solidFill>
                  </a:tcPr>
                </a:tc>
                <a:tc>
                  <a:txBody>
                    <a:bodyPr/>
                    <a:lstStyle/>
                    <a:p>
                      <a:pPr algn="l">
                        <a:lnSpc>
                          <a:spcPct val="115000"/>
                        </a:lnSpc>
                        <a:spcAft>
                          <a:spcPts val="1000"/>
                        </a:spcAft>
                      </a:pPr>
                      <a:r>
                        <a:rPr lang="es-ES" sz="1400" u="sng" dirty="0">
                          <a:solidFill>
                            <a:srgbClr val="0000FF"/>
                          </a:solidFill>
                          <a:effectLst/>
                          <a:latin typeface="+mj-lt"/>
                          <a:ea typeface="Calibri"/>
                          <a:cs typeface="Times New Roman"/>
                          <a:hlinkClick r:id="rId6"/>
                        </a:rPr>
                        <a:t>santiago_13ar@yahoo.com.ar</a:t>
                      </a:r>
                      <a:r>
                        <a:rPr lang="es-ES" sz="1400" u="sng" dirty="0">
                          <a:effectLst/>
                          <a:latin typeface="+mj-lt"/>
                          <a:ea typeface="Calibri"/>
                          <a:cs typeface="Times New Roman"/>
                        </a:rPr>
                        <a:t> </a:t>
                      </a:r>
                      <a:br>
                        <a:rPr lang="es-ES" sz="1400" u="sng" dirty="0">
                          <a:effectLst/>
                          <a:latin typeface="+mj-lt"/>
                          <a:ea typeface="Calibri"/>
                          <a:cs typeface="Times New Roman"/>
                        </a:rPr>
                      </a:br>
                      <a:r>
                        <a:rPr lang="es-ES" sz="1400" u="sng" dirty="0">
                          <a:solidFill>
                            <a:srgbClr val="0000FF"/>
                          </a:solidFill>
                          <a:effectLst/>
                          <a:latin typeface="+mj-lt"/>
                          <a:ea typeface="Calibri"/>
                          <a:cs typeface="Times New Roman"/>
                          <a:hlinkClick r:id="rId7"/>
                        </a:rPr>
                        <a:t>estudian@hum.unne.edu.ar</a:t>
                      </a:r>
                      <a:r>
                        <a:rPr lang="es-ES" sz="1400" u="sng" dirty="0">
                          <a:effectLst/>
                          <a:latin typeface="+mj-lt"/>
                          <a:ea typeface="Calibri"/>
                          <a:cs typeface="Times New Roman"/>
                        </a:rPr>
                        <a:t> </a:t>
                      </a:r>
                      <a:endParaRPr lang="es-ES" sz="1400" dirty="0">
                        <a:effectLst/>
                        <a:latin typeface="+mj-lt"/>
                        <a:ea typeface="Calibri"/>
                        <a:cs typeface="Times New Roman"/>
                      </a:endParaRPr>
                    </a:p>
                  </a:txBody>
                  <a:tcPr marL="68580" marR="68580" marT="0" marB="0">
                    <a:solidFill>
                      <a:schemeClr val="bg1">
                        <a:lumMod val="85000"/>
                      </a:schemeClr>
                    </a:solidFill>
                  </a:tcPr>
                </a:tc>
                <a:extLst>
                  <a:ext uri="{0D108BD9-81ED-4DB2-BD59-A6C34878D82A}">
                    <a16:rowId xmlns="" xmlns:a16="http://schemas.microsoft.com/office/drawing/2014/main" val="10005"/>
                  </a:ext>
                </a:extLst>
              </a:tr>
              <a:tr h="415157">
                <a:tc>
                  <a:txBody>
                    <a:bodyPr/>
                    <a:lstStyle/>
                    <a:p>
                      <a:pPr algn="l">
                        <a:spcAft>
                          <a:spcPts val="0"/>
                        </a:spcAft>
                      </a:pPr>
                      <a:r>
                        <a:rPr lang="es-ES" sz="1400" b="0" dirty="0" smtClean="0">
                          <a:effectLst/>
                          <a:latin typeface="+mj-lt"/>
                        </a:rPr>
                        <a:t>Ciencias </a:t>
                      </a:r>
                      <a:r>
                        <a:rPr lang="es-ES" sz="1400" b="0" dirty="0">
                          <a:effectLst/>
                          <a:latin typeface="+mj-lt"/>
                        </a:rPr>
                        <a:t>Exactas y Naturales y </a:t>
                      </a:r>
                      <a:r>
                        <a:rPr lang="es-ES" sz="1400" b="0" dirty="0" smtClean="0">
                          <a:effectLst/>
                          <a:latin typeface="+mj-lt"/>
                        </a:rPr>
                        <a:t>Agrimensura</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it-IT" sz="1400" b="0" dirty="0" smtClean="0">
                          <a:effectLst/>
                          <a:latin typeface="+mj-lt"/>
                        </a:rPr>
                        <a:t>Dra.</a:t>
                      </a:r>
                      <a:r>
                        <a:rPr lang="it-IT" sz="1400" b="0" baseline="0" dirty="0" smtClean="0">
                          <a:effectLst/>
                          <a:latin typeface="+mj-lt"/>
                        </a:rPr>
                        <a:t> María Celina Godoy</a:t>
                      </a:r>
                      <a:endParaRPr lang="es-ES" sz="1400" b="0" dirty="0">
                        <a:effectLst/>
                        <a:latin typeface="+mj-lt"/>
                      </a:endParaRPr>
                    </a:p>
                    <a:p>
                      <a:pPr algn="l">
                        <a:spcAft>
                          <a:spcPts val="0"/>
                        </a:spcAft>
                      </a:pPr>
                      <a:r>
                        <a:rPr lang="it-IT" sz="1400" b="0" dirty="0">
                          <a:effectLst/>
                          <a:latin typeface="+mj-lt"/>
                        </a:rPr>
                        <a:t> </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u="sng" dirty="0" smtClean="0">
                          <a:solidFill>
                            <a:schemeClr val="accent1">
                              <a:lumMod val="60000"/>
                              <a:lumOff val="40000"/>
                            </a:schemeClr>
                          </a:solidFill>
                          <a:effectLst/>
                          <a:latin typeface="+mj-lt"/>
                          <a:ea typeface="+mn-ea"/>
                        </a:rPr>
                        <a:t>mcgodoy@exa.unne.edu.ar</a:t>
                      </a:r>
                      <a:endParaRPr lang="es-ES" sz="1400" b="0" dirty="0">
                        <a:solidFill>
                          <a:schemeClr val="accent1">
                            <a:lumMod val="60000"/>
                            <a:lumOff val="40000"/>
                          </a:schemeClr>
                        </a:solidFill>
                        <a:effectLst/>
                        <a:latin typeface="+mj-lt"/>
                        <a:ea typeface="Times New Roman" panose="02020603050405020304" pitchFamily="18" charset="0"/>
                      </a:endParaRPr>
                    </a:p>
                  </a:txBody>
                  <a:tcPr marL="30419" marR="30419" marT="0" marB="0">
                    <a:solidFill>
                      <a:schemeClr val="bg1">
                        <a:lumMod val="85000"/>
                      </a:schemeClr>
                    </a:solidFill>
                  </a:tcPr>
                </a:tc>
                <a:extLst>
                  <a:ext uri="{0D108BD9-81ED-4DB2-BD59-A6C34878D82A}">
                    <a16:rowId xmlns="" xmlns:a16="http://schemas.microsoft.com/office/drawing/2014/main" val="10006"/>
                  </a:ext>
                </a:extLst>
              </a:tr>
              <a:tr h="415157">
                <a:tc>
                  <a:txBody>
                    <a:bodyPr/>
                    <a:lstStyle/>
                    <a:p>
                      <a:pPr algn="l">
                        <a:spcAft>
                          <a:spcPts val="0"/>
                        </a:spcAft>
                      </a:pPr>
                      <a:r>
                        <a:rPr lang="es-ES" sz="1400" b="0" dirty="0" smtClean="0">
                          <a:effectLst/>
                          <a:latin typeface="+mj-lt"/>
                        </a:rPr>
                        <a:t>Ciencias </a:t>
                      </a:r>
                      <a:r>
                        <a:rPr lang="es-ES" sz="1400" b="0" dirty="0">
                          <a:effectLst/>
                          <a:latin typeface="+mj-lt"/>
                        </a:rPr>
                        <a:t>Económicas</a:t>
                      </a:r>
                    </a:p>
                    <a:p>
                      <a:pPr algn="l">
                        <a:spcAft>
                          <a:spcPts val="0"/>
                        </a:spcAft>
                      </a:pPr>
                      <a:r>
                        <a:rPr lang="es-ES" sz="1400" b="0" dirty="0">
                          <a:effectLst/>
                          <a:latin typeface="+mj-lt"/>
                        </a:rPr>
                        <a:t> </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solidFill>
                            <a:schemeClr val="tx1"/>
                          </a:solidFill>
                          <a:effectLst/>
                          <a:latin typeface="+mj-lt"/>
                          <a:ea typeface="Times New Roman" panose="02020603050405020304" pitchFamily="18" charset="0"/>
                        </a:rPr>
                        <a:t>Patricio </a:t>
                      </a:r>
                      <a:r>
                        <a:rPr lang="es-ES" sz="1400" b="0" dirty="0" err="1" smtClean="0">
                          <a:solidFill>
                            <a:schemeClr val="tx1"/>
                          </a:solidFill>
                          <a:effectLst/>
                          <a:latin typeface="+mj-lt"/>
                          <a:ea typeface="Times New Roman" panose="02020603050405020304" pitchFamily="18" charset="0"/>
                        </a:rPr>
                        <a:t>Gonzalez</a:t>
                      </a:r>
                      <a:endParaRPr lang="es-ES" sz="1400" b="0" dirty="0">
                        <a:solidFill>
                          <a:schemeClr val="tx1"/>
                        </a:solidFill>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u="sng" dirty="0" smtClean="0">
                          <a:solidFill>
                            <a:schemeClr val="accent1">
                              <a:lumMod val="60000"/>
                              <a:lumOff val="40000"/>
                            </a:schemeClr>
                          </a:solidFill>
                          <a:effectLst/>
                          <a:latin typeface="+mj-lt"/>
                          <a:ea typeface="Times New Roman" panose="02020603050405020304" pitchFamily="18" charset="0"/>
                        </a:rPr>
                        <a:t>patricio.gonzalez@eco.unne.edu.ar</a:t>
                      </a:r>
                      <a:r>
                        <a:rPr lang="es-ES" sz="1400" b="0" dirty="0" smtClean="0">
                          <a:solidFill>
                            <a:schemeClr val="accent1">
                              <a:lumMod val="60000"/>
                              <a:lumOff val="40000"/>
                            </a:schemeClr>
                          </a:solidFill>
                          <a:effectLst/>
                          <a:latin typeface="+mj-lt"/>
                          <a:ea typeface="Times New Roman" panose="02020603050405020304" pitchFamily="18" charset="0"/>
                        </a:rPr>
                        <a:t> </a:t>
                      </a:r>
                      <a:endParaRPr lang="es-ES" sz="1400" b="0" dirty="0">
                        <a:solidFill>
                          <a:schemeClr val="accent1">
                            <a:lumMod val="60000"/>
                            <a:lumOff val="40000"/>
                          </a:schemeClr>
                        </a:solidFill>
                        <a:effectLst/>
                        <a:latin typeface="+mj-lt"/>
                        <a:ea typeface="Times New Roman" panose="02020603050405020304" pitchFamily="18" charset="0"/>
                      </a:endParaRPr>
                    </a:p>
                  </a:txBody>
                  <a:tcPr marL="30419" marR="30419" marT="0" marB="0">
                    <a:solidFill>
                      <a:schemeClr val="bg1">
                        <a:lumMod val="85000"/>
                      </a:schemeClr>
                    </a:solidFill>
                  </a:tcPr>
                </a:tc>
                <a:extLst>
                  <a:ext uri="{0D108BD9-81ED-4DB2-BD59-A6C34878D82A}">
                    <a16:rowId xmlns="" xmlns:a16="http://schemas.microsoft.com/office/drawing/2014/main" val="10007"/>
                  </a:ext>
                </a:extLst>
              </a:tr>
              <a:tr h="415157">
                <a:tc>
                  <a:txBody>
                    <a:bodyPr/>
                    <a:lstStyle/>
                    <a:p>
                      <a:pPr algn="l">
                        <a:spcAft>
                          <a:spcPts val="0"/>
                        </a:spcAft>
                      </a:pPr>
                      <a:r>
                        <a:rPr lang="es-ES" sz="1400" b="0" dirty="0" smtClean="0">
                          <a:effectLst/>
                          <a:latin typeface="+mj-lt"/>
                        </a:rPr>
                        <a:t>Ciencias </a:t>
                      </a:r>
                      <a:r>
                        <a:rPr lang="es-ES" sz="1400" b="0" dirty="0">
                          <a:effectLst/>
                          <a:latin typeface="+mj-lt"/>
                        </a:rPr>
                        <a:t>Veterinarias</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pt-BR" sz="1400" b="0" dirty="0" smtClean="0">
                          <a:effectLst/>
                          <a:latin typeface="+mj-lt"/>
                        </a:rPr>
                        <a:t>Dr. Eduardo </a:t>
                      </a:r>
                      <a:r>
                        <a:rPr lang="pt-BR" sz="1400" b="0" dirty="0" err="1" smtClean="0">
                          <a:effectLst/>
                          <a:latin typeface="+mj-lt"/>
                        </a:rPr>
                        <a:t>Llano</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pt-BR" sz="1400" b="0" u="sng" dirty="0">
                          <a:solidFill>
                            <a:schemeClr val="accent1">
                              <a:lumMod val="60000"/>
                              <a:lumOff val="40000"/>
                            </a:schemeClr>
                          </a:solidFill>
                          <a:effectLst/>
                          <a:latin typeface="+mj-lt"/>
                          <a:hlinkClick r:id="rId8"/>
                        </a:rPr>
                        <a:t>secext@vet.unne.edu.ar</a:t>
                      </a:r>
                      <a:r>
                        <a:rPr lang="pt-BR" sz="1400" b="0" dirty="0">
                          <a:solidFill>
                            <a:schemeClr val="accent1">
                              <a:lumMod val="60000"/>
                              <a:lumOff val="40000"/>
                            </a:schemeClr>
                          </a:solidFill>
                          <a:effectLst/>
                          <a:latin typeface="+mj-lt"/>
                        </a:rPr>
                        <a:t>,</a:t>
                      </a:r>
                      <a:endParaRPr lang="es-ES" sz="1400" b="0" dirty="0">
                        <a:solidFill>
                          <a:schemeClr val="accent1">
                            <a:lumMod val="60000"/>
                            <a:lumOff val="40000"/>
                          </a:schemeClr>
                        </a:solidFill>
                        <a:effectLst/>
                        <a:latin typeface="+mj-lt"/>
                      </a:endParaRPr>
                    </a:p>
                    <a:p>
                      <a:pPr algn="l">
                        <a:spcAft>
                          <a:spcPts val="0"/>
                        </a:spcAft>
                      </a:pPr>
                      <a:r>
                        <a:rPr lang="pt-BR" sz="1400" b="0" dirty="0">
                          <a:solidFill>
                            <a:schemeClr val="accent1">
                              <a:lumMod val="60000"/>
                              <a:lumOff val="40000"/>
                            </a:schemeClr>
                          </a:solidFill>
                          <a:effectLst/>
                          <a:latin typeface="+mj-lt"/>
                        </a:rPr>
                        <a:t> </a:t>
                      </a:r>
                      <a:endParaRPr lang="es-ES" sz="1400" b="0" dirty="0">
                        <a:solidFill>
                          <a:schemeClr val="accent1">
                            <a:lumMod val="60000"/>
                            <a:lumOff val="40000"/>
                          </a:schemeClr>
                        </a:solidFill>
                        <a:effectLst/>
                        <a:latin typeface="+mj-lt"/>
                        <a:ea typeface="Times New Roman" panose="02020603050405020304" pitchFamily="18" charset="0"/>
                      </a:endParaRPr>
                    </a:p>
                  </a:txBody>
                  <a:tcPr marL="30419" marR="30419" marT="0" marB="0">
                    <a:solidFill>
                      <a:schemeClr val="bg1">
                        <a:lumMod val="85000"/>
                      </a:schemeClr>
                    </a:solidFill>
                  </a:tcPr>
                </a:tc>
                <a:extLst>
                  <a:ext uri="{0D108BD9-81ED-4DB2-BD59-A6C34878D82A}">
                    <a16:rowId xmlns="" xmlns:a16="http://schemas.microsoft.com/office/drawing/2014/main" val="10008"/>
                  </a:ext>
                </a:extLst>
              </a:tr>
              <a:tr h="415157">
                <a:tc>
                  <a:txBody>
                    <a:bodyPr/>
                    <a:lstStyle/>
                    <a:p>
                      <a:pPr algn="l">
                        <a:spcAft>
                          <a:spcPts val="0"/>
                        </a:spcAft>
                      </a:pPr>
                      <a:r>
                        <a:rPr lang="es-ES" sz="1400" b="0" dirty="0">
                          <a:effectLst/>
                          <a:latin typeface="+mj-lt"/>
                        </a:rPr>
                        <a:t>Medicina</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effectLst/>
                          <a:latin typeface="+mj-lt"/>
                        </a:rPr>
                        <a:t>Lic. Pablo </a:t>
                      </a:r>
                      <a:r>
                        <a:rPr lang="es-ES" sz="1400" b="0" dirty="0" err="1" smtClean="0">
                          <a:effectLst/>
                          <a:latin typeface="+mj-lt"/>
                        </a:rPr>
                        <a:t>Lopez</a:t>
                      </a:r>
                      <a:r>
                        <a:rPr lang="es-ES" sz="1400" b="0" dirty="0" smtClean="0">
                          <a:effectLst/>
                          <a:latin typeface="+mj-lt"/>
                        </a:rPr>
                        <a:t> </a:t>
                      </a:r>
                      <a:r>
                        <a:rPr lang="es-ES" sz="1400" b="0" dirty="0" err="1" smtClean="0">
                          <a:effectLst/>
                          <a:latin typeface="+mj-lt"/>
                        </a:rPr>
                        <a:t>Hordt</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solidFill>
                            <a:schemeClr val="accent1">
                              <a:lumMod val="60000"/>
                              <a:lumOff val="40000"/>
                            </a:schemeClr>
                          </a:solidFill>
                          <a:effectLst/>
                          <a:latin typeface="+mj-lt"/>
                          <a:ea typeface="Times New Roman" panose="02020603050405020304" pitchFamily="18" charset="0"/>
                        </a:rPr>
                        <a:t>medicina.cooperacioninternacional@med.unne.edu.ar </a:t>
                      </a:r>
                      <a:endParaRPr lang="es-ES" sz="1400" b="0" dirty="0">
                        <a:solidFill>
                          <a:schemeClr val="accent1">
                            <a:lumMod val="60000"/>
                            <a:lumOff val="40000"/>
                          </a:schemeClr>
                        </a:solidFill>
                        <a:effectLst/>
                        <a:latin typeface="+mj-lt"/>
                        <a:ea typeface="Times New Roman" panose="02020603050405020304" pitchFamily="18" charset="0"/>
                      </a:endParaRPr>
                    </a:p>
                  </a:txBody>
                  <a:tcPr marL="30419" marR="30419" marT="0" marB="0">
                    <a:solidFill>
                      <a:schemeClr val="bg1">
                        <a:lumMod val="85000"/>
                      </a:schemeClr>
                    </a:solidFill>
                  </a:tcPr>
                </a:tc>
                <a:extLst>
                  <a:ext uri="{0D108BD9-81ED-4DB2-BD59-A6C34878D82A}">
                    <a16:rowId xmlns="" xmlns:a16="http://schemas.microsoft.com/office/drawing/2014/main" val="10009"/>
                  </a:ext>
                </a:extLst>
              </a:tr>
              <a:tr h="415157">
                <a:tc>
                  <a:txBody>
                    <a:bodyPr/>
                    <a:lstStyle/>
                    <a:p>
                      <a:pPr algn="l">
                        <a:spcAft>
                          <a:spcPts val="0"/>
                        </a:spcAft>
                      </a:pPr>
                      <a:r>
                        <a:rPr lang="es-ES" sz="1400" b="0" dirty="0" smtClean="0">
                          <a:effectLst/>
                          <a:latin typeface="+mj-lt"/>
                        </a:rPr>
                        <a:t>Artes</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MX" sz="1400" b="0" baseline="0" dirty="0" smtClean="0">
                          <a:effectLst/>
                          <a:latin typeface="+mj-lt"/>
                        </a:rPr>
                        <a:t>Daniela Valdez</a:t>
                      </a:r>
                    </a:p>
                    <a:p>
                      <a:pPr algn="l">
                        <a:spcAft>
                          <a:spcPts val="0"/>
                        </a:spcAft>
                      </a:pPr>
                      <a:r>
                        <a:rPr lang="es-MX" sz="1400" b="0" baseline="0" dirty="0" smtClean="0">
                          <a:effectLst/>
                          <a:latin typeface="+mj-lt"/>
                        </a:rPr>
                        <a:t>Prof. </a:t>
                      </a:r>
                      <a:r>
                        <a:rPr lang="es-MX" sz="1400" b="0" baseline="0" dirty="0" err="1" smtClean="0">
                          <a:effectLst/>
                          <a:latin typeface="+mj-lt"/>
                        </a:rPr>
                        <a:t>Angelis</a:t>
                      </a:r>
                      <a:r>
                        <a:rPr lang="es-MX" sz="1400" b="0" baseline="0" dirty="0" smtClean="0">
                          <a:effectLst/>
                          <a:latin typeface="+mj-lt"/>
                        </a:rPr>
                        <a:t> </a:t>
                      </a:r>
                      <a:r>
                        <a:rPr lang="es-MX" sz="1400" b="0" dirty="0">
                          <a:effectLst/>
                          <a:latin typeface="+mj-lt"/>
                        </a:rPr>
                        <a:t> </a:t>
                      </a:r>
                      <a:r>
                        <a:rPr lang="es-MX" sz="1400" b="0" dirty="0" err="1" smtClean="0">
                          <a:effectLst/>
                          <a:latin typeface="+mj-lt"/>
                        </a:rPr>
                        <a:t>Perez</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solidFill>
                            <a:schemeClr val="accent1">
                              <a:lumMod val="60000"/>
                              <a:lumOff val="40000"/>
                            </a:schemeClr>
                          </a:solidFill>
                          <a:effectLst/>
                          <a:latin typeface="+mj-lt"/>
                          <a:ea typeface="Times New Roman" panose="02020603050405020304" pitchFamily="18" charset="0"/>
                          <a:hlinkClick r:id="rId9"/>
                        </a:rPr>
                        <a:t>daniela.p.valdez@gmail.com</a:t>
                      </a:r>
                    </a:p>
                    <a:p>
                      <a:pPr algn="l">
                        <a:spcAft>
                          <a:spcPts val="0"/>
                        </a:spcAft>
                      </a:pPr>
                      <a:r>
                        <a:rPr lang="es-ES" sz="1400" b="0" dirty="0" smtClean="0">
                          <a:solidFill>
                            <a:schemeClr val="accent1">
                              <a:lumMod val="60000"/>
                              <a:lumOff val="40000"/>
                            </a:schemeClr>
                          </a:solidFill>
                          <a:effectLst/>
                          <a:latin typeface="+mj-lt"/>
                          <a:ea typeface="Times New Roman" panose="02020603050405020304" pitchFamily="18" charset="0"/>
                          <a:hlinkClick r:id="rId9"/>
                        </a:rPr>
                        <a:t>angelis@artes.unne.edu.ar</a:t>
                      </a:r>
                      <a:r>
                        <a:rPr lang="es-ES" sz="1400" b="0" dirty="0" smtClean="0">
                          <a:solidFill>
                            <a:schemeClr val="accent1">
                              <a:lumMod val="60000"/>
                              <a:lumOff val="40000"/>
                            </a:schemeClr>
                          </a:solidFill>
                          <a:effectLst/>
                          <a:latin typeface="+mj-lt"/>
                          <a:ea typeface="Times New Roman" panose="02020603050405020304" pitchFamily="18" charset="0"/>
                        </a:rPr>
                        <a:t> </a:t>
                      </a:r>
                      <a:endParaRPr lang="es-ES" sz="1400" b="0" dirty="0">
                        <a:solidFill>
                          <a:schemeClr val="accent1">
                            <a:lumMod val="60000"/>
                            <a:lumOff val="40000"/>
                          </a:schemeClr>
                        </a:solidFill>
                        <a:effectLst/>
                        <a:latin typeface="+mj-lt"/>
                        <a:ea typeface="Times New Roman" panose="02020603050405020304" pitchFamily="18" charset="0"/>
                      </a:endParaRPr>
                    </a:p>
                  </a:txBody>
                  <a:tcPr marL="30419" marR="30419" marT="0" marB="0">
                    <a:solidFill>
                      <a:schemeClr val="bg1">
                        <a:lumMod val="85000"/>
                      </a:schemeClr>
                    </a:solidFill>
                  </a:tcPr>
                </a:tc>
                <a:extLst>
                  <a:ext uri="{0D108BD9-81ED-4DB2-BD59-A6C34878D82A}">
                    <a16:rowId xmlns="" xmlns:a16="http://schemas.microsoft.com/office/drawing/2014/main" val="10010"/>
                  </a:ext>
                </a:extLst>
              </a:tr>
              <a:tr h="415157">
                <a:tc>
                  <a:txBody>
                    <a:bodyPr/>
                    <a:lstStyle/>
                    <a:p>
                      <a:pPr algn="l">
                        <a:spcAft>
                          <a:spcPts val="0"/>
                        </a:spcAft>
                      </a:pPr>
                      <a:r>
                        <a:rPr lang="es-ES" sz="1400" b="0" dirty="0" smtClean="0">
                          <a:effectLst/>
                          <a:latin typeface="+mj-lt"/>
                        </a:rPr>
                        <a:t>Ingeniería</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dirty="0">
                          <a:solidFill>
                            <a:srgbClr val="000000"/>
                          </a:solidFill>
                          <a:effectLst/>
                          <a:latin typeface="+mj-lt"/>
                          <a:ea typeface="Times New Roman"/>
                        </a:rPr>
                        <a:t>Ing. Mario de </a:t>
                      </a:r>
                      <a:r>
                        <a:rPr lang="es-ES" sz="1400" dirty="0" err="1">
                          <a:solidFill>
                            <a:srgbClr val="000000"/>
                          </a:solidFill>
                          <a:effectLst/>
                          <a:latin typeface="+mj-lt"/>
                          <a:ea typeface="Times New Roman"/>
                        </a:rPr>
                        <a:t>Bortoli</a:t>
                      </a:r>
                      <a:endParaRPr lang="es-ES" sz="1400" dirty="0">
                        <a:effectLst/>
                        <a:latin typeface="+mj-lt"/>
                        <a:ea typeface="Times New Roman"/>
                      </a:endParaRPr>
                    </a:p>
                    <a:p>
                      <a:pPr algn="l">
                        <a:spcAft>
                          <a:spcPts val="0"/>
                        </a:spcAft>
                      </a:pPr>
                      <a:r>
                        <a:rPr lang="es-ES" sz="1400" dirty="0">
                          <a:solidFill>
                            <a:srgbClr val="000000"/>
                          </a:solidFill>
                          <a:effectLst/>
                          <a:latin typeface="+mj-lt"/>
                          <a:ea typeface="Times New Roman"/>
                        </a:rPr>
                        <a:t> </a:t>
                      </a:r>
                      <a:endParaRPr lang="es-ES" sz="1400" dirty="0">
                        <a:effectLst/>
                        <a:latin typeface="+mj-lt"/>
                        <a:ea typeface="Times New Roman"/>
                      </a:endParaRPr>
                    </a:p>
                    <a:p>
                      <a:pPr algn="l">
                        <a:spcAft>
                          <a:spcPts val="0"/>
                        </a:spcAft>
                      </a:pPr>
                      <a:r>
                        <a:rPr lang="es-ES" sz="1400" dirty="0">
                          <a:solidFill>
                            <a:srgbClr val="000000"/>
                          </a:solidFill>
                          <a:effectLst/>
                          <a:latin typeface="+mj-lt"/>
                          <a:ea typeface="Times New Roman"/>
                        </a:rPr>
                        <a:t>Ing. Daniel Bernard (estudiantes)</a:t>
                      </a:r>
                      <a:endParaRPr lang="es-ES" sz="1400" dirty="0">
                        <a:effectLst/>
                        <a:latin typeface="+mj-lt"/>
                        <a:ea typeface="Times New Roman"/>
                      </a:endParaRPr>
                    </a:p>
                    <a:p>
                      <a:pPr algn="l">
                        <a:spcAft>
                          <a:spcPts val="0"/>
                        </a:spcAft>
                      </a:pPr>
                      <a:r>
                        <a:rPr lang="es-ES" sz="1400" dirty="0">
                          <a:solidFill>
                            <a:srgbClr val="000000"/>
                          </a:solidFill>
                          <a:effectLst/>
                          <a:latin typeface="+mj-lt"/>
                          <a:ea typeface="Times New Roman"/>
                        </a:rPr>
                        <a:t> </a:t>
                      </a:r>
                      <a:endParaRPr lang="es-ES" sz="1400" dirty="0">
                        <a:effectLst/>
                        <a:latin typeface="+mj-lt"/>
                        <a:ea typeface="Times New Roman"/>
                      </a:endParaRPr>
                    </a:p>
                  </a:txBody>
                  <a:tcPr marL="44450" marR="44450" marT="0" marB="0">
                    <a:solidFill>
                      <a:schemeClr val="bg1">
                        <a:lumMod val="85000"/>
                      </a:schemeClr>
                    </a:solidFill>
                  </a:tcPr>
                </a:tc>
                <a:tc>
                  <a:txBody>
                    <a:bodyPr/>
                    <a:lstStyle/>
                    <a:p>
                      <a:pPr algn="l">
                        <a:spcAft>
                          <a:spcPts val="0"/>
                        </a:spcAft>
                      </a:pPr>
                      <a:r>
                        <a:rPr lang="es-ES" sz="1400" dirty="0">
                          <a:solidFill>
                            <a:srgbClr val="555555"/>
                          </a:solidFill>
                          <a:effectLst/>
                          <a:latin typeface="+mj-lt"/>
                          <a:ea typeface="Times New Roman"/>
                        </a:rPr>
                        <a:t>m_debortoli@yahoo.com.ar</a:t>
                      </a:r>
                      <a:endParaRPr lang="es-ES" sz="1400" dirty="0">
                        <a:effectLst/>
                        <a:latin typeface="+mj-lt"/>
                        <a:ea typeface="Times New Roman"/>
                      </a:endParaRPr>
                    </a:p>
                    <a:p>
                      <a:pPr algn="l">
                        <a:spcAft>
                          <a:spcPts val="0"/>
                        </a:spcAft>
                      </a:pPr>
                      <a:r>
                        <a:rPr lang="es-ES" sz="1400" dirty="0">
                          <a:solidFill>
                            <a:srgbClr val="555555"/>
                          </a:solidFill>
                          <a:effectLst/>
                          <a:latin typeface="+mj-lt"/>
                          <a:ea typeface="Times New Roman"/>
                        </a:rPr>
                        <a:t> </a:t>
                      </a:r>
                      <a:endParaRPr lang="es-ES" sz="1400" dirty="0">
                        <a:effectLst/>
                        <a:latin typeface="+mj-lt"/>
                        <a:ea typeface="Times New Roman"/>
                      </a:endParaRPr>
                    </a:p>
                    <a:p>
                      <a:pPr algn="l">
                        <a:spcAft>
                          <a:spcPts val="0"/>
                        </a:spcAft>
                      </a:pPr>
                      <a:r>
                        <a:rPr lang="es-ES" sz="1400" dirty="0">
                          <a:solidFill>
                            <a:srgbClr val="555555"/>
                          </a:solidFill>
                          <a:effectLst/>
                          <a:latin typeface="+mj-lt"/>
                          <a:ea typeface="Times New Roman"/>
                        </a:rPr>
                        <a:t> </a:t>
                      </a:r>
                      <a:endParaRPr lang="es-ES" sz="1400" dirty="0">
                        <a:effectLst/>
                        <a:latin typeface="+mj-lt"/>
                        <a:ea typeface="Times New Roman"/>
                      </a:endParaRPr>
                    </a:p>
                    <a:p>
                      <a:pPr algn="l">
                        <a:spcAft>
                          <a:spcPts val="0"/>
                        </a:spcAft>
                      </a:pPr>
                      <a:r>
                        <a:rPr lang="es-ES" sz="1400" u="sng" dirty="0">
                          <a:solidFill>
                            <a:srgbClr val="555555"/>
                          </a:solidFill>
                          <a:effectLst/>
                          <a:latin typeface="+mj-lt"/>
                          <a:ea typeface="Times New Roman"/>
                          <a:hlinkClick r:id="rId10"/>
                        </a:rPr>
                        <a:t>daniel.bernad22@gmail.com</a:t>
                      </a:r>
                      <a:r>
                        <a:rPr lang="es-ES" sz="1400" dirty="0">
                          <a:solidFill>
                            <a:srgbClr val="555555"/>
                          </a:solidFill>
                          <a:effectLst/>
                          <a:latin typeface="+mj-lt"/>
                          <a:ea typeface="Times New Roman"/>
                        </a:rPr>
                        <a:t>; </a:t>
                      </a:r>
                      <a:endParaRPr lang="es-ES" sz="1400" dirty="0">
                        <a:effectLst/>
                        <a:latin typeface="+mj-lt"/>
                        <a:ea typeface="Times New Roman"/>
                      </a:endParaRPr>
                    </a:p>
                    <a:p>
                      <a:pPr algn="l">
                        <a:spcAft>
                          <a:spcPts val="0"/>
                        </a:spcAft>
                      </a:pPr>
                      <a:r>
                        <a:rPr lang="es-ES" sz="1400" dirty="0">
                          <a:solidFill>
                            <a:srgbClr val="555555"/>
                          </a:solidFill>
                          <a:effectLst/>
                          <a:latin typeface="+mj-lt"/>
                          <a:ea typeface="Times New Roman"/>
                        </a:rPr>
                        <a:t>sie@ing.unne.edu.ar</a:t>
                      </a:r>
                      <a:endParaRPr lang="es-ES" sz="1400" dirty="0">
                        <a:effectLst/>
                        <a:latin typeface="+mj-lt"/>
                        <a:ea typeface="Times New Roman"/>
                      </a:endParaRPr>
                    </a:p>
                  </a:txBody>
                  <a:tcPr marL="44450" marR="44450" marT="0" marB="0">
                    <a:solidFill>
                      <a:schemeClr val="bg1">
                        <a:lumMod val="85000"/>
                      </a:schemeClr>
                    </a:solidFill>
                  </a:tcPr>
                </a:tc>
                <a:extLst>
                  <a:ext uri="{0D108BD9-81ED-4DB2-BD59-A6C34878D82A}">
                    <a16:rowId xmlns="" xmlns:a16="http://schemas.microsoft.com/office/drawing/2014/main" val="10011"/>
                  </a:ext>
                </a:extLst>
              </a:tr>
              <a:tr h="415157">
                <a:tc>
                  <a:txBody>
                    <a:bodyPr/>
                    <a:lstStyle/>
                    <a:p>
                      <a:pPr algn="l">
                        <a:spcAft>
                          <a:spcPts val="0"/>
                        </a:spcAft>
                      </a:pPr>
                      <a:r>
                        <a:rPr lang="es-ES" sz="1400" b="0" dirty="0">
                          <a:effectLst/>
                          <a:latin typeface="+mj-lt"/>
                        </a:rPr>
                        <a:t>Ciencias Criminalísticas y Criminología</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effectLst/>
                          <a:latin typeface="+mj-lt"/>
                          <a:ea typeface="+mn-ea"/>
                        </a:rPr>
                        <a:t>Javier</a:t>
                      </a:r>
                      <a:r>
                        <a:rPr lang="es-ES" sz="1400" b="0" baseline="0" dirty="0" smtClean="0">
                          <a:effectLst/>
                          <a:latin typeface="+mj-lt"/>
                          <a:ea typeface="+mn-ea"/>
                        </a:rPr>
                        <a:t> </a:t>
                      </a:r>
                      <a:r>
                        <a:rPr lang="es-ES" sz="1400" b="0" baseline="0" dirty="0" err="1" smtClean="0">
                          <a:effectLst/>
                          <a:latin typeface="+mj-lt"/>
                          <a:ea typeface="+mn-ea"/>
                        </a:rPr>
                        <a:t>Comolli</a:t>
                      </a:r>
                      <a:endParaRPr lang="es-ES" sz="1400" b="0" dirty="0" smtClean="0">
                        <a:effectLst/>
                        <a:latin typeface="+mj-lt"/>
                        <a:ea typeface="+mn-ea"/>
                      </a:endParaRPr>
                    </a:p>
                    <a:p>
                      <a:pPr algn="l">
                        <a:spcAft>
                          <a:spcPts val="0"/>
                        </a:spcAft>
                      </a:pPr>
                      <a:r>
                        <a:rPr lang="es-ES" sz="1400" b="0" dirty="0" smtClean="0">
                          <a:effectLst/>
                          <a:latin typeface="+mj-lt"/>
                          <a:ea typeface="+mn-ea"/>
                        </a:rPr>
                        <a:t>Lic.</a:t>
                      </a:r>
                      <a:r>
                        <a:rPr lang="es-ES" sz="1400" b="0" baseline="0" dirty="0" smtClean="0">
                          <a:effectLst/>
                          <a:latin typeface="+mj-lt"/>
                          <a:ea typeface="+mn-ea"/>
                        </a:rPr>
                        <a:t> Gisela </a:t>
                      </a:r>
                      <a:r>
                        <a:rPr lang="es-ES" sz="1400" b="0" baseline="0" dirty="0" err="1" smtClean="0">
                          <a:effectLst/>
                          <a:latin typeface="+mj-lt"/>
                          <a:ea typeface="+mn-ea"/>
                        </a:rPr>
                        <a:t>Forlin</a:t>
                      </a:r>
                      <a:endParaRPr lang="es-ES" sz="1400" b="0" dirty="0">
                        <a:effectLst/>
                        <a:latin typeface="+mj-lt"/>
                        <a:ea typeface="Times New Roman" panose="02020603050405020304" pitchFamily="18" charset="0"/>
                      </a:endParaRPr>
                    </a:p>
                  </a:txBody>
                  <a:tcPr marL="30419" marR="30419" marT="0" marB="0">
                    <a:solidFill>
                      <a:schemeClr val="bg1">
                        <a:lumMod val="85000"/>
                      </a:schemeClr>
                    </a:solidFill>
                  </a:tcPr>
                </a:tc>
                <a:tc>
                  <a:txBody>
                    <a:bodyPr/>
                    <a:lstStyle/>
                    <a:p>
                      <a:pPr algn="l">
                        <a:spcAft>
                          <a:spcPts val="0"/>
                        </a:spcAft>
                      </a:pPr>
                      <a:r>
                        <a:rPr lang="es-ES" sz="1400" b="0" dirty="0" smtClean="0">
                          <a:solidFill>
                            <a:schemeClr val="accent1">
                              <a:lumMod val="60000"/>
                              <a:lumOff val="40000"/>
                            </a:schemeClr>
                          </a:solidFill>
                          <a:effectLst/>
                          <a:latin typeface="+mj-lt"/>
                          <a:ea typeface="Times New Roman" panose="02020603050405020304" pitchFamily="18" charset="0"/>
                          <a:hlinkClick r:id="rId11"/>
                        </a:rPr>
                        <a:t>javiercomolli@gmail.com </a:t>
                      </a:r>
                    </a:p>
                    <a:p>
                      <a:pPr algn="l">
                        <a:spcAft>
                          <a:spcPts val="0"/>
                        </a:spcAft>
                      </a:pPr>
                      <a:r>
                        <a:rPr lang="es-ES" sz="1400" b="0" dirty="0" smtClean="0">
                          <a:solidFill>
                            <a:schemeClr val="accent1">
                              <a:lumMod val="60000"/>
                              <a:lumOff val="40000"/>
                            </a:schemeClr>
                          </a:solidFill>
                          <a:effectLst/>
                          <a:latin typeface="+mj-lt"/>
                          <a:ea typeface="Times New Roman" panose="02020603050405020304" pitchFamily="18" charset="0"/>
                          <a:hlinkClick r:id="rId11"/>
                        </a:rPr>
                        <a:t>giselaforlin21@hotmail.com</a:t>
                      </a:r>
                      <a:r>
                        <a:rPr lang="es-ES" sz="1400" b="0" dirty="0" smtClean="0">
                          <a:solidFill>
                            <a:schemeClr val="accent1">
                              <a:lumMod val="60000"/>
                              <a:lumOff val="40000"/>
                            </a:schemeClr>
                          </a:solidFill>
                          <a:effectLst/>
                          <a:latin typeface="+mj-lt"/>
                          <a:ea typeface="Times New Roman" panose="02020603050405020304" pitchFamily="18" charset="0"/>
                        </a:rPr>
                        <a:t> </a:t>
                      </a:r>
                    </a:p>
                  </a:txBody>
                  <a:tcPr marL="30419" marR="30419" marT="0" marB="0">
                    <a:solidFill>
                      <a:schemeClr val="bg1">
                        <a:lumMod val="85000"/>
                      </a:schemeClr>
                    </a:solidFill>
                  </a:tcPr>
                </a:tc>
                <a:extLst>
                  <a:ext uri="{0D108BD9-81ED-4DB2-BD59-A6C34878D82A}">
                    <a16:rowId xmlns="" xmlns:a16="http://schemas.microsoft.com/office/drawing/2014/main" val="10012"/>
                  </a:ext>
                </a:extLst>
              </a:tr>
              <a:tr h="477431">
                <a:tc>
                  <a:txBody>
                    <a:bodyPr/>
                    <a:lstStyle/>
                    <a:p>
                      <a:pPr algn="l">
                        <a:lnSpc>
                          <a:spcPct val="115000"/>
                        </a:lnSpc>
                        <a:spcAft>
                          <a:spcPts val="0"/>
                        </a:spcAft>
                      </a:pPr>
                      <a:r>
                        <a:rPr lang="es-ES" sz="1400" dirty="0" smtClean="0">
                          <a:effectLst/>
                          <a:latin typeface="+mj-lt"/>
                          <a:ea typeface="Calibri"/>
                          <a:cs typeface="Times New Roman"/>
                        </a:rPr>
                        <a:t>Instituto </a:t>
                      </a:r>
                      <a:r>
                        <a:rPr lang="es-ES" sz="1400" dirty="0">
                          <a:effectLst/>
                          <a:latin typeface="+mj-lt"/>
                          <a:ea typeface="Calibri"/>
                          <a:cs typeface="Times New Roman"/>
                        </a:rPr>
                        <a:t>de Medicina Regional</a:t>
                      </a:r>
                    </a:p>
                  </a:txBody>
                  <a:tcPr marL="68580" marR="68580" marT="0" marB="0">
                    <a:solidFill>
                      <a:schemeClr val="bg1">
                        <a:lumMod val="85000"/>
                      </a:schemeClr>
                    </a:solidFill>
                  </a:tcPr>
                </a:tc>
                <a:tc>
                  <a:txBody>
                    <a:bodyPr/>
                    <a:lstStyle/>
                    <a:p>
                      <a:pPr algn="l">
                        <a:lnSpc>
                          <a:spcPct val="115000"/>
                        </a:lnSpc>
                        <a:spcAft>
                          <a:spcPts val="0"/>
                        </a:spcAft>
                      </a:pPr>
                      <a:r>
                        <a:rPr lang="es-ES" sz="1400">
                          <a:effectLst/>
                          <a:latin typeface="+mj-lt"/>
                          <a:ea typeface="Calibri"/>
                          <a:cs typeface="Times New Roman"/>
                        </a:rPr>
                        <a:t>Doc. Gustavo Giusiano</a:t>
                      </a:r>
                    </a:p>
                  </a:txBody>
                  <a:tcPr marL="68580" marR="68580" marT="0" marB="0">
                    <a:solidFill>
                      <a:schemeClr val="bg1">
                        <a:lumMod val="85000"/>
                      </a:schemeClr>
                    </a:solidFill>
                  </a:tcPr>
                </a:tc>
                <a:tc>
                  <a:txBody>
                    <a:bodyPr/>
                    <a:lstStyle/>
                    <a:p>
                      <a:pPr algn="l">
                        <a:lnSpc>
                          <a:spcPct val="115000"/>
                        </a:lnSpc>
                        <a:spcAft>
                          <a:spcPts val="0"/>
                        </a:spcAft>
                      </a:pPr>
                      <a:r>
                        <a:rPr lang="es-ES" sz="1400" u="sng" dirty="0">
                          <a:solidFill>
                            <a:srgbClr val="0000FF"/>
                          </a:solidFill>
                          <a:effectLst/>
                          <a:latin typeface="+mj-lt"/>
                          <a:ea typeface="Calibri"/>
                          <a:cs typeface="Times New Roman"/>
                          <a:hlinkClick r:id="rId12"/>
                        </a:rPr>
                        <a:t>gustavogiusiano@yahoo.com.ar</a:t>
                      </a:r>
                      <a:r>
                        <a:rPr lang="es-ES" sz="1400" dirty="0">
                          <a:effectLst/>
                          <a:latin typeface="+mj-lt"/>
                          <a:ea typeface="Calibri"/>
                          <a:cs typeface="Times New Roman"/>
                        </a:rPr>
                        <a:t> </a:t>
                      </a:r>
                    </a:p>
                  </a:txBody>
                  <a:tcPr marL="68580" marR="68580" marT="0" marB="0">
                    <a:solidFill>
                      <a:schemeClr val="bg1">
                        <a:lumMod val="85000"/>
                      </a:schemeClr>
                    </a:solidFill>
                  </a:tcPr>
                </a:tc>
                <a:extLst>
                  <a:ext uri="{0D108BD9-81ED-4DB2-BD59-A6C34878D82A}">
                    <a16:rowId xmlns="" xmlns:a16="http://schemas.microsoft.com/office/drawing/2014/main" val="10013"/>
                  </a:ext>
                </a:extLst>
              </a:tr>
            </a:tbl>
          </a:graphicData>
        </a:graphic>
      </p:graphicFrame>
      <p:sp>
        <p:nvSpPr>
          <p:cNvPr id="3" name="Rectangle 1"/>
          <p:cNvSpPr>
            <a:spLocks noChangeArrowheads="1"/>
          </p:cNvSpPr>
          <p:nvPr/>
        </p:nvSpPr>
        <p:spPr bwMode="auto">
          <a:xfrm>
            <a:off x="390379" y="67630"/>
            <a:ext cx="81211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lang="es-AR" sz="2000" b="1" dirty="0" smtClean="0">
                <a:solidFill>
                  <a:srgbClr val="FFC000"/>
                </a:solidFill>
              </a:rPr>
              <a:t>RED DE </a:t>
            </a:r>
            <a:r>
              <a:rPr lang="es-AR" sz="2000" b="1" dirty="0">
                <a:solidFill>
                  <a:srgbClr val="FFC000"/>
                </a:solidFill>
              </a:rPr>
              <a:t>RESPONSABLES DE COOPERACION </a:t>
            </a:r>
            <a:r>
              <a:rPr lang="es-AR" sz="2000" b="1" dirty="0" smtClean="0">
                <a:solidFill>
                  <a:srgbClr val="FFC000"/>
                </a:solidFill>
              </a:rPr>
              <a:t>INTERNACIONAL UNNE</a:t>
            </a:r>
            <a:endParaRPr kumimoji="0" lang="es-ES" sz="18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20458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519</TotalTime>
  <Words>902</Words>
  <Application>Microsoft Office PowerPoint</Application>
  <PresentationFormat>Presentación en pantalla (4:3)</PresentationFormat>
  <Paragraphs>151</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Espiral</vt:lpstr>
      <vt:lpstr>GUIA PARA ESTUDIANTES DE INTERCAMBIO</vt:lpstr>
      <vt:lpstr>¿Dónde estamos?</vt:lpstr>
      <vt:lpstr>Pasos a seguir desde la selección:</vt:lpstr>
      <vt:lpstr>BECA MENSUAL</vt:lpstr>
      <vt:lpstr>Presentación de PowerPoint</vt:lpstr>
      <vt:lpstr>TRANSPORTE</vt:lpstr>
      <vt:lpstr>TRAMITES MIGRATORIOS</vt:lpstr>
      <vt:lpstr>Presentación de PowerPoint</vt:lpstr>
      <vt:lpstr>Presentación de PowerPoint</vt:lpstr>
    </vt:vector>
  </TitlesOfParts>
  <Company>Windows 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GUIA PARA ESTUDIANTES DE INTERCAMBIO</dc:title>
  <dc:creator>WinuE</dc:creator>
  <cp:lastModifiedBy>Usuario</cp:lastModifiedBy>
  <cp:revision>72</cp:revision>
  <dcterms:created xsi:type="dcterms:W3CDTF">2013-02-27T22:20:44Z</dcterms:created>
  <dcterms:modified xsi:type="dcterms:W3CDTF">2018-11-07T15:07:06Z</dcterms:modified>
</cp:coreProperties>
</file>