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9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80" r:id="rId13"/>
    <p:sldId id="270" r:id="rId14"/>
    <p:sldId id="281" r:id="rId15"/>
    <p:sldId id="282" r:id="rId16"/>
    <p:sldId id="266" r:id="rId17"/>
    <p:sldId id="277" r:id="rId18"/>
    <p:sldId id="267" r:id="rId19"/>
    <p:sldId id="268" r:id="rId20"/>
    <p:sldId id="283" r:id="rId21"/>
    <p:sldId id="271" r:id="rId22"/>
    <p:sldId id="278" r:id="rId23"/>
    <p:sldId id="27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BBDEF"/>
    <a:srgbClr val="819CE7"/>
    <a:srgbClr val="6277D0"/>
    <a:srgbClr val="697BC9"/>
    <a:srgbClr val="7479BE"/>
    <a:srgbClr val="626AA6"/>
    <a:srgbClr val="A57BE9"/>
    <a:srgbClr val="B381D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 autoAdjust="0"/>
    <p:restoredTop sz="94660"/>
  </p:normalViewPr>
  <p:slideViewPr>
    <p:cSldViewPr>
      <p:cViewPr>
        <p:scale>
          <a:sx n="100" d="100"/>
          <a:sy n="100" d="100"/>
        </p:scale>
        <p:origin x="-282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ED9DB-0E0B-42AA-AAAF-E441E259D16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DCD1975-BF60-484B-B735-02F754682796}">
      <dgm:prSet phldrT="[Texto]" custT="1"/>
      <dgm:spPr/>
      <dgm:t>
        <a:bodyPr/>
        <a:lstStyle/>
        <a:p>
          <a:r>
            <a:rPr lang="es-E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En trabajos inéditos</a:t>
          </a:r>
          <a:endParaRPr lang="es-ES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6A4C2F-A042-471B-80A8-725927D6E86E}" type="parTrans" cxnId="{5A034B92-C6EE-41C0-AF3D-685E7A8B89D0}">
      <dgm:prSet/>
      <dgm:spPr/>
      <dgm:t>
        <a:bodyPr/>
        <a:lstStyle/>
        <a:p>
          <a:endParaRPr lang="es-ES"/>
        </a:p>
      </dgm:t>
    </dgm:pt>
    <dgm:pt modelId="{18433E6F-0F9D-4BB6-9950-903B4F7FA5D5}" type="sibTrans" cxnId="{5A034B92-C6EE-41C0-AF3D-685E7A8B89D0}">
      <dgm:prSet/>
      <dgm:spPr/>
      <dgm:t>
        <a:bodyPr/>
        <a:lstStyle/>
        <a:p>
          <a:endParaRPr lang="es-ES"/>
        </a:p>
      </dgm:t>
    </dgm:pt>
    <dgm:pt modelId="{6AA2AE9C-A308-4FA1-96BA-D4081305A99F}">
      <dgm:prSet phldrT="[Texto]" custT="1"/>
      <dgm:spPr/>
      <dgm:t>
        <a:bodyPr/>
        <a:lstStyle/>
        <a:p>
          <a:r>
            <a:rPr lang="es-ES" sz="1400" smtClean="0">
              <a:latin typeface="Verdana" pitchFamily="34" charset="0"/>
              <a:ea typeface="Verdana" pitchFamily="34" charset="0"/>
              <a:cs typeface="Verdana" pitchFamily="34" charset="0"/>
            </a:rPr>
            <a:t>LOS DERECHOS DE AUTOR</a:t>
          </a:r>
          <a:endParaRPr lang="es-ES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D1351D7-EC45-4941-9033-99C5AC78E4B0}" type="sibTrans" cxnId="{F2996BAD-6164-4188-9364-4ED491C108EA}">
      <dgm:prSet/>
      <dgm:spPr/>
      <dgm:t>
        <a:bodyPr/>
        <a:lstStyle/>
        <a:p>
          <a:endParaRPr lang="es-ES"/>
        </a:p>
      </dgm:t>
    </dgm:pt>
    <dgm:pt modelId="{96023494-8546-4664-98C3-2A4EA98C1471}" type="parTrans" cxnId="{F2996BAD-6164-4188-9364-4ED491C108EA}">
      <dgm:prSet/>
      <dgm:spPr/>
      <dgm:t>
        <a:bodyPr/>
        <a:lstStyle/>
        <a:p>
          <a:endParaRPr lang="es-ES"/>
        </a:p>
      </dgm:t>
    </dgm:pt>
    <dgm:pt modelId="{3392C45D-BD20-45C0-856E-FFB05F0A3278}">
      <dgm:prSet phldrT="[Texto]" custT="1"/>
      <dgm:spPr/>
      <dgm:t>
        <a:bodyPr/>
        <a:lstStyle/>
        <a:p>
          <a:r>
            <a:rPr lang="es-ES" sz="1400" smtClean="0">
              <a:latin typeface="Verdana" pitchFamily="34" charset="0"/>
              <a:ea typeface="Verdana" pitchFamily="34" charset="0"/>
              <a:cs typeface="Verdana" pitchFamily="34" charset="0"/>
            </a:rPr>
            <a:t>y para proteger</a:t>
          </a:r>
          <a:endParaRPr lang="es-ES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B9741C-B500-44E5-AD1C-662083EC014C}" type="sibTrans" cxnId="{2554E839-12DE-43DF-8CCA-904F64CC6DA1}">
      <dgm:prSet/>
      <dgm:spPr/>
      <dgm:t>
        <a:bodyPr/>
        <a:lstStyle/>
        <a:p>
          <a:endParaRPr lang="es-ES"/>
        </a:p>
      </dgm:t>
    </dgm:pt>
    <dgm:pt modelId="{B391B8F9-E0A6-49DA-9C56-9CEA1CC813E6}" type="parTrans" cxnId="{2554E839-12DE-43DF-8CCA-904F64CC6DA1}">
      <dgm:prSet/>
      <dgm:spPr/>
      <dgm:t>
        <a:bodyPr/>
        <a:lstStyle/>
        <a:p>
          <a:endParaRPr lang="es-ES"/>
        </a:p>
      </dgm:t>
    </dgm:pt>
    <dgm:pt modelId="{2163EDED-69EE-42A9-A114-04926B879F61}" type="pres">
      <dgm:prSet presAssocID="{151ED9DB-0E0B-42AA-AAAF-E441E259D16D}" presName="Name0" presStyleCnt="0">
        <dgm:presLayoutVars>
          <dgm:dir/>
          <dgm:resizeHandles val="exact"/>
        </dgm:presLayoutVars>
      </dgm:prSet>
      <dgm:spPr/>
    </dgm:pt>
    <dgm:pt modelId="{555EA4CC-215A-40F5-91F4-31A90C105724}" type="pres">
      <dgm:prSet presAssocID="{151ED9DB-0E0B-42AA-AAAF-E441E259D16D}" presName="arrow" presStyleLbl="bgShp" presStyleIdx="0" presStyleCnt="1"/>
      <dgm:spPr/>
    </dgm:pt>
    <dgm:pt modelId="{0845BBBF-D8BC-42BA-8728-27CA9B6DDB2B}" type="pres">
      <dgm:prSet presAssocID="{151ED9DB-0E0B-42AA-AAAF-E441E259D16D}" presName="points" presStyleCnt="0"/>
      <dgm:spPr/>
    </dgm:pt>
    <dgm:pt modelId="{ED242E84-57BA-458F-A17C-B4B63F937B25}" type="pres">
      <dgm:prSet presAssocID="{0DCD1975-BF60-484B-B735-02F754682796}" presName="compositeA" presStyleCnt="0"/>
      <dgm:spPr/>
    </dgm:pt>
    <dgm:pt modelId="{D1518E42-C091-4168-956C-BCBA796E5F5A}" type="pres">
      <dgm:prSet presAssocID="{0DCD1975-BF60-484B-B735-02F754682796}" presName="textA" presStyleLbl="revTx" presStyleIdx="0" presStyleCnt="3" custLinFactNeighborY="65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F1C368-86B8-4EE2-90B6-ECB3F08E5E23}" type="pres">
      <dgm:prSet presAssocID="{0DCD1975-BF60-484B-B735-02F754682796}" presName="circleA" presStyleLbl="node1" presStyleIdx="0" presStyleCnt="3"/>
      <dgm:spPr/>
    </dgm:pt>
    <dgm:pt modelId="{7FA0EB1E-E9EE-4A76-B8C1-0E01B94F0C64}" type="pres">
      <dgm:prSet presAssocID="{0DCD1975-BF60-484B-B735-02F754682796}" presName="spaceA" presStyleCnt="0"/>
      <dgm:spPr/>
    </dgm:pt>
    <dgm:pt modelId="{C14F3E88-A23A-4179-84D4-DACE037D5AA9}" type="pres">
      <dgm:prSet presAssocID="{18433E6F-0F9D-4BB6-9950-903B4F7FA5D5}" presName="space" presStyleCnt="0"/>
      <dgm:spPr/>
    </dgm:pt>
    <dgm:pt modelId="{AF966CA1-0927-4DDD-B501-22C1AEBF8C91}" type="pres">
      <dgm:prSet presAssocID="{3392C45D-BD20-45C0-856E-FFB05F0A3278}" presName="compositeB" presStyleCnt="0"/>
      <dgm:spPr/>
    </dgm:pt>
    <dgm:pt modelId="{74A8EEA1-6047-4501-96B2-2F3B234DD8FE}" type="pres">
      <dgm:prSet presAssocID="{3392C45D-BD20-45C0-856E-FFB05F0A3278}" presName="textB" presStyleLbl="revTx" presStyleIdx="1" presStyleCnt="3" custScaleX="71052" custScaleY="41554" custLinFactY="-43811" custLinFactNeighborX="738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6E39DE-DD54-4B31-BF87-E75F362B5AF3}" type="pres">
      <dgm:prSet presAssocID="{3392C45D-BD20-45C0-856E-FFB05F0A3278}" presName="circleB" presStyleLbl="node1" presStyleIdx="1" presStyleCnt="3" custLinFactNeighborY="-63642"/>
      <dgm:spPr/>
    </dgm:pt>
    <dgm:pt modelId="{9F585700-216C-4B59-BD3D-574049E3A36E}" type="pres">
      <dgm:prSet presAssocID="{3392C45D-BD20-45C0-856E-FFB05F0A3278}" presName="spaceB" presStyleCnt="0"/>
      <dgm:spPr/>
    </dgm:pt>
    <dgm:pt modelId="{67A8D4C9-5803-45BF-9AB1-2BF908DF4533}" type="pres">
      <dgm:prSet presAssocID="{28B9741C-B500-44E5-AD1C-662083EC014C}" presName="space" presStyleCnt="0"/>
      <dgm:spPr/>
    </dgm:pt>
    <dgm:pt modelId="{31050400-740A-46B2-ACAD-1BB0A3D32FB4}" type="pres">
      <dgm:prSet presAssocID="{6AA2AE9C-A308-4FA1-96BA-D4081305A99F}" presName="compositeA" presStyleCnt="0"/>
      <dgm:spPr/>
    </dgm:pt>
    <dgm:pt modelId="{CE1EC49E-AD9E-400D-821E-4BC6AF72FB34}" type="pres">
      <dgm:prSet presAssocID="{6AA2AE9C-A308-4FA1-96BA-D4081305A99F}" presName="textA" presStyleLbl="revTx" presStyleIdx="2" presStyleCnt="3" custLinFactNeighborY="65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57B69-4E4E-442B-8ED4-F8E2F18C582E}" type="pres">
      <dgm:prSet presAssocID="{6AA2AE9C-A308-4FA1-96BA-D4081305A99F}" presName="circleA" presStyleLbl="node1" presStyleIdx="2" presStyleCnt="3"/>
      <dgm:spPr/>
    </dgm:pt>
    <dgm:pt modelId="{34D99695-39F2-45A8-929D-B2AA3FABCE3C}" type="pres">
      <dgm:prSet presAssocID="{6AA2AE9C-A308-4FA1-96BA-D4081305A99F}" presName="spaceA" presStyleCnt="0"/>
      <dgm:spPr/>
    </dgm:pt>
  </dgm:ptLst>
  <dgm:cxnLst>
    <dgm:cxn modelId="{F2996BAD-6164-4188-9364-4ED491C108EA}" srcId="{151ED9DB-0E0B-42AA-AAAF-E441E259D16D}" destId="{6AA2AE9C-A308-4FA1-96BA-D4081305A99F}" srcOrd="2" destOrd="0" parTransId="{96023494-8546-4664-98C3-2A4EA98C1471}" sibTransId="{2D1351D7-EC45-4941-9033-99C5AC78E4B0}"/>
    <dgm:cxn modelId="{5B44710C-8649-4870-8CE0-DA8D53B847F2}" type="presOf" srcId="{3392C45D-BD20-45C0-856E-FFB05F0A3278}" destId="{74A8EEA1-6047-4501-96B2-2F3B234DD8FE}" srcOrd="0" destOrd="0" presId="urn:microsoft.com/office/officeart/2005/8/layout/hProcess11"/>
    <dgm:cxn modelId="{5A034B92-C6EE-41C0-AF3D-685E7A8B89D0}" srcId="{151ED9DB-0E0B-42AA-AAAF-E441E259D16D}" destId="{0DCD1975-BF60-484B-B735-02F754682796}" srcOrd="0" destOrd="0" parTransId="{C66A4C2F-A042-471B-80A8-725927D6E86E}" sibTransId="{18433E6F-0F9D-4BB6-9950-903B4F7FA5D5}"/>
    <dgm:cxn modelId="{2554E839-12DE-43DF-8CCA-904F64CC6DA1}" srcId="{151ED9DB-0E0B-42AA-AAAF-E441E259D16D}" destId="{3392C45D-BD20-45C0-856E-FFB05F0A3278}" srcOrd="1" destOrd="0" parTransId="{B391B8F9-E0A6-49DA-9C56-9CEA1CC813E6}" sibTransId="{28B9741C-B500-44E5-AD1C-662083EC014C}"/>
    <dgm:cxn modelId="{42B5D8AC-CA1B-4188-BEE4-CA425240FA23}" type="presOf" srcId="{6AA2AE9C-A308-4FA1-96BA-D4081305A99F}" destId="{CE1EC49E-AD9E-400D-821E-4BC6AF72FB34}" srcOrd="0" destOrd="0" presId="urn:microsoft.com/office/officeart/2005/8/layout/hProcess11"/>
    <dgm:cxn modelId="{45212E99-060A-442B-B299-6DE2C2226E23}" type="presOf" srcId="{151ED9DB-0E0B-42AA-AAAF-E441E259D16D}" destId="{2163EDED-69EE-42A9-A114-04926B879F61}" srcOrd="0" destOrd="0" presId="urn:microsoft.com/office/officeart/2005/8/layout/hProcess11"/>
    <dgm:cxn modelId="{ACD8AF52-8506-4942-BD32-5F1B778EF505}" type="presOf" srcId="{0DCD1975-BF60-484B-B735-02F754682796}" destId="{D1518E42-C091-4168-956C-BCBA796E5F5A}" srcOrd="0" destOrd="0" presId="urn:microsoft.com/office/officeart/2005/8/layout/hProcess11"/>
    <dgm:cxn modelId="{F225AB82-6FAD-4FCB-9A2B-D82D6DA4ACB6}" type="presParOf" srcId="{2163EDED-69EE-42A9-A114-04926B879F61}" destId="{555EA4CC-215A-40F5-91F4-31A90C105724}" srcOrd="0" destOrd="0" presId="urn:microsoft.com/office/officeart/2005/8/layout/hProcess11"/>
    <dgm:cxn modelId="{69AF9516-8344-4BD1-A770-B906515F99E1}" type="presParOf" srcId="{2163EDED-69EE-42A9-A114-04926B879F61}" destId="{0845BBBF-D8BC-42BA-8728-27CA9B6DDB2B}" srcOrd="1" destOrd="0" presId="urn:microsoft.com/office/officeart/2005/8/layout/hProcess11"/>
    <dgm:cxn modelId="{5AF6E2DF-C877-4CEF-9DF3-AD6890E602FD}" type="presParOf" srcId="{0845BBBF-D8BC-42BA-8728-27CA9B6DDB2B}" destId="{ED242E84-57BA-458F-A17C-B4B63F937B25}" srcOrd="0" destOrd="0" presId="urn:microsoft.com/office/officeart/2005/8/layout/hProcess11"/>
    <dgm:cxn modelId="{DE27ECA1-35B9-484B-A576-2CAEC8898A61}" type="presParOf" srcId="{ED242E84-57BA-458F-A17C-B4B63F937B25}" destId="{D1518E42-C091-4168-956C-BCBA796E5F5A}" srcOrd="0" destOrd="0" presId="urn:microsoft.com/office/officeart/2005/8/layout/hProcess11"/>
    <dgm:cxn modelId="{E6D3A85B-4F32-46F6-BFF4-CF36C86403F4}" type="presParOf" srcId="{ED242E84-57BA-458F-A17C-B4B63F937B25}" destId="{EDF1C368-86B8-4EE2-90B6-ECB3F08E5E23}" srcOrd="1" destOrd="0" presId="urn:microsoft.com/office/officeart/2005/8/layout/hProcess11"/>
    <dgm:cxn modelId="{99F74088-C4D4-45C3-A6E4-D062C6821387}" type="presParOf" srcId="{ED242E84-57BA-458F-A17C-B4B63F937B25}" destId="{7FA0EB1E-E9EE-4A76-B8C1-0E01B94F0C64}" srcOrd="2" destOrd="0" presId="urn:microsoft.com/office/officeart/2005/8/layout/hProcess11"/>
    <dgm:cxn modelId="{A091F9E8-D74C-48B2-B18E-F93A6F90FDB2}" type="presParOf" srcId="{0845BBBF-D8BC-42BA-8728-27CA9B6DDB2B}" destId="{C14F3E88-A23A-4179-84D4-DACE037D5AA9}" srcOrd="1" destOrd="0" presId="urn:microsoft.com/office/officeart/2005/8/layout/hProcess11"/>
    <dgm:cxn modelId="{A9F3BF1C-8A06-47DB-A4B6-B0A931809E76}" type="presParOf" srcId="{0845BBBF-D8BC-42BA-8728-27CA9B6DDB2B}" destId="{AF966CA1-0927-4DDD-B501-22C1AEBF8C91}" srcOrd="2" destOrd="0" presId="urn:microsoft.com/office/officeart/2005/8/layout/hProcess11"/>
    <dgm:cxn modelId="{3D10D804-EECD-4ED6-9704-DD3C890E9B1C}" type="presParOf" srcId="{AF966CA1-0927-4DDD-B501-22C1AEBF8C91}" destId="{74A8EEA1-6047-4501-96B2-2F3B234DD8FE}" srcOrd="0" destOrd="0" presId="urn:microsoft.com/office/officeart/2005/8/layout/hProcess11"/>
    <dgm:cxn modelId="{63C6C6E4-467E-477C-A2FD-DF3ECEB57261}" type="presParOf" srcId="{AF966CA1-0927-4DDD-B501-22C1AEBF8C91}" destId="{EB6E39DE-DD54-4B31-BF87-E75F362B5AF3}" srcOrd="1" destOrd="0" presId="urn:microsoft.com/office/officeart/2005/8/layout/hProcess11"/>
    <dgm:cxn modelId="{1F960E33-1A49-46EC-8627-B2FF71DDBCCD}" type="presParOf" srcId="{AF966CA1-0927-4DDD-B501-22C1AEBF8C91}" destId="{9F585700-216C-4B59-BD3D-574049E3A36E}" srcOrd="2" destOrd="0" presId="urn:microsoft.com/office/officeart/2005/8/layout/hProcess11"/>
    <dgm:cxn modelId="{5033746C-CD8F-418D-B792-13FD8929417E}" type="presParOf" srcId="{0845BBBF-D8BC-42BA-8728-27CA9B6DDB2B}" destId="{67A8D4C9-5803-45BF-9AB1-2BF908DF4533}" srcOrd="3" destOrd="0" presId="urn:microsoft.com/office/officeart/2005/8/layout/hProcess11"/>
    <dgm:cxn modelId="{B717C414-0378-4BCB-8D21-A550913A6C40}" type="presParOf" srcId="{0845BBBF-D8BC-42BA-8728-27CA9B6DDB2B}" destId="{31050400-740A-46B2-ACAD-1BB0A3D32FB4}" srcOrd="4" destOrd="0" presId="urn:microsoft.com/office/officeart/2005/8/layout/hProcess11"/>
    <dgm:cxn modelId="{86540450-C04D-465C-90C9-71EB15E4A5A2}" type="presParOf" srcId="{31050400-740A-46B2-ACAD-1BB0A3D32FB4}" destId="{CE1EC49E-AD9E-400D-821E-4BC6AF72FB34}" srcOrd="0" destOrd="0" presId="urn:microsoft.com/office/officeart/2005/8/layout/hProcess11"/>
    <dgm:cxn modelId="{82B216ED-DFA1-4F9B-9338-20422066DB0B}" type="presParOf" srcId="{31050400-740A-46B2-ACAD-1BB0A3D32FB4}" destId="{4D157B69-4E4E-442B-8ED4-F8E2F18C582E}" srcOrd="1" destOrd="0" presId="urn:microsoft.com/office/officeart/2005/8/layout/hProcess11"/>
    <dgm:cxn modelId="{8F6A8055-9541-448E-937B-6F0223F129DA}" type="presParOf" srcId="{31050400-740A-46B2-ACAD-1BB0A3D32FB4}" destId="{34D99695-39F2-45A8-929D-B2AA3FABCE3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063F0-C103-44E1-B3B0-3A998731FE81}" type="doc">
      <dgm:prSet loTypeId="urn:microsoft.com/office/officeart/2005/8/layout/arrow6" loCatId="relationship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18FA19B3-8564-4C23-BC72-24B2DDF65DC1}">
      <dgm:prSet phldrT="[Texto]" custT="1"/>
      <dgm:spPr/>
      <dgm:t>
        <a:bodyPr/>
        <a:lstStyle/>
        <a:p>
          <a:r>
            <a:rPr lang="es-E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©2017, Nombre Apellido1 Apellido2</a:t>
          </a:r>
          <a:endParaRPr lang="es-ES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5C8DF2D-2E93-4969-81EA-CBE60192826A}" type="parTrans" cxnId="{FA4A5D5B-BD3E-419B-9403-664857030B68}">
      <dgm:prSet/>
      <dgm:spPr/>
      <dgm:t>
        <a:bodyPr/>
        <a:lstStyle/>
        <a:p>
          <a:endParaRPr lang="es-ES"/>
        </a:p>
      </dgm:t>
    </dgm:pt>
    <dgm:pt modelId="{80669BDA-A4A9-44C9-B90F-99FC59F60591}" type="sibTrans" cxnId="{FA4A5D5B-BD3E-419B-9403-664857030B68}">
      <dgm:prSet/>
      <dgm:spPr/>
      <dgm:t>
        <a:bodyPr/>
        <a:lstStyle/>
        <a:p>
          <a:endParaRPr lang="es-ES"/>
        </a:p>
      </dgm:t>
    </dgm:pt>
    <dgm:pt modelId="{21AE8678-7547-4AB4-AFF3-CF7CA764C9A2}">
      <dgm:prSet phldrT="[Texto]" custT="1"/>
      <dgm:spPr/>
      <dgm:t>
        <a:bodyPr/>
        <a:lstStyle/>
        <a:p>
          <a:r>
            <a: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Licencias CC</a:t>
          </a:r>
          <a:endParaRPr lang="es-ES" sz="2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C79595F-5C24-423C-9EA1-A2EF7A89164B}" type="parTrans" cxnId="{690897B2-69E7-48D8-BFC3-04251C209A9D}">
      <dgm:prSet/>
      <dgm:spPr/>
      <dgm:t>
        <a:bodyPr/>
        <a:lstStyle/>
        <a:p>
          <a:endParaRPr lang="es-ES"/>
        </a:p>
      </dgm:t>
    </dgm:pt>
    <dgm:pt modelId="{B9F018B8-78D7-46B7-B148-2AFD8095E977}" type="sibTrans" cxnId="{690897B2-69E7-48D8-BFC3-04251C209A9D}">
      <dgm:prSet/>
      <dgm:spPr/>
      <dgm:t>
        <a:bodyPr/>
        <a:lstStyle/>
        <a:p>
          <a:endParaRPr lang="es-ES"/>
        </a:p>
      </dgm:t>
    </dgm:pt>
    <dgm:pt modelId="{30EBB8A7-434F-4F10-A34C-CDB05665FEF3}" type="pres">
      <dgm:prSet presAssocID="{E94063F0-C103-44E1-B3B0-3A998731FE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A14492-488C-4EF5-9EC0-E0EA2C8A4D9C}" type="pres">
      <dgm:prSet presAssocID="{E94063F0-C103-44E1-B3B0-3A998731FE81}" presName="ribbon" presStyleLbl="node1" presStyleIdx="0" presStyleCnt="1" custScaleY="82589" custLinFactNeighborY="0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s-ES"/>
        </a:p>
      </dgm:t>
    </dgm:pt>
    <dgm:pt modelId="{4BD8AD63-A048-4891-BC6F-9E71ED9A37E3}" type="pres">
      <dgm:prSet presAssocID="{E94063F0-C103-44E1-B3B0-3A998731FE81}" presName="leftArrowText" presStyleLbl="node1" presStyleIdx="0" presStyleCnt="1" custScaleX="113203" custScaleY="64541" custLinFactNeighborX="-54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ACBD3-70F6-471E-94BF-1C695B3EF705}" type="pres">
      <dgm:prSet presAssocID="{E94063F0-C103-44E1-B3B0-3A998731FE81}" presName="rightArrowText" presStyleLbl="node1" presStyleIdx="0" presStyleCnt="1" custLinFactNeighborY="-187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4A5D5B-BD3E-419B-9403-664857030B68}" srcId="{E94063F0-C103-44E1-B3B0-3A998731FE81}" destId="{18FA19B3-8564-4C23-BC72-24B2DDF65DC1}" srcOrd="0" destOrd="0" parTransId="{35C8DF2D-2E93-4969-81EA-CBE60192826A}" sibTransId="{80669BDA-A4A9-44C9-B90F-99FC59F60591}"/>
    <dgm:cxn modelId="{690897B2-69E7-48D8-BFC3-04251C209A9D}" srcId="{E94063F0-C103-44E1-B3B0-3A998731FE81}" destId="{21AE8678-7547-4AB4-AFF3-CF7CA764C9A2}" srcOrd="1" destOrd="0" parTransId="{2C79595F-5C24-423C-9EA1-A2EF7A89164B}" sibTransId="{B9F018B8-78D7-46B7-B148-2AFD8095E977}"/>
    <dgm:cxn modelId="{8AC6EBFB-635D-4F08-AB82-D0FAF45A24D9}" type="presOf" srcId="{21AE8678-7547-4AB4-AFF3-CF7CA764C9A2}" destId="{73CACBD3-70F6-471E-94BF-1C695B3EF705}" srcOrd="0" destOrd="0" presId="urn:microsoft.com/office/officeart/2005/8/layout/arrow6"/>
    <dgm:cxn modelId="{60D459EA-9E33-4091-9B36-7BAA94F90115}" type="presOf" srcId="{E94063F0-C103-44E1-B3B0-3A998731FE81}" destId="{30EBB8A7-434F-4F10-A34C-CDB05665FEF3}" srcOrd="0" destOrd="0" presId="urn:microsoft.com/office/officeart/2005/8/layout/arrow6"/>
    <dgm:cxn modelId="{2C2986F7-4F72-4DA6-B90E-017B03D48F38}" type="presOf" srcId="{18FA19B3-8564-4C23-BC72-24B2DDF65DC1}" destId="{4BD8AD63-A048-4891-BC6F-9E71ED9A37E3}" srcOrd="0" destOrd="0" presId="urn:microsoft.com/office/officeart/2005/8/layout/arrow6"/>
    <dgm:cxn modelId="{3E198FFD-8642-4D54-B3FB-4C037BF4BC00}" type="presParOf" srcId="{30EBB8A7-434F-4F10-A34C-CDB05665FEF3}" destId="{38A14492-488C-4EF5-9EC0-E0EA2C8A4D9C}" srcOrd="0" destOrd="0" presId="urn:microsoft.com/office/officeart/2005/8/layout/arrow6"/>
    <dgm:cxn modelId="{B5003CAD-9859-434C-862C-5C9F6E29E90F}" type="presParOf" srcId="{30EBB8A7-434F-4F10-A34C-CDB05665FEF3}" destId="{4BD8AD63-A048-4891-BC6F-9E71ED9A37E3}" srcOrd="1" destOrd="0" presId="urn:microsoft.com/office/officeart/2005/8/layout/arrow6"/>
    <dgm:cxn modelId="{4E4A90B2-AA9C-405E-BCDD-FA8073C6DB68}" type="presParOf" srcId="{30EBB8A7-434F-4F10-A34C-CDB05665FEF3}" destId="{73CACBD3-70F6-471E-94BF-1C695B3EF70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A4CC-215A-40F5-91F4-31A90C105724}">
      <dsp:nvSpPr>
        <dsp:cNvPr id="0" name=""/>
        <dsp:cNvSpPr/>
      </dsp:nvSpPr>
      <dsp:spPr>
        <a:xfrm>
          <a:off x="0" y="825624"/>
          <a:ext cx="6096000" cy="110083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18E42-C091-4168-956C-BCBA796E5F5A}">
      <dsp:nvSpPr>
        <dsp:cNvPr id="0" name=""/>
        <dsp:cNvSpPr/>
      </dsp:nvSpPr>
      <dsp:spPr>
        <a:xfrm>
          <a:off x="2678" y="72005"/>
          <a:ext cx="1768078" cy="110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En trabajos inéditos</a:t>
          </a:r>
          <a:endParaRPr lang="es-ES" sz="1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78" y="72005"/>
        <a:ext cx="1768078" cy="1100832"/>
      </dsp:txXfrm>
    </dsp:sp>
    <dsp:sp modelId="{EDF1C368-86B8-4EE2-90B6-ECB3F08E5E23}">
      <dsp:nvSpPr>
        <dsp:cNvPr id="0" name=""/>
        <dsp:cNvSpPr/>
      </dsp:nvSpPr>
      <dsp:spPr>
        <a:xfrm>
          <a:off x="749113" y="1238436"/>
          <a:ext cx="275208" cy="275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8EEA1-6047-4501-96B2-2F3B234DD8FE}">
      <dsp:nvSpPr>
        <dsp:cNvPr id="0" name=""/>
        <dsp:cNvSpPr/>
      </dsp:nvSpPr>
      <dsp:spPr>
        <a:xfrm>
          <a:off x="2128120" y="550674"/>
          <a:ext cx="1256254" cy="45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Verdana" pitchFamily="34" charset="0"/>
              <a:ea typeface="Verdana" pitchFamily="34" charset="0"/>
              <a:cs typeface="Verdana" pitchFamily="34" charset="0"/>
            </a:rPr>
            <a:t>y para proteger</a:t>
          </a:r>
          <a:endParaRPr lang="es-ES" sz="1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128120" y="550674"/>
        <a:ext cx="1256254" cy="457439"/>
      </dsp:txXfrm>
    </dsp:sp>
    <dsp:sp modelId="{EB6E39DE-DD54-4B31-BF87-E75F362B5AF3}">
      <dsp:nvSpPr>
        <dsp:cNvPr id="0" name=""/>
        <dsp:cNvSpPr/>
      </dsp:nvSpPr>
      <dsp:spPr>
        <a:xfrm>
          <a:off x="2605595" y="1224136"/>
          <a:ext cx="275208" cy="275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EC49E-AD9E-400D-821E-4BC6AF72FB34}">
      <dsp:nvSpPr>
        <dsp:cNvPr id="0" name=""/>
        <dsp:cNvSpPr/>
      </dsp:nvSpPr>
      <dsp:spPr>
        <a:xfrm>
          <a:off x="3715642" y="72005"/>
          <a:ext cx="1768078" cy="110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Verdana" pitchFamily="34" charset="0"/>
              <a:ea typeface="Verdana" pitchFamily="34" charset="0"/>
              <a:cs typeface="Verdana" pitchFamily="34" charset="0"/>
            </a:rPr>
            <a:t>LOS DERECHOS DE AUTOR</a:t>
          </a:r>
          <a:endParaRPr lang="es-ES" sz="1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715642" y="72005"/>
        <a:ext cx="1768078" cy="1100832"/>
      </dsp:txXfrm>
    </dsp:sp>
    <dsp:sp modelId="{4D157B69-4E4E-442B-8ED4-F8E2F18C582E}">
      <dsp:nvSpPr>
        <dsp:cNvPr id="0" name=""/>
        <dsp:cNvSpPr/>
      </dsp:nvSpPr>
      <dsp:spPr>
        <a:xfrm>
          <a:off x="4462078" y="1238436"/>
          <a:ext cx="275208" cy="275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14492-488C-4EF5-9EC0-E0EA2C8A4D9C}">
      <dsp:nvSpPr>
        <dsp:cNvPr id="0" name=""/>
        <dsp:cNvSpPr/>
      </dsp:nvSpPr>
      <dsp:spPr>
        <a:xfrm>
          <a:off x="0" y="288036"/>
          <a:ext cx="8064896" cy="2664286"/>
        </a:xfrm>
        <a:prstGeom prst="leftRightRibb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D8AD63-A048-4891-BC6F-9E71ED9A37E3}">
      <dsp:nvSpPr>
        <dsp:cNvPr id="0" name=""/>
        <dsp:cNvSpPr/>
      </dsp:nvSpPr>
      <dsp:spPr>
        <a:xfrm>
          <a:off x="648084" y="851997"/>
          <a:ext cx="3012802" cy="1020212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©2017, Nombre Apellido1 Apellido2</a:t>
          </a:r>
          <a:endParaRPr lang="es-ES" sz="1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48084" y="851997"/>
        <a:ext cx="3012802" cy="1020212"/>
      </dsp:txXfrm>
    </dsp:sp>
    <dsp:sp modelId="{73CACBD3-70F6-471E-94BF-1C695B3EF705}">
      <dsp:nvSpPr>
        <dsp:cNvPr id="0" name=""/>
        <dsp:cNvSpPr/>
      </dsp:nvSpPr>
      <dsp:spPr>
        <a:xfrm>
          <a:off x="4032448" y="792080"/>
          <a:ext cx="3145309" cy="1580719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Licencias CC</a:t>
          </a:r>
          <a:endParaRPr lang="es-ES" sz="2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032448" y="792080"/>
        <a:ext cx="3145309" cy="1580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2ECB6F-FFBD-42A3-A25C-21C511B1A1C4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F8EEB-96C1-4403-9AA2-8E88FA99FF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196752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1026" name="Picture 2" descr="C:\Users\sdzgodea\AppData\Local\Temp\negro_peque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1944216" cy="842495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6948264" y="260647"/>
            <a:ext cx="1944216" cy="84638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endParaRPr lang="es-ES" sz="1600" dirty="0" smtClean="0">
              <a:latin typeface="EHUSerif" pitchFamily="50"/>
            </a:endParaRPr>
          </a:p>
          <a:p>
            <a:pPr algn="ctr"/>
            <a:r>
              <a:rPr lang="es-ES" sz="1400" b="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ehu</a:t>
            </a:r>
            <a:r>
              <a:rPr lang="es-ES" sz="1600" b="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Biblioteka</a:t>
            </a:r>
            <a:endParaRPr lang="es-ES" sz="1600" b="0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s-ES" sz="1200" b="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www.ehu.eus</a:t>
            </a:r>
            <a:endParaRPr lang="es-ES" sz="1200" b="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1520" y="260648"/>
            <a:ext cx="4824536" cy="846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dspace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o.ehu.eus/mydspace?locale-attribute=es" TargetMode="External"/><Relationship Id="rId2" Type="http://schemas.openxmlformats.org/officeDocument/2006/relationships/hyperlink" Target="http://academico.ehu.eus/hand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lar.google.e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o.ehu.eu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484784"/>
            <a:ext cx="7632848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Gradu</a:t>
            </a:r>
            <a:r>
              <a:rPr lang="es-ES_trad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Amaierako</a:t>
            </a:r>
            <a:r>
              <a:rPr lang="es-ES_trad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Lana (GRAL): </a:t>
            </a:r>
          </a:p>
          <a:p>
            <a:pPr algn="ctr"/>
            <a:r>
              <a:rPr lang="es-ES_tradnl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ADDIren</a:t>
            </a:r>
            <a:r>
              <a:rPr lang="es-ES_tradnl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egitekoa</a:t>
            </a:r>
            <a:endParaRPr lang="es-ES_tradnl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s-ES" sz="32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Trabajo Fin de Grado (TFG): </a:t>
            </a:r>
          </a:p>
          <a:p>
            <a:pPr algn="ctr"/>
            <a:r>
              <a:rPr lang="es-E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papel de ADDI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9186" t="20233" r="1283" b="67954"/>
          <a:stretch>
            <a:fillRect/>
          </a:stretch>
        </p:blipFill>
        <p:spPr bwMode="auto">
          <a:xfrm>
            <a:off x="395536" y="3933055"/>
            <a:ext cx="4176468" cy="119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ehu.eus/image/image_gallery?uuid=025c7172-e837-44e3-a843-2925dccc54f0&amp;groupId=1738121&amp;t=13897048317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266" y="5409219"/>
            <a:ext cx="1560174" cy="46805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5536" y="507647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 </a:t>
            </a:r>
            <a:r>
              <a:rPr lang="es-E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Akademikoa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 ADDI Académico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804248" y="5862464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 </a:t>
            </a:r>
            <a:r>
              <a:rPr lang="es-ES" sz="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Publikoa</a:t>
            </a:r>
            <a:r>
              <a:rPr lang="es-E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/ADDI Públi</a:t>
            </a:r>
            <a:r>
              <a:rPr lang="es-ES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</a:p>
        </p:txBody>
      </p:sp>
      <p:pic>
        <p:nvPicPr>
          <p:cNvPr id="9" name="Picture 3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4" cstate="print"/>
          <a:srcRect t="5840"/>
          <a:stretch>
            <a:fillRect/>
          </a:stretch>
        </p:blipFill>
        <p:spPr bwMode="auto">
          <a:xfrm>
            <a:off x="4860031" y="4293096"/>
            <a:ext cx="1527443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611560" y="1916832"/>
            <a:ext cx="7848872" cy="4176464"/>
            <a:chOff x="611560" y="1916832"/>
            <a:chExt cx="7848872" cy="4176464"/>
          </a:xfrm>
        </p:grpSpPr>
        <p:sp>
          <p:nvSpPr>
            <p:cNvPr id="15" name="14 Forma libre"/>
            <p:cNvSpPr/>
            <p:nvPr/>
          </p:nvSpPr>
          <p:spPr>
            <a:xfrm>
              <a:off x="611560" y="1916832"/>
              <a:ext cx="2540391" cy="4176464"/>
            </a:xfrm>
            <a:custGeom>
              <a:avLst/>
              <a:gdLst>
                <a:gd name="connsiteX0" fmla="*/ 0 w 2540391"/>
                <a:gd name="connsiteY0" fmla="*/ 254039 h 4176464"/>
                <a:gd name="connsiteX1" fmla="*/ 74407 w 2540391"/>
                <a:gd name="connsiteY1" fmla="*/ 74406 h 4176464"/>
                <a:gd name="connsiteX2" fmla="*/ 254040 w 2540391"/>
                <a:gd name="connsiteY2" fmla="*/ 0 h 4176464"/>
                <a:gd name="connsiteX3" fmla="*/ 2286352 w 2540391"/>
                <a:gd name="connsiteY3" fmla="*/ 0 h 4176464"/>
                <a:gd name="connsiteX4" fmla="*/ 2465985 w 2540391"/>
                <a:gd name="connsiteY4" fmla="*/ 74407 h 4176464"/>
                <a:gd name="connsiteX5" fmla="*/ 2540391 w 2540391"/>
                <a:gd name="connsiteY5" fmla="*/ 254040 h 4176464"/>
                <a:gd name="connsiteX6" fmla="*/ 2540391 w 2540391"/>
                <a:gd name="connsiteY6" fmla="*/ 3922425 h 4176464"/>
                <a:gd name="connsiteX7" fmla="*/ 2465985 w 2540391"/>
                <a:gd name="connsiteY7" fmla="*/ 4102058 h 4176464"/>
                <a:gd name="connsiteX8" fmla="*/ 2286352 w 2540391"/>
                <a:gd name="connsiteY8" fmla="*/ 4176464 h 4176464"/>
                <a:gd name="connsiteX9" fmla="*/ 254039 w 2540391"/>
                <a:gd name="connsiteY9" fmla="*/ 4176464 h 4176464"/>
                <a:gd name="connsiteX10" fmla="*/ 74406 w 2540391"/>
                <a:gd name="connsiteY10" fmla="*/ 4102058 h 4176464"/>
                <a:gd name="connsiteX11" fmla="*/ 0 w 2540391"/>
                <a:gd name="connsiteY11" fmla="*/ 3922425 h 4176464"/>
                <a:gd name="connsiteX12" fmla="*/ 0 w 2540391"/>
                <a:gd name="connsiteY12" fmla="*/ 254039 h 4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391" h="4176464">
                  <a:moveTo>
                    <a:pt x="0" y="254039"/>
                  </a:moveTo>
                  <a:cubicBezTo>
                    <a:pt x="0" y="186664"/>
                    <a:pt x="26765" y="122048"/>
                    <a:pt x="74407" y="74406"/>
                  </a:cubicBezTo>
                  <a:cubicBezTo>
                    <a:pt x="122049" y="26764"/>
                    <a:pt x="186665" y="0"/>
                    <a:pt x="254040" y="0"/>
                  </a:cubicBezTo>
                  <a:lnTo>
                    <a:pt x="2286352" y="0"/>
                  </a:lnTo>
                  <a:cubicBezTo>
                    <a:pt x="2353727" y="0"/>
                    <a:pt x="2418343" y="26765"/>
                    <a:pt x="2465985" y="74407"/>
                  </a:cubicBezTo>
                  <a:cubicBezTo>
                    <a:pt x="2513627" y="122049"/>
                    <a:pt x="2540391" y="186665"/>
                    <a:pt x="2540391" y="254040"/>
                  </a:cubicBezTo>
                  <a:lnTo>
                    <a:pt x="2540391" y="3922425"/>
                  </a:lnTo>
                  <a:cubicBezTo>
                    <a:pt x="2540391" y="3989800"/>
                    <a:pt x="2513626" y="4054416"/>
                    <a:pt x="2465985" y="4102058"/>
                  </a:cubicBezTo>
                  <a:cubicBezTo>
                    <a:pt x="2418343" y="4149700"/>
                    <a:pt x="2353728" y="4176464"/>
                    <a:pt x="2286352" y="4176464"/>
                  </a:cubicBezTo>
                  <a:lnTo>
                    <a:pt x="254039" y="4176464"/>
                  </a:lnTo>
                  <a:cubicBezTo>
                    <a:pt x="186664" y="4176464"/>
                    <a:pt x="122048" y="4149699"/>
                    <a:pt x="74406" y="4102058"/>
                  </a:cubicBezTo>
                  <a:cubicBezTo>
                    <a:pt x="26764" y="4054416"/>
                    <a:pt x="0" y="3989801"/>
                    <a:pt x="0" y="3922425"/>
                  </a:cubicBezTo>
                  <a:lnTo>
                    <a:pt x="0" y="254039"/>
                  </a:lnTo>
                  <a:close/>
                </a:path>
              </a:pathLst>
            </a:custGeom>
            <a:solidFill>
              <a:srgbClr val="ABBDE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0688" tIns="1841273" rIns="170688" bIns="100598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Imágenes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Sonido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Video</a:t>
              </a:r>
              <a:endParaRPr lang="es-ES" sz="2500" b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>
              <a:off x="1188007" y="2167419"/>
              <a:ext cx="1390762" cy="1390762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Forma libre"/>
            <p:cNvSpPr/>
            <p:nvPr/>
          </p:nvSpPr>
          <p:spPr>
            <a:xfrm>
              <a:off x="3255745" y="1916832"/>
              <a:ext cx="2540391" cy="4176464"/>
            </a:xfrm>
            <a:custGeom>
              <a:avLst/>
              <a:gdLst>
                <a:gd name="connsiteX0" fmla="*/ 0 w 2540391"/>
                <a:gd name="connsiteY0" fmla="*/ 254039 h 4176464"/>
                <a:gd name="connsiteX1" fmla="*/ 74407 w 2540391"/>
                <a:gd name="connsiteY1" fmla="*/ 74406 h 4176464"/>
                <a:gd name="connsiteX2" fmla="*/ 254040 w 2540391"/>
                <a:gd name="connsiteY2" fmla="*/ 0 h 4176464"/>
                <a:gd name="connsiteX3" fmla="*/ 2286352 w 2540391"/>
                <a:gd name="connsiteY3" fmla="*/ 0 h 4176464"/>
                <a:gd name="connsiteX4" fmla="*/ 2465985 w 2540391"/>
                <a:gd name="connsiteY4" fmla="*/ 74407 h 4176464"/>
                <a:gd name="connsiteX5" fmla="*/ 2540391 w 2540391"/>
                <a:gd name="connsiteY5" fmla="*/ 254040 h 4176464"/>
                <a:gd name="connsiteX6" fmla="*/ 2540391 w 2540391"/>
                <a:gd name="connsiteY6" fmla="*/ 3922425 h 4176464"/>
                <a:gd name="connsiteX7" fmla="*/ 2465985 w 2540391"/>
                <a:gd name="connsiteY7" fmla="*/ 4102058 h 4176464"/>
                <a:gd name="connsiteX8" fmla="*/ 2286352 w 2540391"/>
                <a:gd name="connsiteY8" fmla="*/ 4176464 h 4176464"/>
                <a:gd name="connsiteX9" fmla="*/ 254039 w 2540391"/>
                <a:gd name="connsiteY9" fmla="*/ 4176464 h 4176464"/>
                <a:gd name="connsiteX10" fmla="*/ 74406 w 2540391"/>
                <a:gd name="connsiteY10" fmla="*/ 4102058 h 4176464"/>
                <a:gd name="connsiteX11" fmla="*/ 0 w 2540391"/>
                <a:gd name="connsiteY11" fmla="*/ 3922425 h 4176464"/>
                <a:gd name="connsiteX12" fmla="*/ 0 w 2540391"/>
                <a:gd name="connsiteY12" fmla="*/ 254039 h 4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391" h="4176464">
                  <a:moveTo>
                    <a:pt x="0" y="254039"/>
                  </a:moveTo>
                  <a:cubicBezTo>
                    <a:pt x="0" y="186664"/>
                    <a:pt x="26765" y="122048"/>
                    <a:pt x="74407" y="74406"/>
                  </a:cubicBezTo>
                  <a:cubicBezTo>
                    <a:pt x="122049" y="26764"/>
                    <a:pt x="186665" y="0"/>
                    <a:pt x="254040" y="0"/>
                  </a:cubicBezTo>
                  <a:lnTo>
                    <a:pt x="2286352" y="0"/>
                  </a:lnTo>
                  <a:cubicBezTo>
                    <a:pt x="2353727" y="0"/>
                    <a:pt x="2418343" y="26765"/>
                    <a:pt x="2465985" y="74407"/>
                  </a:cubicBezTo>
                  <a:cubicBezTo>
                    <a:pt x="2513627" y="122049"/>
                    <a:pt x="2540391" y="186665"/>
                    <a:pt x="2540391" y="254040"/>
                  </a:cubicBezTo>
                  <a:lnTo>
                    <a:pt x="2540391" y="3922425"/>
                  </a:lnTo>
                  <a:cubicBezTo>
                    <a:pt x="2540391" y="3989800"/>
                    <a:pt x="2513626" y="4054416"/>
                    <a:pt x="2465985" y="4102058"/>
                  </a:cubicBezTo>
                  <a:cubicBezTo>
                    <a:pt x="2418343" y="4149700"/>
                    <a:pt x="2353728" y="4176464"/>
                    <a:pt x="2286352" y="4176464"/>
                  </a:cubicBezTo>
                  <a:lnTo>
                    <a:pt x="254039" y="4176464"/>
                  </a:lnTo>
                  <a:cubicBezTo>
                    <a:pt x="186664" y="4176464"/>
                    <a:pt x="122048" y="4149699"/>
                    <a:pt x="74406" y="4102058"/>
                  </a:cubicBezTo>
                  <a:cubicBezTo>
                    <a:pt x="26764" y="4054416"/>
                    <a:pt x="0" y="3989801"/>
                    <a:pt x="0" y="3922425"/>
                  </a:cubicBezTo>
                  <a:lnTo>
                    <a:pt x="0" y="254039"/>
                  </a:lnTo>
                  <a:close/>
                </a:path>
              </a:pathLst>
            </a:custGeom>
            <a:solidFill>
              <a:srgbClr val="ABBDE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0688" tIns="1841273" rIns="170688" bIns="100598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Documentos de Texto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**PDF**</a:t>
              </a:r>
              <a:endParaRPr lang="es-ES" sz="2400" b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17 Elipse"/>
            <p:cNvSpPr/>
            <p:nvPr/>
          </p:nvSpPr>
          <p:spPr>
            <a:xfrm>
              <a:off x="3804610" y="2167419"/>
              <a:ext cx="1390762" cy="1390762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Forma libre"/>
            <p:cNvSpPr/>
            <p:nvPr/>
          </p:nvSpPr>
          <p:spPr>
            <a:xfrm>
              <a:off x="5920041" y="1916832"/>
              <a:ext cx="2540391" cy="4176464"/>
            </a:xfrm>
            <a:custGeom>
              <a:avLst/>
              <a:gdLst>
                <a:gd name="connsiteX0" fmla="*/ 0 w 2540391"/>
                <a:gd name="connsiteY0" fmla="*/ 254039 h 4176464"/>
                <a:gd name="connsiteX1" fmla="*/ 74407 w 2540391"/>
                <a:gd name="connsiteY1" fmla="*/ 74406 h 4176464"/>
                <a:gd name="connsiteX2" fmla="*/ 254040 w 2540391"/>
                <a:gd name="connsiteY2" fmla="*/ 0 h 4176464"/>
                <a:gd name="connsiteX3" fmla="*/ 2286352 w 2540391"/>
                <a:gd name="connsiteY3" fmla="*/ 0 h 4176464"/>
                <a:gd name="connsiteX4" fmla="*/ 2465985 w 2540391"/>
                <a:gd name="connsiteY4" fmla="*/ 74407 h 4176464"/>
                <a:gd name="connsiteX5" fmla="*/ 2540391 w 2540391"/>
                <a:gd name="connsiteY5" fmla="*/ 254040 h 4176464"/>
                <a:gd name="connsiteX6" fmla="*/ 2540391 w 2540391"/>
                <a:gd name="connsiteY6" fmla="*/ 3922425 h 4176464"/>
                <a:gd name="connsiteX7" fmla="*/ 2465985 w 2540391"/>
                <a:gd name="connsiteY7" fmla="*/ 4102058 h 4176464"/>
                <a:gd name="connsiteX8" fmla="*/ 2286352 w 2540391"/>
                <a:gd name="connsiteY8" fmla="*/ 4176464 h 4176464"/>
                <a:gd name="connsiteX9" fmla="*/ 254039 w 2540391"/>
                <a:gd name="connsiteY9" fmla="*/ 4176464 h 4176464"/>
                <a:gd name="connsiteX10" fmla="*/ 74406 w 2540391"/>
                <a:gd name="connsiteY10" fmla="*/ 4102058 h 4176464"/>
                <a:gd name="connsiteX11" fmla="*/ 0 w 2540391"/>
                <a:gd name="connsiteY11" fmla="*/ 3922425 h 4176464"/>
                <a:gd name="connsiteX12" fmla="*/ 0 w 2540391"/>
                <a:gd name="connsiteY12" fmla="*/ 254039 h 4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391" h="4176464">
                  <a:moveTo>
                    <a:pt x="0" y="254039"/>
                  </a:moveTo>
                  <a:cubicBezTo>
                    <a:pt x="0" y="186664"/>
                    <a:pt x="26765" y="122048"/>
                    <a:pt x="74407" y="74406"/>
                  </a:cubicBezTo>
                  <a:cubicBezTo>
                    <a:pt x="122049" y="26764"/>
                    <a:pt x="186665" y="0"/>
                    <a:pt x="254040" y="0"/>
                  </a:cubicBezTo>
                  <a:lnTo>
                    <a:pt x="2286352" y="0"/>
                  </a:lnTo>
                  <a:cubicBezTo>
                    <a:pt x="2353727" y="0"/>
                    <a:pt x="2418343" y="26765"/>
                    <a:pt x="2465985" y="74407"/>
                  </a:cubicBezTo>
                  <a:cubicBezTo>
                    <a:pt x="2513627" y="122049"/>
                    <a:pt x="2540391" y="186665"/>
                    <a:pt x="2540391" y="254040"/>
                  </a:cubicBezTo>
                  <a:lnTo>
                    <a:pt x="2540391" y="3922425"/>
                  </a:lnTo>
                  <a:cubicBezTo>
                    <a:pt x="2540391" y="3989800"/>
                    <a:pt x="2513626" y="4054416"/>
                    <a:pt x="2465985" y="4102058"/>
                  </a:cubicBezTo>
                  <a:cubicBezTo>
                    <a:pt x="2418343" y="4149700"/>
                    <a:pt x="2353728" y="4176464"/>
                    <a:pt x="2286352" y="4176464"/>
                  </a:cubicBezTo>
                  <a:lnTo>
                    <a:pt x="254039" y="4176464"/>
                  </a:lnTo>
                  <a:cubicBezTo>
                    <a:pt x="186664" y="4176464"/>
                    <a:pt x="122048" y="4149699"/>
                    <a:pt x="74406" y="4102058"/>
                  </a:cubicBezTo>
                  <a:cubicBezTo>
                    <a:pt x="26764" y="4054416"/>
                    <a:pt x="0" y="3989801"/>
                    <a:pt x="0" y="3922425"/>
                  </a:cubicBezTo>
                  <a:lnTo>
                    <a:pt x="0" y="254039"/>
                  </a:lnTo>
                  <a:close/>
                </a:path>
              </a:pathLst>
            </a:custGeom>
            <a:solidFill>
              <a:srgbClr val="ABBDE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3792" tIns="1784377" rIns="113792" bIns="94908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err="1" smtClean="0">
                  <a:latin typeface="Verdana" pitchFamily="34" charset="0"/>
                  <a:ea typeface="Verdana" pitchFamily="34" charset="0"/>
                  <a:cs typeface="Verdana" pitchFamily="34" charset="0"/>
                  <a:hlinkClick r:id="rId4"/>
                </a:rPr>
                <a:t>DSpace</a:t>
              </a:r>
              <a:r>
                <a:rPr lang="es-ES" sz="1600" b="1" kern="1200" smtClean="0">
                  <a:latin typeface="Verdana" pitchFamily="34" charset="0"/>
                  <a:ea typeface="Verdana" pitchFamily="34" charset="0"/>
                  <a:cs typeface="Verdana" pitchFamily="34" charset="0"/>
                  <a:hlinkClick r:id="rId4"/>
                </a:rPr>
                <a:t> Software</a:t>
              </a:r>
              <a:endParaRPr lang="es-ES" sz="1600" b="1" kern="120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b="1" kern="120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Software</a:t>
              </a:r>
              <a:endParaRPr lang="es-ES" sz="2800" b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>
              <a:off x="6421214" y="2167419"/>
              <a:ext cx="1390762" cy="1390762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2 Rectángulo redondeado"/>
          <p:cNvSpPr/>
          <p:nvPr/>
        </p:nvSpPr>
        <p:spPr>
          <a:xfrm>
            <a:off x="683568" y="1268760"/>
            <a:ext cx="7488832" cy="504056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tipo de archivos puedo subir?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Flecha izquierda y derecha"/>
          <p:cNvSpPr/>
          <p:nvPr/>
        </p:nvSpPr>
        <p:spPr>
          <a:xfrm>
            <a:off x="611560" y="4941168"/>
            <a:ext cx="7848872" cy="792088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DIVERSIDAD DE FORMATOS Y TANTOS COMO NECESITEMOS</a:t>
            </a:r>
            <a:endParaRPr lang="es-E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91680" y="5610726"/>
            <a:ext cx="4968552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Tamaño máximo= </a:t>
            </a:r>
            <a:r>
              <a:rPr lang="es-E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500 MB por archivo</a:t>
            </a:r>
            <a:endParaRPr lang="es-E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536" t="27320" r="46456" b="6058"/>
          <a:stretch>
            <a:fillRect/>
          </a:stretch>
        </p:blipFill>
        <p:spPr bwMode="auto">
          <a:xfrm>
            <a:off x="683568" y="1268760"/>
            <a:ext cx="4464496" cy="49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4788024" y="5570076"/>
            <a:ext cx="273630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Revisamos, y si está todo bien, pulsar “</a:t>
            </a:r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Siguiente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987824" y="5877272"/>
            <a:ext cx="720080" cy="360040"/>
          </a:xfrm>
          <a:prstGeom prst="round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779912" y="6021288"/>
            <a:ext cx="864096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061" t="18815" r="33167" b="6058"/>
          <a:stretch>
            <a:fillRect/>
          </a:stretch>
        </p:blipFill>
        <p:spPr bwMode="auto">
          <a:xfrm>
            <a:off x="539552" y="1308966"/>
            <a:ext cx="5040560" cy="457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868144" y="2636912"/>
            <a:ext cx="2736304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Marcar “Conceder licencia “ y  “Completar envío”</a:t>
            </a:r>
          </a:p>
          <a:p>
            <a:pPr lvl="0" algn="just"/>
            <a:r>
              <a:rPr lang="es-ES" sz="1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Atención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Es obligatorio la concesión de licencia para que el envío se complete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7270" t="48195" r="17172" b="30543"/>
          <a:stretch>
            <a:fillRect/>
          </a:stretch>
        </p:blipFill>
        <p:spPr bwMode="auto">
          <a:xfrm>
            <a:off x="3707904" y="5315804"/>
            <a:ext cx="5256584" cy="106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539552" y="5229200"/>
            <a:ext cx="360040" cy="288032"/>
          </a:xfrm>
          <a:prstGeom prst="round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6876256" y="3789040"/>
            <a:ext cx="0" cy="14401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979712" y="5229200"/>
            <a:ext cx="48965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2339752" y="5589240"/>
            <a:ext cx="936104" cy="288032"/>
          </a:xfrm>
          <a:prstGeom prst="round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3419872" y="5733256"/>
            <a:ext cx="21602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23528" y="1268760"/>
          <a:ext cx="8424936" cy="5112568"/>
        </p:xfrm>
        <a:graphic>
          <a:graphicData uri="http://schemas.openxmlformats.org/drawingml/2006/table">
            <a:tbl>
              <a:tblPr/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78498">
                <a:tc>
                  <a:txBody>
                    <a:bodyPr/>
                    <a:lstStyle/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8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De:  </a:t>
                      </a:r>
                      <a:r>
                        <a:rPr lang="es-ES" sz="1400" b="1" u="none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addi@ehu.eus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Para:</a:t>
                      </a:r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400" b="1" u="none" baseline="0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xxx.xxx@.ehu.eus</a:t>
                      </a:r>
                    </a:p>
                    <a:p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Asunto: ADDI: </a:t>
                      </a:r>
                      <a:r>
                        <a:rPr lang="es-ES" sz="1400" u="none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Eginkizun</a:t>
                      </a:r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400" u="none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berria</a:t>
                      </a:r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400" u="none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duzu</a:t>
                      </a:r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/ Tiene una nueva tarea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4070">
                <a:tc>
                  <a:txBody>
                    <a:bodyPr/>
                    <a:lstStyle/>
                    <a:p>
                      <a:endParaRPr kumimoji="0" lang="es-ES" sz="11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Item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berri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bat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igorri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zaio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barne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ADDI/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IIADri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 nuevo ítem se ha enviado a ADDI-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akademikoa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Titulo/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Izenburua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     TÍTULO</a:t>
                      </a:r>
                      <a:r>
                        <a:rPr kumimoji="0" lang="es-ES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DEL TRABAJO</a:t>
                      </a:r>
                      <a:endParaRPr kumimoji="0" lang="es-ES" sz="11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Colección/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Bilduma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  F. CC. SOCIALES/COMUNICACION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Autor/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Ikaslea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          NOMBRE DEL ALUMNO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Director/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Zuzendaria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NOMBRE DEL DIRECTOR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Eginkizun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eskatzeko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klik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egin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mesedez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ondoko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esteka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honetan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 solicitar esta tarea, por favor, haga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click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en el siguiente enlace: 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100" u="sng" kern="1200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https://academico.ehu.eus/handle/123456789/32/workflow?workflowID=209?locale-attribute=es</a:t>
                      </a:r>
                      <a:r>
                        <a:rPr kumimoji="0" lang="es-ES" sz="1100" kern="1200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  <a:p>
                      <a:r>
                        <a:rPr kumimoji="0" lang="es-ES" sz="1100" u="sng" kern="1200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https://academico.ehu.eus/handle/123456789/32/workflow?workflowID=209?locale-attribute=eu</a:t>
                      </a:r>
                      <a:r>
                        <a:rPr kumimoji="0" lang="es-ES" sz="1100" u="none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eusk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 </a:t>
                      </a:r>
                    </a:p>
                    <a:p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Zure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ikastegiak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emandako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epea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duzu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Gradu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Amaierako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Lana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baliozkotzeko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eta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horrela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Epaimahaiko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kideek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defentsa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eguna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baino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aurrerapen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nahikoaz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jasoko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dute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Dispone del plazo establecido por su Centro para validar el Trabajo Fin de Grado y que de esta forma llegue a los miembros del Tribunal con suficiente antelación a la fecha de defensa.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Eskerrik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!/¡Muchas gracias!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Equipo de ADDI-Académico/ADDI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Akademikoko</a:t>
                      </a:r>
                      <a:r>
                        <a:rPr kumimoji="0" lang="es-E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1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taldea</a:t>
                      </a:r>
                      <a:endParaRPr kumimoji="0" lang="es-ES" sz="11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endParaRPr lang="es-ES" sz="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5436096" y="2492896"/>
            <a:ext cx="3096344" cy="1440160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vez 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Completado el envío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el/la directora/a recibe este correo para 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validar el TFG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467545" y="1412776"/>
            <a:ext cx="8128438" cy="4703160"/>
            <a:chOff x="467545" y="1412776"/>
            <a:chExt cx="8128438" cy="47031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8861" t="25375" r="8362" b="17398"/>
            <a:stretch>
              <a:fillRect/>
            </a:stretch>
          </p:blipFill>
          <p:spPr bwMode="auto">
            <a:xfrm>
              <a:off x="467545" y="1484784"/>
              <a:ext cx="8128438" cy="463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CuadroTexto"/>
            <p:cNvSpPr txBox="1"/>
            <p:nvPr/>
          </p:nvSpPr>
          <p:spPr>
            <a:xfrm>
              <a:off x="611560" y="1412776"/>
              <a:ext cx="28803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TÍTULO DEL TFG</a:t>
              </a:r>
              <a:endPara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5436096" y="3789040"/>
            <a:ext cx="316835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El/La directora/a puede </a:t>
            </a:r>
            <a:r>
              <a:rPr lang="es-ES" sz="1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valida</a:t>
            </a:r>
            <a:r>
              <a:rPr lang="es-ES" sz="1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 TFG, o </a:t>
            </a:r>
            <a:r>
              <a:rPr lang="es-ES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rechazarlo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 hay algún error.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16216" y="4797152"/>
            <a:ext cx="1008112" cy="360040"/>
          </a:xfrm>
          <a:prstGeom prst="rect">
            <a:avLst/>
          </a:prstGeom>
          <a:noFill/>
          <a:ln w="22225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588224" y="5229200"/>
            <a:ext cx="1008112" cy="360040"/>
          </a:xfrm>
          <a:prstGeom prst="rect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708920"/>
            <a:ext cx="3888432" cy="36317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err="1" smtClean="0"/>
              <a:t>Estimad@</a:t>
            </a:r>
            <a:r>
              <a:rPr lang="es-ES" sz="1100" dirty="0" smtClean="0"/>
              <a:t>,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Jaun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/Andrea,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ha archivado su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envio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ADDI-Académico en: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Zure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igorpena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artxibatu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ADDI-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Akademikoan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Izenburua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/Título: TÍTULO DEL TFG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Bilduma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/Colección: F. CC. SOCIALES/COMUNICACION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URI:               </a:t>
            </a:r>
          </a:p>
          <a:p>
            <a:endParaRPr lang="es-E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https://academico.ehu.eus/handle</a:t>
            </a:r>
            <a:endParaRPr lang="es-ES" sz="11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¡Muchas gracias!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Eskerrik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asko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Equipo de ADDI-Académico/ADDI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Akademikoko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taldea</a:t>
            </a:r>
            <a:endParaRPr lang="es-E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251520" y="1268760"/>
            <a:ext cx="3816424" cy="1368152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vez validado el TFG por el/la directora/a, el/la alumno/a recibe este correo:</a:t>
            </a:r>
          </a:p>
          <a:p>
            <a:endParaRPr lang="es-ES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ADDI: </a:t>
            </a:r>
            <a:r>
              <a:rPr lang="es-ES" sz="1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Igorpena</a:t>
            </a:r>
            <a:r>
              <a:rPr lang="es-ES" sz="1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onarturik</a:t>
            </a:r>
            <a:r>
              <a:rPr lang="es-ES" sz="1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eta </a:t>
            </a:r>
            <a:r>
              <a:rPr lang="es-ES" sz="1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artxibaturik</a:t>
            </a:r>
            <a:r>
              <a:rPr lang="es-ES" sz="1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/Envío aprobado y archivado</a:t>
            </a:r>
            <a:endParaRPr lang="es-ES" sz="12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11960" y="2693527"/>
            <a:ext cx="4680520" cy="36625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Estimad@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Jaun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/Andrea,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Bidalitakoa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/Enviado:   TÍTULO DEL TFG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Helburuko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bilduma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/Colección: F. CC. SOCIALES/COMUNICACIÓN </a:t>
            </a:r>
          </a:p>
          <a:p>
            <a:endParaRPr lang="es-E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NOMBRE DEL DIRECTOR/A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(e)k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ez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dizu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igorpena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onartu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arrazoi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honengatik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       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ha rechazado su envío debido a la siguiente razón: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   “ARCHIVO ERRÓNEO”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Zure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igorpena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ez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ezabatu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Bera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eskuratu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zuzendu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ahal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duzu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ondoko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gune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honetan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 envío no se ha borrado. Puede acceder a él y corregirlo desde la siguiente página: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s-ES" sz="11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https://academico.ehu.eus/mydspace?</a:t>
            </a:r>
            <a:endParaRPr lang="es-E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Eskerrik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asko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!/¡Muchas gracias!</a:t>
            </a:r>
          </a:p>
          <a:p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Equipo de ADDI-Académico/ADDI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Akademikoko</a:t>
            </a:r>
            <a:r>
              <a:rPr lang="es-E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taldea</a:t>
            </a:r>
            <a:endParaRPr lang="es-E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283968" y="1268760"/>
            <a:ext cx="4248472" cy="1368152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el/la directora/a  rechaza el TFG, el/la alumno/a recibe este correo:</a:t>
            </a:r>
          </a:p>
          <a:p>
            <a:endParaRPr lang="es-E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ADDI: </a:t>
            </a:r>
            <a:r>
              <a:rPr lang="es-ES" sz="1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Igorpen</a:t>
            </a:r>
            <a:r>
              <a:rPr lang="es-ES" sz="1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ukatua</a:t>
            </a:r>
            <a:r>
              <a:rPr lang="es-ES" sz="1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/Envío rechazado</a:t>
            </a:r>
            <a:endParaRPr lang="es-ES" sz="12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8427" r="1662" b="9281"/>
          <a:stretch>
            <a:fillRect/>
          </a:stretch>
        </p:blipFill>
        <p:spPr bwMode="auto">
          <a:xfrm>
            <a:off x="272698" y="1988840"/>
            <a:ext cx="86197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611560" y="1268760"/>
            <a:ext cx="7776864" cy="576064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ADDI público los TFG que superen la nota de corte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815" r="2548" b="10311"/>
          <a:stretch>
            <a:fillRect/>
          </a:stretch>
        </p:blipFill>
        <p:spPr bwMode="auto">
          <a:xfrm>
            <a:off x="251520" y="1268760"/>
            <a:ext cx="8280920" cy="315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32990" r="2160" b="32990"/>
          <a:stretch>
            <a:fillRect/>
          </a:stretch>
        </p:blipFill>
        <p:spPr bwMode="auto">
          <a:xfrm>
            <a:off x="323528" y="4581128"/>
            <a:ext cx="8352928" cy="1728192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444208" y="5733256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Google Académico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635896" y="3933056"/>
            <a:ext cx="4392488" cy="216024"/>
          </a:xfrm>
          <a:prstGeom prst="rect">
            <a:avLst/>
          </a:prstGeom>
          <a:noFill/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627784" y="5517232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79512" y="4437112"/>
            <a:ext cx="8784976" cy="7200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67544" y="1340768"/>
            <a:ext cx="7776864" cy="576064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MÁS DEBO SABER?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115616" y="1844824"/>
          <a:ext cx="609600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467544" y="3356992"/>
          <a:ext cx="806489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by-nd_peti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5157192"/>
            <a:ext cx="165793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1916832"/>
            <a:ext cx="1440159" cy="4048547"/>
          </a:xfrm>
          <a:prstGeom prst="rect">
            <a:avLst/>
          </a:prstGeom>
          <a:solidFill>
            <a:srgbClr val="FFC000"/>
          </a:soli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135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39552" y="2060848"/>
            <a:ext cx="1152128" cy="136815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7544" y="4221088"/>
            <a:ext cx="1224135" cy="1372692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142" y="4365103"/>
            <a:ext cx="3887074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339752" y="1556792"/>
            <a:ext cx="5760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>
              <a:buFont typeface="Wingdings" pitchFamily="2" charset="2"/>
              <a:buChar char="ü"/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RECUERDA!! Siempre puedes conservar el </a:t>
            </a:r>
            <a:r>
              <a:rPr lang="es-ES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</a:p>
          <a:p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81830" y="3573016"/>
            <a:ext cx="6408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 </a:t>
            </a: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puedes asignar una licencia </a:t>
            </a:r>
            <a:r>
              <a:rPr lang="es-ES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Creative</a:t>
            </a: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Commons</a:t>
            </a: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/>
            <a:r>
              <a:rPr lang="es-ES" sz="1600" b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</a:t>
            </a: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creativecommons.org/choose</a:t>
            </a:r>
            <a:r>
              <a:rPr lang="es-ES" sz="1600" b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/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04248" y="488193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Algunos derechos reservados</a:t>
            </a:r>
            <a:endParaRPr lang="es-E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51720" y="2044005"/>
            <a:ext cx="6768752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j-lt"/>
              </a:rPr>
              <a:t>©</a:t>
            </a:r>
            <a:r>
              <a:rPr lang="es-ES" sz="1600" b="1" dirty="0" smtClean="0">
                <a:latin typeface="+mj-lt"/>
              </a:rPr>
              <a:t> RESERVADOS TODOS LOS DERECHOS DE EXPLOTACIÓN 	 	 </a:t>
            </a:r>
            <a:r>
              <a:rPr lang="es-ES" sz="1600" dirty="0" smtClean="0">
                <a:latin typeface="+mj-lt"/>
              </a:rPr>
              <a:t>1. Reproducción</a:t>
            </a:r>
          </a:p>
          <a:p>
            <a:r>
              <a:rPr lang="es-ES" sz="1600" dirty="0" smtClean="0">
                <a:latin typeface="+mj-lt"/>
              </a:rPr>
              <a:t>		 2. Distribución</a:t>
            </a:r>
          </a:p>
          <a:p>
            <a:r>
              <a:rPr lang="es-ES" sz="1600" dirty="0" smtClean="0">
                <a:latin typeface="+mj-lt"/>
              </a:rPr>
              <a:t>		 3. Comunicación pública</a:t>
            </a:r>
          </a:p>
          <a:p>
            <a:r>
              <a:rPr lang="es-ES" sz="1600" dirty="0" smtClean="0">
                <a:latin typeface="+mj-lt"/>
              </a:rPr>
              <a:t>		 4. Transformación</a:t>
            </a:r>
            <a:endParaRPr lang="es-ES" sz="16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26473"/>
              </p:ext>
            </p:extLst>
          </p:nvPr>
        </p:nvGraphicFramePr>
        <p:xfrm>
          <a:off x="323528" y="1268760"/>
          <a:ext cx="8424936" cy="5059680"/>
        </p:xfrm>
        <a:graphic>
          <a:graphicData uri="http://schemas.openxmlformats.org/drawingml/2006/table">
            <a:tbl>
              <a:tblPr/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5988">
                <a:tc>
                  <a:txBody>
                    <a:bodyPr/>
                    <a:lstStyle/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8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De:  </a:t>
                      </a:r>
                      <a:r>
                        <a:rPr lang="es-ES" sz="1400" b="1" u="none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addi@ehu.eus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Para:</a:t>
                      </a:r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400" b="1" u="none" baseline="0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xxx001@ikasle.ehu.eus</a:t>
                      </a:r>
                    </a:p>
                    <a:p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Asunto: ADDI: </a:t>
                      </a:r>
                      <a:r>
                        <a:rPr kumimoji="0" lang="es-ES" sz="14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Zure</a:t>
                      </a: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4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Gradu</a:t>
                      </a:r>
                      <a:r>
                        <a:rPr kumimoji="0" lang="es-ES" sz="14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400" kern="12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r>
                        <a:rPr kumimoji="0" lang="es-ES" sz="14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maierako</a:t>
                      </a: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Lana </a:t>
                      </a:r>
                      <a:endParaRPr lang="es-ES" sz="1400" u="none" baseline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4532">
                <a:tc>
                  <a:txBody>
                    <a:bodyPr/>
                    <a:lstStyle/>
                    <a:p>
                      <a:pPr marL="138430">
                        <a:spcAft>
                          <a:spcPts val="0"/>
                        </a:spcAft>
                      </a:pPr>
                      <a:endParaRPr lang="es-ES" sz="9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Estimad@Usuario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</a:t>
                      </a:r>
                      <a:endParaRPr lang="es-E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Usuario </a:t>
                      </a: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Jaun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/Andrea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endParaRPr lang="es-E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Zure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Gradu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Amaierkao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Lana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sortu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 eta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bera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eskuratu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eta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burutu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ahal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duzu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 ha creado 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Trabajo fin de grado</a:t>
                      </a:r>
                      <a:r>
                        <a:rPr lang="es-E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 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ya está disponible para que pueda cumplimentarlo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endParaRPr lang="es-E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Hauek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dira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datuak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datos son: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Izenburua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/Título:        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TITULO </a:t>
                      </a:r>
                      <a:r>
                        <a:rPr lang="es-ES" sz="1200" i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 TFG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Bilduma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/Colección:   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</a:t>
                      </a:r>
                      <a:r>
                        <a:rPr lang="es-ES" sz="1200" i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NOMBRE CENTRO</a:t>
                      </a:r>
                      <a:endParaRPr lang="es-E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Zuzendaria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/Director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   </a:t>
                      </a:r>
                      <a:r>
                        <a:rPr lang="es-E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Nombre </a:t>
                      </a:r>
                      <a:r>
                        <a:rPr lang="es-ES" sz="1200" i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Director</a:t>
                      </a:r>
                      <a:endParaRPr lang="es-E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Ikasle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/Alumno:            </a:t>
                      </a:r>
                      <a:r>
                        <a:rPr lang="es-ES" sz="1200" i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Nombre </a:t>
                      </a:r>
                      <a:r>
                        <a:rPr lang="es-E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Alumno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endParaRPr lang="es-E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Zure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lana </a:t>
                      </a: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bidaltzeko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mesedez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sartu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esteka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honetan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 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poder subir su trabajo, por favor,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conectese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a:                              						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400" b="1" u="sng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https://academico.ehu.eus/submissions</a:t>
                      </a:r>
                      <a:endParaRPr lang="es-ES" sz="1400" b="1" u="non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endParaRPr lang="es-ES" sz="1200" u="non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Eskerrik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asko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!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¡Muchas gracias!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Akademikoko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taldea</a:t>
                      </a:r>
                      <a:r>
                        <a:rPr lang="es-E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/Equipo de </a:t>
                      </a:r>
                      <a:r>
                        <a:rPr lang="es-E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ADDI-Académico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endParaRPr lang="es-E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004048" y="1271662"/>
            <a:ext cx="3744416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Importante: 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correo llega a la cuenta institucional, por lo que ésta debe estar operativa (por ej.: si el buzón de entrada está lleno, no entrarán los mensajes nuevos …)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Flecha izquierda"/>
          <p:cNvSpPr/>
          <p:nvPr/>
        </p:nvSpPr>
        <p:spPr>
          <a:xfrm>
            <a:off x="3563888" y="1556792"/>
            <a:ext cx="864096" cy="288032"/>
          </a:xfrm>
          <a:prstGeom prst="left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Botón de acción: Información">
            <a:hlinkClick r:id="" action="ppaction://noaction" highlightClick="1"/>
          </p:cNvPr>
          <p:cNvSpPr/>
          <p:nvPr/>
        </p:nvSpPr>
        <p:spPr>
          <a:xfrm>
            <a:off x="4427984" y="1268760"/>
            <a:ext cx="576064" cy="504056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4716016" y="3501008"/>
            <a:ext cx="3528392" cy="1080120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Correo que se envía a los/las alumnos/as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30897" r="18204" b="8648"/>
          <a:stretch>
            <a:fillRect/>
          </a:stretch>
        </p:blipFill>
        <p:spPr bwMode="auto">
          <a:xfrm>
            <a:off x="971600" y="1582259"/>
            <a:ext cx="7167332" cy="47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755576" y="1268760"/>
            <a:ext cx="7416824" cy="504056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tipo de licencias CC puedo utilizar?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344831"/>
            <a:ext cx="6984776" cy="150810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000" b="1" dirty="0" smtClean="0"/>
              <a:t>     </a:t>
            </a:r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todo esto ¿POR QUÉ?</a:t>
            </a:r>
          </a:p>
          <a:p>
            <a:pPr lvl="0"/>
            <a:endParaRPr lang="es-E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lvl="2" indent="-182563">
              <a:buFont typeface="Arial" pitchFamily="34" charset="0"/>
              <a:buChar char="•"/>
            </a:pPr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Cuando utilizas el trabajo, las palabras o ideas de otros, sin decir de quienes son,  y además las empleas  como si fuesen tuyas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ES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ESTÁS PLAGIANDO</a:t>
            </a:r>
            <a:endParaRPr lang="es-ES" sz="1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07704" y="3068960"/>
            <a:ext cx="6192688" cy="116185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¿Cómo se evita el plagio?</a:t>
            </a:r>
          </a:p>
          <a:p>
            <a:pPr lvl="0"/>
            <a:endParaRPr lang="es-E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274638">
              <a:buFont typeface="Arial" pitchFamily="34" charset="0"/>
              <a:buChar char="•"/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Hay que citar las fuentes. Poner siempre la referencia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2843808" y="4509120"/>
            <a:ext cx="5904656" cy="17389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ADEMÁS contra de plagio… </a:t>
            </a:r>
          </a:p>
          <a:p>
            <a:pPr lvl="0"/>
            <a:endParaRPr lang="es-E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274638">
              <a:buFont typeface="Arial" pitchFamily="34" charset="0"/>
              <a:buChar char="•"/>
            </a:pPr>
            <a:r>
              <a:rPr lang="es-ES" sz="1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Hay programas anti-plagio</a:t>
            </a:r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Programas de pago: 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TURNITIN </a:t>
            </a:r>
            <a:r>
              <a:rPr lang="es-ES" sz="1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iThenticate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Plagiarism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Detect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Plagius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Programas gratuitos: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PaperRater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Copyleaks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Dupli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Checker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Plagium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Plag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Tracker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Viper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Plagiarism</a:t>
            </a:r>
            <a:r>
              <a:rPr lang="es-ES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s-ES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TinEye</a:t>
            </a:r>
            <a:endParaRPr lang="es-ES" sz="14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274638">
              <a:buFont typeface="Arial" pitchFamily="34" charset="0"/>
              <a:buChar char="•"/>
            </a:pPr>
            <a:endParaRPr lang="es-ES" sz="5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39552" y="4437112"/>
            <a:ext cx="1398588" cy="1522412"/>
            <a:chOff x="4630" y="2258"/>
            <a:chExt cx="2202" cy="2396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630" y="2258"/>
              <a:ext cx="2202" cy="2396"/>
              <a:chOff x="4654" y="2258"/>
              <a:chExt cx="2202" cy="2396"/>
            </a:xfrm>
          </p:grpSpPr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>
                <a:off x="4654" y="2258"/>
                <a:ext cx="2154" cy="23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>
                <a:off x="4827" y="2468"/>
                <a:ext cx="1829" cy="1969"/>
              </a:xfrm>
              <a:prstGeom prst="ellipse">
                <a:avLst/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" name="Text Box 20"/>
              <p:cNvSpPr txBox="1">
                <a:spLocks noChangeArrowheads="1"/>
              </p:cNvSpPr>
              <p:nvPr/>
            </p:nvSpPr>
            <p:spPr bwMode="auto">
              <a:xfrm>
                <a:off x="4678" y="2985"/>
                <a:ext cx="1220" cy="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400" b="1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lgerian" pitchFamily="82" charset="0"/>
                  </a:rPr>
                  <a:t>PLA</a:t>
                </a:r>
                <a:r>
                  <a:rPr kumimoji="0" lang="es-ES" sz="2000" b="1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lgerian" pitchFamily="82" charset="0"/>
                  </a:rPr>
                  <a:t>       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5691" y="3023"/>
                <a:ext cx="1165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400" b="1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lgerian" pitchFamily="82" charset="0"/>
                  </a:rPr>
                  <a:t>GIO</a:t>
                </a:r>
                <a:r>
                  <a:rPr kumimoji="0" lang="es-ES" sz="1800" b="1" i="0" u="none" strike="noStrike" cap="none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 Rounded MT Bold" pitchFamily="34" charset="0"/>
                  </a:rPr>
                  <a:t>        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22"/>
              <p:cNvSpPr>
                <a:spLocks noChangeArrowheads="1"/>
              </p:cNvSpPr>
              <p:nvPr/>
            </p:nvSpPr>
            <p:spPr bwMode="auto">
              <a:xfrm rot="-2658078">
                <a:off x="4766" y="3388"/>
                <a:ext cx="1953" cy="17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 rot="13816434">
              <a:off x="4784" y="3346"/>
              <a:ext cx="1969" cy="1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196" t="13146" r="8362" b="3521"/>
          <a:stretch>
            <a:fillRect/>
          </a:stretch>
        </p:blipFill>
        <p:spPr bwMode="auto">
          <a:xfrm>
            <a:off x="1115616" y="1196752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32" t="14563" r="1274" b="12221"/>
          <a:stretch>
            <a:fillRect/>
          </a:stretch>
        </p:blipFill>
        <p:spPr bwMode="auto">
          <a:xfrm>
            <a:off x="497563" y="1484784"/>
            <a:ext cx="8178893" cy="489654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123728" y="2276872"/>
            <a:ext cx="2592288" cy="932902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Mila</a:t>
            </a:r>
            <a:r>
              <a:rPr lang="es-E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Esker!</a:t>
            </a:r>
          </a:p>
          <a:p>
            <a:pPr algn="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¡Muchas Gracias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03848" y="3356992"/>
            <a:ext cx="3240360" cy="154845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Irakaskuntza</a:t>
            </a:r>
            <a:r>
              <a:rPr lang="es-E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eta </a:t>
            </a:r>
            <a:r>
              <a:rPr lang="es-E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Ikerkuntzarako</a:t>
            </a:r>
            <a:r>
              <a:rPr lang="es-E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Laguntza</a:t>
            </a:r>
            <a:r>
              <a:rPr lang="es-E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Zerbitzua</a:t>
            </a:r>
          </a:p>
          <a:p>
            <a:pPr algn="r"/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Servicio de Apoyo a la Docencia</a:t>
            </a:r>
          </a:p>
          <a:p>
            <a:pPr algn="r"/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la Investigación</a:t>
            </a:r>
          </a:p>
          <a:p>
            <a:pPr algn="r"/>
            <a:endParaRPr lang="es-E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Juanjo </a:t>
            </a:r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Montero         94 601 8087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23928" y="5091201"/>
            <a:ext cx="4176464" cy="858079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44000" rIns="180000" bIns="180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" sz="15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Bizkaiko</a:t>
            </a:r>
            <a:r>
              <a:rPr lang="es-ES" sz="15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5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Campuseko</a:t>
            </a:r>
            <a:r>
              <a:rPr lang="es-ES" sz="15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5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Biblioteka</a:t>
            </a:r>
            <a:endParaRPr lang="es-ES" sz="1500" b="1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spcAft>
                <a:spcPts val="300"/>
              </a:spcAft>
            </a:pPr>
            <a:r>
              <a:rPr lang="es-ES" sz="15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Biblioteca del Campus de </a:t>
            </a:r>
            <a:r>
              <a:rPr lang="es-ES" sz="15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Bizkai</a:t>
            </a:r>
            <a:r>
              <a:rPr lang="es-ES" sz="16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lang="es-ES" sz="1600" b="1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16446"/>
              </p:ext>
            </p:extLst>
          </p:nvPr>
        </p:nvGraphicFramePr>
        <p:xfrm>
          <a:off x="323528" y="1268760"/>
          <a:ext cx="8424936" cy="4773692"/>
        </p:xfrm>
        <a:graphic>
          <a:graphicData uri="http://schemas.openxmlformats.org/drawingml/2006/table">
            <a:tbl>
              <a:tblPr/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5988">
                <a:tc>
                  <a:txBody>
                    <a:bodyPr/>
                    <a:lstStyle/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8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De:  </a:t>
                      </a:r>
                      <a:r>
                        <a:rPr lang="es-ES" sz="1400" b="1" u="none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addi@ehu.eus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Para:</a:t>
                      </a:r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ES" sz="1400" b="1" u="none" baseline="0" dirty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xxx.xxx@.ehu.eus</a:t>
                      </a:r>
                    </a:p>
                    <a:p>
                      <a:r>
                        <a:rPr lang="es-ES" sz="14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Asunto: ADDI</a:t>
                      </a:r>
                      <a:r>
                        <a:rPr lang="es-ES" sz="1200" u="non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</a:t>
                      </a:r>
                      <a:r>
                        <a:rPr kumimoji="0" lang="es-ES_tradnl" sz="16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Gradu</a:t>
                      </a:r>
                      <a:r>
                        <a:rPr kumimoji="0" lang="es-ES_tradnl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_tradnl" sz="16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Amaierako</a:t>
                      </a:r>
                      <a:r>
                        <a:rPr kumimoji="0" lang="es-ES_tradnl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Lan</a:t>
                      </a:r>
                      <a:r>
                        <a:rPr kumimoji="0" lang="es-ES_tradnl" sz="16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_tradnl" sz="1600" kern="12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</a:t>
                      </a:r>
                      <a:r>
                        <a:rPr kumimoji="0" lang="es-ES_tradnl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_tradnl" sz="16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zure</a:t>
                      </a:r>
                      <a:r>
                        <a:rPr kumimoji="0" lang="es-ES_tradnl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_tradnl" sz="16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zain</a:t>
                      </a:r>
                      <a:r>
                        <a:rPr kumimoji="0" lang="es-ES_tradnl" sz="16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S" sz="1200" u="none" baseline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4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4532">
                <a:tc>
                  <a:txBody>
                    <a:bodyPr/>
                    <a:lstStyle/>
                    <a:p>
                      <a:pPr marL="138430">
                        <a:spcAft>
                          <a:spcPts val="0"/>
                        </a:spcAft>
                      </a:pPr>
                      <a:endParaRPr lang="es-E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kumimoji="0" lang="es-ES" sz="12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Gradu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Amaierako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Lan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zure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zain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dago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 le ha asignado el siguiente trabajo:</a:t>
                      </a:r>
                    </a:p>
                    <a:p>
                      <a:endParaRPr kumimoji="0" lang="es-ES" sz="12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Izenburua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/Título: </a:t>
                      </a:r>
                      <a:r>
                        <a:rPr kumimoji="0" lang="es-ES" sz="1200" i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TITULO DEL TFG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</a:t>
                      </a:r>
                    </a:p>
                    <a:p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Helburuko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bilduma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/Colección: </a:t>
                      </a:r>
                      <a:r>
                        <a:rPr kumimoji="0" lang="es-ES" sz="1200" i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NOMBRE CENTRO</a:t>
                      </a:r>
                      <a:endParaRPr kumimoji="0" lang="es-ES" sz="12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Bidaltzailea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/Enviado por: </a:t>
                      </a:r>
                      <a:r>
                        <a:rPr kumimoji="0" lang="es-ES" sz="1200" i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Nombre Alumno</a:t>
                      </a:r>
                      <a:endParaRPr kumimoji="0" lang="es-ES" sz="12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Ikaslea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lana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osoa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bidali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bezain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laster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e-mail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berri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bat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jasoko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duzu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  </a:t>
                      </a: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 pronto como el alumno envíe el contenido del proyecto, se lo notificaremos en un nuevo mail.</a:t>
                      </a: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Eskerrik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asko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!/¡Muchas gracias!</a:t>
                      </a: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Akademikoko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s-ES" sz="12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taldea</a:t>
                      </a:r>
                      <a:r>
                        <a:rPr kumimoji="0" lang="es-ES" sz="12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/Equipo de ADDI-Académico</a:t>
                      </a:r>
                    </a:p>
                    <a:p>
                      <a:pPr marL="138430">
                        <a:spcAft>
                          <a:spcPts val="0"/>
                        </a:spcAft>
                      </a:pPr>
                      <a:endParaRPr lang="es-ES" sz="9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4355976" y="2420888"/>
            <a:ext cx="3960440" cy="1728192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También se avisa a 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los/las directores/as de que el/la alumno/a  puede subir el TFG a ADDI Académico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50" t="27372" r="30395" b="19451"/>
          <a:stretch/>
        </p:blipFill>
        <p:spPr>
          <a:xfrm>
            <a:off x="361155" y="2832447"/>
            <a:ext cx="4091619" cy="29728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785" t="42524" r="24352" b="38112"/>
          <a:stretch/>
        </p:blipFill>
        <p:spPr>
          <a:xfrm>
            <a:off x="4744694" y="1556792"/>
            <a:ext cx="4087525" cy="1494905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395536" y="1505273"/>
            <a:ext cx="3813793" cy="1203647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no recibes el correo,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puedes acceder a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 Académico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desde la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página de la Biblioteca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Servicios para el alumnado – Archivo Digital ADDI</a:t>
            </a:r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flipH="1">
            <a:off x="3203847" y="4509120"/>
            <a:ext cx="1108912" cy="5760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61155" y="5301208"/>
            <a:ext cx="1426605" cy="3326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870641" y="2860694"/>
            <a:ext cx="1958391" cy="31530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308304" y="5661248"/>
            <a:ext cx="1008112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24806" t="35385" r="10522" b="17888"/>
          <a:stretch/>
        </p:blipFill>
        <p:spPr bwMode="auto">
          <a:xfrm>
            <a:off x="4754261" y="3320988"/>
            <a:ext cx="42102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19 Conector recto de flecha"/>
          <p:cNvCxnSpPr/>
          <p:nvPr/>
        </p:nvCxnSpPr>
        <p:spPr>
          <a:xfrm>
            <a:off x="6788456" y="3132778"/>
            <a:ext cx="1059908" cy="21684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7524328" y="5446194"/>
            <a:ext cx="576064" cy="215054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"/>
          <p:cNvCxnSpPr/>
          <p:nvPr/>
        </p:nvCxnSpPr>
        <p:spPr>
          <a:xfrm flipH="1">
            <a:off x="4627196" y="1448749"/>
            <a:ext cx="16812" cy="4644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330" r="1741" b="6446"/>
          <a:stretch>
            <a:fillRect/>
          </a:stretch>
        </p:blipFill>
        <p:spPr bwMode="auto">
          <a:xfrm>
            <a:off x="395536" y="1916832"/>
            <a:ext cx="857809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11560" y="141277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Entrar a ADDI Académico:  </a:t>
            </a:r>
            <a:r>
              <a:rPr lang="es-ES" sz="2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https://academico.ehu.eus/</a:t>
            </a:r>
            <a:endParaRPr lang="es-ES" sz="2200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200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6300192" y="5085184"/>
            <a:ext cx="1800200" cy="360040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Acceder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427984" y="2708920"/>
            <a:ext cx="1152128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Login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31840" y="4365104"/>
            <a:ext cx="1800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Puntos de acceso</a:t>
            </a:r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Flecha arriba"/>
          <p:cNvSpPr/>
          <p:nvPr/>
        </p:nvSpPr>
        <p:spPr>
          <a:xfrm>
            <a:off x="4716016" y="3212976"/>
            <a:ext cx="360040" cy="100811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5004048" y="5085184"/>
            <a:ext cx="1224136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815" r="2160" b="26092"/>
          <a:stretch>
            <a:fillRect/>
          </a:stretch>
        </p:blipFill>
        <p:spPr bwMode="auto">
          <a:xfrm>
            <a:off x="323528" y="1412776"/>
            <a:ext cx="84025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323528" y="2924944"/>
            <a:ext cx="5184576" cy="360040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S" sz="1600" b="1" u="sng" dirty="0" smtClean="0">
                <a:solidFill>
                  <a:schemeClr val="tx2">
                    <a:lumMod val="50000"/>
                  </a:schemeClr>
                </a:solidFill>
              </a:rPr>
              <a:t>Autenticación mediante LDAP (recomendado)</a:t>
            </a:r>
            <a:endParaRPr lang="es-ES" sz="16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40078" r="78042" b="16591"/>
          <a:stretch>
            <a:fillRect/>
          </a:stretch>
        </p:blipFill>
        <p:spPr bwMode="auto">
          <a:xfrm>
            <a:off x="971601" y="4005063"/>
            <a:ext cx="1872208" cy="223224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5 Flecha abajo"/>
          <p:cNvSpPr/>
          <p:nvPr/>
        </p:nvSpPr>
        <p:spPr>
          <a:xfrm>
            <a:off x="2411760" y="3356992"/>
            <a:ext cx="288032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"/>
          <p:cNvSpPr/>
          <p:nvPr/>
        </p:nvSpPr>
        <p:spPr>
          <a:xfrm>
            <a:off x="1691680" y="5805264"/>
            <a:ext cx="1008112" cy="2880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08104" y="3861048"/>
            <a:ext cx="3456384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Importante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Elegir el idioma antes de autentificarse. Una vez se haya empezado a cumplimentar el TFG deberá completarse el proceso sin cambiar de idioma.</a:t>
            </a:r>
            <a:endParaRPr lang="es-ES" sz="140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81505" t="50000" b="42912"/>
          <a:stretch>
            <a:fillRect/>
          </a:stretch>
        </p:blipFill>
        <p:spPr bwMode="auto">
          <a:xfrm>
            <a:off x="7092280" y="2204864"/>
            <a:ext cx="1503264" cy="36004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10 Botón de acción: Información">
            <a:hlinkClick r:id="" action="ppaction://noaction" highlightClick="1"/>
          </p:cNvPr>
          <p:cNvSpPr/>
          <p:nvPr/>
        </p:nvSpPr>
        <p:spPr>
          <a:xfrm>
            <a:off x="6732240" y="3212976"/>
            <a:ext cx="648072" cy="64807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rriba"/>
          <p:cNvSpPr/>
          <p:nvPr/>
        </p:nvSpPr>
        <p:spPr>
          <a:xfrm>
            <a:off x="7308304" y="2564904"/>
            <a:ext cx="360040" cy="129614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2987824" y="3645024"/>
            <a:ext cx="2232248" cy="504056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Forma de acceso:</a:t>
            </a:r>
          </a:p>
          <a:p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OBLIGATORIA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Flecha arriba"/>
          <p:cNvSpPr/>
          <p:nvPr/>
        </p:nvSpPr>
        <p:spPr>
          <a:xfrm>
            <a:off x="3563888" y="3284984"/>
            <a:ext cx="144016" cy="36004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izquierda y arriba"/>
          <p:cNvSpPr/>
          <p:nvPr/>
        </p:nvSpPr>
        <p:spPr>
          <a:xfrm>
            <a:off x="2915816" y="4221088"/>
            <a:ext cx="432048" cy="576064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24128" y="4077072"/>
            <a:ext cx="2664296" cy="17281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37243" r="42027" b="10310"/>
          <a:stretch>
            <a:fillRect/>
          </a:stretch>
        </p:blipFill>
        <p:spPr bwMode="auto">
          <a:xfrm>
            <a:off x="1475656" y="4005064"/>
            <a:ext cx="5040560" cy="229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685" t="37243" r="20444" b="30046"/>
          <a:stretch>
            <a:fillRect/>
          </a:stretch>
        </p:blipFill>
        <p:spPr bwMode="auto">
          <a:xfrm>
            <a:off x="611560" y="1988840"/>
            <a:ext cx="77048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611560" y="1268760"/>
            <a:ext cx="7776864" cy="576064"/>
          </a:xfrm>
          <a:prstGeom prst="roundRect">
            <a:avLst/>
          </a:prstGeom>
          <a:solidFill>
            <a:schemeClr val="bg2"/>
          </a:solidFill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Subir el TFG a ADDI Académico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11960" y="3769295"/>
            <a:ext cx="396044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Clicamos en el enlace que hay en el título 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5 Conector recto de flecha"/>
          <p:cNvCxnSpPr>
            <a:endCxn id="4" idx="1"/>
          </p:cNvCxnSpPr>
          <p:nvPr/>
        </p:nvCxnSpPr>
        <p:spPr>
          <a:xfrm>
            <a:off x="2555776" y="3501008"/>
            <a:ext cx="1656184" cy="422176"/>
          </a:xfrm>
          <a:prstGeom prst="straightConnector1">
            <a:avLst/>
          </a:prstGeom>
          <a:ln w="412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1835696" y="6021288"/>
            <a:ext cx="720080" cy="288032"/>
          </a:xfrm>
          <a:prstGeom prst="round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971600" y="5949280"/>
            <a:ext cx="792088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283968" y="5805264"/>
            <a:ext cx="352839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pulsamos el botón “</a:t>
            </a:r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Completar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933382"/>
            <a:ext cx="3960440" cy="415498"/>
          </a:xfrm>
          <a:prstGeom prst="rect">
            <a:avLst/>
          </a:prstGeom>
          <a:solidFill>
            <a:schemeClr val="bg1"/>
          </a:solidFill>
          <a:ln w="158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Después de identificarnos, debe aparecer la siguiente pantalla. Si no es así, entrar en </a:t>
            </a:r>
            <a:r>
              <a:rPr lang="es-ES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 cuenta-Mis tareas</a:t>
            </a:r>
            <a:endParaRPr lang="es-ES" sz="105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563" t="18524" r="42027" b="6058"/>
          <a:stretch>
            <a:fillRect/>
          </a:stretch>
        </p:blipFill>
        <p:spPr bwMode="auto">
          <a:xfrm>
            <a:off x="200847" y="1268760"/>
            <a:ext cx="470842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408" t="33293" r="43560" b="20621"/>
          <a:stretch>
            <a:fillRect/>
          </a:stretch>
        </p:blipFill>
        <p:spPr bwMode="auto">
          <a:xfrm>
            <a:off x="4801961" y="1268760"/>
            <a:ext cx="41625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8738" t="26045" r="44740" b="10699"/>
          <a:stretch>
            <a:fillRect/>
          </a:stretch>
        </p:blipFill>
        <p:spPr bwMode="auto">
          <a:xfrm>
            <a:off x="4727802" y="2708920"/>
            <a:ext cx="42366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508104" y="2060848"/>
            <a:ext cx="33123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364088" y="4437112"/>
            <a:ext cx="3528392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Completar campos como: idioma, descriptores, resumen… y pulsar “</a:t>
            </a:r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Siguiente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(Cuando no vayamos a finalizar el proceso –la subida del TFG- en ese momento “</a:t>
            </a:r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Guardar y continuar más tarde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”)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228184" y="5949280"/>
            <a:ext cx="648072" cy="360040"/>
          </a:xfrm>
          <a:prstGeom prst="roundRect">
            <a:avLst/>
          </a:prstGeom>
          <a:noFill/>
          <a:ln w="158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izquierda"/>
          <p:cNvSpPr/>
          <p:nvPr/>
        </p:nvSpPr>
        <p:spPr>
          <a:xfrm>
            <a:off x="7092280" y="6021288"/>
            <a:ext cx="1008112" cy="2880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544" t="21650" r="43301" b="7476"/>
          <a:stretch>
            <a:fillRect/>
          </a:stretch>
        </p:blipFill>
        <p:spPr bwMode="auto">
          <a:xfrm>
            <a:off x="467544" y="1278539"/>
            <a:ext cx="5904656" cy="510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539552" y="5229200"/>
            <a:ext cx="1296144" cy="432048"/>
          </a:xfrm>
          <a:prstGeom prst="round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915816" y="5085184"/>
            <a:ext cx="24482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Clicar para subir más ficheros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419872" y="5949280"/>
            <a:ext cx="1080120" cy="360040"/>
          </a:xfrm>
          <a:prstGeom prst="round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68144" y="5642084"/>
            <a:ext cx="28083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 no se van a subir más ficheros pulsar “</a:t>
            </a:r>
            <a:r>
              <a:rPr lang="es-ES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Siguiente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39552" y="3356992"/>
            <a:ext cx="936104" cy="360040"/>
          </a:xfrm>
          <a:prstGeom prst="round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>
            <a:stCxn id="4" idx="3"/>
          </p:cNvCxnSpPr>
          <p:nvPr/>
        </p:nvCxnSpPr>
        <p:spPr>
          <a:xfrm>
            <a:off x="1835696" y="5445224"/>
            <a:ext cx="108012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4499992" y="6093296"/>
            <a:ext cx="1368152" cy="2642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Diapositiva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793</Words>
  <Application>Microsoft Office PowerPoint</Application>
  <PresentationFormat>Presentación en pantalla (4:3)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Instalaciones</dc:creator>
  <cp:lastModifiedBy>Yolanda Antúnez Marcos</cp:lastModifiedBy>
  <cp:revision>220</cp:revision>
  <dcterms:created xsi:type="dcterms:W3CDTF">2017-02-03T18:27:37Z</dcterms:created>
  <dcterms:modified xsi:type="dcterms:W3CDTF">2020-04-22T06:21:23Z</dcterms:modified>
</cp:coreProperties>
</file>