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99974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47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909574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214374"/>
            <a:ext cx="9144000" cy="9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1519174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18239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21287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2433573"/>
            <a:ext cx="9144000" cy="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0" y="27383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30431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0" y="33479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0" y="3652773"/>
            <a:ext cx="9144000" cy="9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39575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0" y="42623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0" y="45671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0" y="4871973"/>
            <a:ext cx="9144000" cy="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0" y="51767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54815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0" y="578643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0" y="6091237"/>
            <a:ext cx="9144000" cy="9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0" y="639603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8839200" y="0"/>
            <a:ext cx="0" cy="2362200"/>
          </a:xfrm>
          <a:custGeom>
            <a:avLst/>
            <a:gdLst/>
            <a:ahLst/>
            <a:cxnLst/>
            <a:rect l="l" t="t" r="r" b="b"/>
            <a:pathLst>
              <a:path w="0"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14337" y="1514602"/>
            <a:ext cx="1784985" cy="0"/>
          </a:xfrm>
          <a:custGeom>
            <a:avLst/>
            <a:gdLst/>
            <a:ahLst/>
            <a:cxnLst/>
            <a:rect l="l" t="t" r="r" b="b"/>
            <a:pathLst>
              <a:path w="1784985" h="0">
                <a:moveTo>
                  <a:pt x="178441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608291" y="1419225"/>
            <a:ext cx="0" cy="2320925"/>
          </a:xfrm>
          <a:custGeom>
            <a:avLst/>
            <a:gdLst/>
            <a:ahLst/>
            <a:cxnLst/>
            <a:rect l="l" t="t" r="r" b="b"/>
            <a:pathLst>
              <a:path w="0" h="2320925">
                <a:moveTo>
                  <a:pt x="0" y="0"/>
                </a:moveTo>
                <a:lnTo>
                  <a:pt x="0" y="2320925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508165" y="1411287"/>
            <a:ext cx="201866" cy="2034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6484" y="656285"/>
            <a:ext cx="20669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PLAN DE</a:t>
            </a:r>
            <a:r>
              <a:rPr dirty="0" sz="1400" spc="-70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394" y="656285"/>
            <a:ext cx="17176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Letren</a:t>
            </a:r>
            <a:r>
              <a:rPr dirty="0" sz="1400" spc="-1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7569" y="869950"/>
            <a:ext cx="1670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Facultad de</a:t>
            </a:r>
            <a:r>
              <a:rPr dirty="0" sz="1400" spc="-9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2583814"/>
            <a:ext cx="0" cy="3763645"/>
          </a:xfrm>
          <a:custGeom>
            <a:avLst/>
            <a:gdLst/>
            <a:ahLst/>
            <a:cxnLst/>
            <a:rect l="l" t="t" r="r" b="b"/>
            <a:pathLst>
              <a:path w="0" h="3763645">
                <a:moveTo>
                  <a:pt x="0" y="0"/>
                </a:moveTo>
                <a:lnTo>
                  <a:pt x="0" y="3763581"/>
                </a:lnTo>
              </a:path>
            </a:pathLst>
          </a:custGeom>
          <a:ln w="12700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3912" y="1889125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3912" y="6333109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8640" y="2683129"/>
            <a:ext cx="152400" cy="15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58640" y="3463416"/>
            <a:ext cx="152400" cy="15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8640" y="4578984"/>
            <a:ext cx="152400" cy="156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8640" y="5359272"/>
            <a:ext cx="152400" cy="15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13196" y="1828736"/>
          <a:ext cx="7797800" cy="450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"/>
                <a:gridCol w="3352800"/>
                <a:gridCol w="4267200"/>
                <a:gridCol w="76200"/>
              </a:tblGrid>
              <a:tr h="7614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LARRIALDIEN AURREAN EGIN</a:t>
                      </a:r>
                      <a:r>
                        <a:rPr dirty="0" sz="2000" spc="-7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BEHARREKOA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ACTUACIÓN FRENTE </a:t>
                      </a:r>
                      <a:r>
                        <a:rPr dirty="0" sz="20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 UNA</a:t>
                      </a:r>
                      <a:r>
                        <a:rPr dirty="0" sz="2000" spc="-4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EMERGENCIA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105410">
                    <a:lnL w="28575">
                      <a:solidFill>
                        <a:srgbClr val="40458B"/>
                      </a:solidFill>
                      <a:prstDash val="solid"/>
                    </a:lnL>
                    <a:lnR w="28575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</a:tr>
              <a:tr h="1676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92075" marR="159385" indent="-19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0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Kontrolatzeko </a:t>
                      </a:r>
                      <a:r>
                        <a:rPr dirty="0" sz="20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moduko  gorabehera/istripua</a:t>
                      </a:r>
                      <a:r>
                        <a:rPr dirty="0" sz="2000" spc="-9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denean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 marR="68580">
                        <a:lnSpc>
                          <a:spcPct val="100000"/>
                        </a:lnSpc>
                      </a:pPr>
                      <a:r>
                        <a:rPr dirty="0" sz="20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Declaración </a:t>
                      </a:r>
                      <a:r>
                        <a:rPr dirty="0" sz="20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incidente</a:t>
                      </a:r>
                      <a:r>
                        <a:rPr dirty="0" sz="2000" spc="-3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/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accidente</a:t>
                      </a:r>
                      <a:r>
                        <a:rPr dirty="0" sz="2000" spc="-5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controlable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just" marL="92075" marR="85090" indent="156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Kontrol-Guneari  (Atezaintzari) jakinarazi,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larrialdia 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zeuregandik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hurbil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gertatzen</a:t>
                      </a:r>
                      <a:r>
                        <a:rPr dirty="0" sz="1600" spc="-6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bada.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just" marL="92075" marR="82550" indent="1568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Dar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 al Centro </a:t>
                      </a:r>
                      <a:r>
                        <a:rPr dirty="0" sz="16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 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Control (Conserjería) si </a:t>
                      </a:r>
                      <a:r>
                        <a:rPr dirty="0" sz="16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emergencia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se  produce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en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una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zona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próxima a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dirty="0" sz="1600" spc="-254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situación.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</a:tr>
              <a:tr h="218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</a:tr>
              <a:tr h="1847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35330" marR="804545" indent="-1270">
                        <a:lnSpc>
                          <a:spcPts val="2880"/>
                        </a:lnSpc>
                        <a:spcBef>
                          <a:spcPts val="55"/>
                        </a:spcBef>
                      </a:pPr>
                      <a:r>
                        <a:rPr dirty="0" sz="20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Kontrolaezina  </a:t>
                      </a:r>
                      <a:r>
                        <a:rPr dirty="0" sz="20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</a:t>
                      </a:r>
                      <a:r>
                        <a:rPr dirty="0" sz="2000" spc="-1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orokorra  No</a:t>
                      </a:r>
                      <a:r>
                        <a:rPr dirty="0" sz="2000" spc="-4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controlable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673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</a:t>
                      </a:r>
                      <a:r>
                        <a:rPr dirty="0" sz="2000" spc="-2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general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985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just" marL="92075" marR="83820" indent="156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Eraikinaren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ebakuazioari ekin,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  </a:t>
                      </a:r>
                      <a:r>
                        <a:rPr dirty="0" sz="1600" spc="-3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ETA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EBAKUAZIORAKO </a:t>
                      </a:r>
                      <a:r>
                        <a:rPr dirty="0" sz="16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PLANari jarraituz,  JENDEA </a:t>
                      </a:r>
                      <a:r>
                        <a:rPr dirty="0" sz="1600" spc="-2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BILTZEKO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GUNERA</a:t>
                      </a:r>
                      <a:r>
                        <a:rPr dirty="0" sz="1600" spc="4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arte.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just" marL="92075" marR="83820" indent="22097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Proceder a la evacuación </a:t>
                      </a:r>
                      <a:r>
                        <a:rPr dirty="0" sz="16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del  edificio </a:t>
                      </a:r>
                      <a:r>
                        <a:rPr dirty="0" sz="16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siguiendo </a:t>
                      </a:r>
                      <a:r>
                        <a:rPr dirty="0" sz="16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el </a:t>
                      </a:r>
                      <a:r>
                        <a:rPr dirty="0" sz="16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PLAN DE  ALARMA Y EVACUACIÓN hasta </a:t>
                      </a:r>
                      <a:r>
                        <a:rPr dirty="0" sz="16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el  </a:t>
                      </a:r>
                      <a:r>
                        <a:rPr dirty="0" sz="16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PUNTO DE </a:t>
                      </a:r>
                      <a:r>
                        <a:rPr dirty="0" sz="1600" spc="-1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REUNIÓN (VER</a:t>
                      </a:r>
                      <a:r>
                        <a:rPr dirty="0" sz="1600" spc="-23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PLANO).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52400" y="228600"/>
            <a:ext cx="151447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2447289"/>
            <a:ext cx="0" cy="4227195"/>
          </a:xfrm>
          <a:custGeom>
            <a:avLst/>
            <a:gdLst/>
            <a:ahLst/>
            <a:cxnLst/>
            <a:rect l="l" t="t" r="r" b="b"/>
            <a:pathLst>
              <a:path w="0" h="4227195">
                <a:moveTo>
                  <a:pt x="0" y="0"/>
                </a:moveTo>
                <a:lnTo>
                  <a:pt x="0" y="4226877"/>
                </a:lnTo>
              </a:path>
            </a:pathLst>
          </a:custGeom>
          <a:ln w="12700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3912" y="2453639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12700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3912" y="4373879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12700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" y="1738376"/>
            <a:ext cx="0" cy="4935855"/>
          </a:xfrm>
          <a:custGeom>
            <a:avLst/>
            <a:gdLst/>
            <a:ahLst/>
            <a:cxnLst/>
            <a:rect l="l" t="t" r="r" b="b"/>
            <a:pathLst>
              <a:path w="0" h="4935855">
                <a:moveTo>
                  <a:pt x="0" y="0"/>
                </a:moveTo>
                <a:lnTo>
                  <a:pt x="0" y="4935791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10600" y="1738376"/>
            <a:ext cx="0" cy="4935855"/>
          </a:xfrm>
          <a:custGeom>
            <a:avLst/>
            <a:gdLst/>
            <a:ahLst/>
            <a:cxnLst/>
            <a:rect l="l" t="t" r="r" b="b"/>
            <a:pathLst>
              <a:path w="0" h="4935855">
                <a:moveTo>
                  <a:pt x="0" y="0"/>
                </a:moveTo>
                <a:lnTo>
                  <a:pt x="0" y="4935791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3912" y="1752600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3912" y="6659880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6613" y="1784350"/>
            <a:ext cx="573468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40458B"/>
                </a:solidFill>
                <a:latin typeface="Tahoma"/>
                <a:cs typeface="Tahoma"/>
              </a:rPr>
              <a:t>LARRIALDIEN AURREAN EGIN</a:t>
            </a:r>
            <a:r>
              <a:rPr dirty="0" sz="2000" spc="-6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58B"/>
                </a:solidFill>
                <a:latin typeface="Tahoma"/>
                <a:cs typeface="Tahoma"/>
              </a:rPr>
              <a:t>BEHARREKOA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40458B"/>
                </a:solidFill>
                <a:latin typeface="Tahoma"/>
                <a:cs typeface="Tahoma"/>
              </a:rPr>
              <a:t>ACTUACIÓN FRENTE </a:t>
            </a:r>
            <a:r>
              <a:rPr dirty="0" sz="2000" b="1">
                <a:solidFill>
                  <a:srgbClr val="40458B"/>
                </a:solidFill>
                <a:latin typeface="Tahoma"/>
                <a:cs typeface="Tahoma"/>
              </a:rPr>
              <a:t>A UNA</a:t>
            </a:r>
            <a:r>
              <a:rPr dirty="0" sz="2000" spc="-5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58B"/>
                </a:solidFill>
                <a:latin typeface="Tahoma"/>
                <a:cs typeface="Tahoma"/>
              </a:rPr>
              <a:t>EMERGENCIA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9639" y="2569464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47952" y="2485771"/>
            <a:ext cx="3247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0935" algn="l"/>
                <a:tab pos="2411730" algn="l"/>
              </a:tabLst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z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r	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b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ai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n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o	l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hen,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63440" y="2569464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82083" y="2485771"/>
            <a:ext cx="35515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solidFill>
                  <a:srgbClr val="40458B"/>
                </a:solidFill>
                <a:latin typeface="Tahoma"/>
                <a:cs typeface="Tahoma"/>
              </a:rPr>
              <a:t>Ayudar, 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en 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primer </a:t>
            </a:r>
            <a:r>
              <a:rPr dirty="0" sz="2400" spc="-60">
                <a:solidFill>
                  <a:srgbClr val="40458B"/>
                </a:solidFill>
                <a:latin typeface="Tahoma"/>
                <a:cs typeface="Tahoma"/>
              </a:rPr>
              <a:t>lugar,</a:t>
            </a:r>
            <a:r>
              <a:rPr dirty="0" sz="2400" spc="484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39" y="2851530"/>
            <a:ext cx="761428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2045" algn="l"/>
                <a:tab pos="3746500" algn="l"/>
                <a:tab pos="4262120" algn="l"/>
                <a:tab pos="5617210" algn="l"/>
                <a:tab pos="6266815" algn="l"/>
              </a:tabLst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lagundu	pertsona	las	personas	que	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presenten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939" y="3217290"/>
            <a:ext cx="5861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6175" algn="l"/>
                <a:tab pos="3746500" algn="l"/>
              </a:tabLst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minusbaliatuei,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zaurituei	discapacidades,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1266" y="3217290"/>
            <a:ext cx="1451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2460" algn="l"/>
              </a:tabLst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s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e	h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a</a:t>
            </a:r>
            <a:r>
              <a:rPr dirty="0" sz="2400" spc="-45">
                <a:solidFill>
                  <a:srgbClr val="40458B"/>
                </a:solidFill>
                <a:latin typeface="Tahoma"/>
                <a:cs typeface="Tahoma"/>
              </a:rPr>
              <a:t>y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39" y="3583000"/>
            <a:ext cx="53676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6500" algn="l"/>
              </a:tabLst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ed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dirty="0" sz="2400" spc="-25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eg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ne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z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ik</a:t>
            </a:r>
            <a:r>
              <a:rPr dirty="0" sz="2400" spc="-25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da</a:t>
            </a:r>
            <a:r>
              <a:rPr dirty="0" sz="2400" spc="10">
                <a:solidFill>
                  <a:srgbClr val="40458B"/>
                </a:solidFill>
                <a:latin typeface="Tahoma"/>
                <a:cs typeface="Tahoma"/>
              </a:rPr>
              <a:t>u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de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n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i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.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	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ac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c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identado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1369" y="3583000"/>
            <a:ext cx="1380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1245" algn="l"/>
              </a:tabLst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1375" y="3949065"/>
            <a:ext cx="2209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encuentren</a:t>
            </a:r>
            <a:r>
              <a:rPr dirty="0" sz="2400" spc="-10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mal.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9639" y="4489703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51940" y="4406265"/>
            <a:ext cx="33420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3370" algn="l"/>
              </a:tabLst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I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k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as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g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el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do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63440" y="4489703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982083" y="4406265"/>
            <a:ext cx="3550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8325" algn="l"/>
                <a:tab pos="2440940" algn="l"/>
                <a:tab pos="3371850" algn="l"/>
              </a:tabLst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Ab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a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ndon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a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r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l	au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l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	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939" y="4772025"/>
            <a:ext cx="7614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5380" algn="l"/>
                <a:tab pos="3746500" algn="l"/>
                <a:tab pos="5436870" algn="l"/>
              </a:tabLst>
            </a:pP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laboratoriotik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berehala	laboratorio	inmediatamente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939" y="5137861"/>
            <a:ext cx="53765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4210" algn="l"/>
                <a:tab pos="3746500" algn="l"/>
              </a:tabLst>
            </a:pP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atera	irteerarantz,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dirigiéndose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7777" y="5137861"/>
            <a:ext cx="19323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3555" algn="l"/>
                <a:tab pos="1062990" algn="l"/>
              </a:tabLst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	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la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salida,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939" y="5503875"/>
            <a:ext cx="6739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4920" algn="l"/>
                <a:tab pos="3746500" algn="l"/>
                <a:tab pos="4929505" algn="l"/>
                <a:tab pos="5534660" algn="l"/>
              </a:tabLst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ebakuazio-bideek	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adierazi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según	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la	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dirección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09381" y="5503875"/>
            <a:ext cx="524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que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6939" y="5869635"/>
            <a:ext cx="49079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6500" algn="l"/>
              </a:tabLst>
            </a:pP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b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ez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ala.	in</a:t>
            </a:r>
            <a:r>
              <a:rPr dirty="0" sz="2400" spc="10">
                <a:solidFill>
                  <a:srgbClr val="40458B"/>
                </a:solidFill>
                <a:latin typeface="Tahoma"/>
                <a:cs typeface="Tahoma"/>
              </a:rPr>
              <a:t>d</a:t>
            </a:r>
            <a:r>
              <a:rPr dirty="0" sz="2400" spc="-10">
                <a:solidFill>
                  <a:srgbClr val="40458B"/>
                </a:solidFill>
                <a:latin typeface="Tahoma"/>
                <a:cs typeface="Tahoma"/>
              </a:rPr>
              <a:t>i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quen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96025" y="5869635"/>
            <a:ext cx="223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6935" algn="l"/>
                <a:tab pos="1893570" algn="l"/>
              </a:tabLst>
            </a:pP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las	</a:t>
            </a: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v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ías	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de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51375" y="6235395"/>
            <a:ext cx="16027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dirty="0" sz="2400" spc="-50">
                <a:solidFill>
                  <a:srgbClr val="40458B"/>
                </a:solidFill>
                <a:latin typeface="Tahoma"/>
                <a:cs typeface="Tahoma"/>
              </a:rPr>
              <a:t>v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acuaci</a:t>
            </a:r>
            <a:r>
              <a:rPr dirty="0" sz="2400" spc="5">
                <a:solidFill>
                  <a:srgbClr val="40458B"/>
                </a:solidFill>
                <a:latin typeface="Tahoma"/>
                <a:cs typeface="Tahoma"/>
              </a:rPr>
              <a:t>ón</a:t>
            </a:r>
            <a:r>
              <a:rPr dirty="0" sz="2400">
                <a:solidFill>
                  <a:srgbClr val="40458B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2400" y="228600"/>
            <a:ext cx="151447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987042" y="608838"/>
            <a:ext cx="17189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7542" y="608838"/>
            <a:ext cx="20688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PLAN </a:t>
            </a: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DE</a:t>
            </a:r>
            <a:r>
              <a:rPr dirty="0" sz="1400" spc="-2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87042" y="822197"/>
            <a:ext cx="16103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Letren</a:t>
            </a:r>
            <a:r>
              <a:rPr dirty="0" sz="1400" spc="-30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52669" y="822197"/>
            <a:ext cx="1670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Facultad de</a:t>
            </a:r>
            <a:r>
              <a:rPr dirty="0" sz="1400" spc="-9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2583814"/>
            <a:ext cx="0" cy="3481070"/>
          </a:xfrm>
          <a:custGeom>
            <a:avLst/>
            <a:gdLst/>
            <a:ahLst/>
            <a:cxnLst/>
            <a:rect l="l" t="t" r="r" b="b"/>
            <a:pathLst>
              <a:path w="0" h="3481070">
                <a:moveTo>
                  <a:pt x="0" y="0"/>
                </a:moveTo>
                <a:lnTo>
                  <a:pt x="0" y="3481070"/>
                </a:lnTo>
              </a:path>
            </a:pathLst>
          </a:custGeom>
          <a:ln w="12700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3912" y="1889125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3912" y="6050597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9639" y="2705989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3440" y="2705989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9639" y="3545713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3440" y="3545713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9639" y="4002913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63440" y="4002913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9639" y="4825872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63440" y="4825872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9639" y="5343525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63440" y="5343525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16768" y="1828736"/>
          <a:ext cx="7793990" cy="4239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85"/>
                <a:gridCol w="3657600"/>
                <a:gridCol w="3962399"/>
                <a:gridCol w="76200"/>
              </a:tblGrid>
              <a:tr h="7614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LARRIALDIEN AURREAN EGIN</a:t>
                      </a:r>
                      <a:r>
                        <a:rPr dirty="0" sz="2000" spc="-7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BEHARREKOA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ACTUACIÓN FRENTE </a:t>
                      </a:r>
                      <a:r>
                        <a:rPr dirty="0" sz="20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 UNA</a:t>
                      </a:r>
                      <a:r>
                        <a:rPr dirty="0" sz="2000" spc="-4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EMERGENCIA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105410">
                    <a:lnL w="28575">
                      <a:solidFill>
                        <a:srgbClr val="40458B"/>
                      </a:solidFill>
                      <a:prstDash val="solid"/>
                    </a:lnL>
                    <a:lnR w="28575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</a:tr>
              <a:tr h="77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" marR="84455" indent="330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Lasai egon, ordenaz </a:t>
                      </a:r>
                      <a:r>
                        <a:rPr dirty="0" sz="24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eta 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korrika egin</a:t>
                      </a:r>
                      <a:r>
                        <a:rPr dirty="0" sz="2400" spc="-4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gabe.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marR="81915" indent="33020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1908810" algn="l"/>
                          <a:tab pos="2356485" algn="l"/>
                          <a:tab pos="3347720" algn="l"/>
                          <a:tab pos="3717925" algn="l"/>
                        </a:tabLst>
                      </a:pP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Mantener	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el	orden	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y 	 la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calma,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no</a:t>
                      </a:r>
                      <a:r>
                        <a:rPr dirty="0" sz="2400" spc="-2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 spc="-5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correr.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R w="28575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</a:tr>
              <a:tr h="518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Ez erabili</a:t>
                      </a:r>
                      <a:r>
                        <a:rPr dirty="0" sz="2400" spc="-2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igongailurik.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106045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No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utilizar los</a:t>
                      </a:r>
                      <a:r>
                        <a:rPr dirty="0" sz="2400" spc="-8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ascensores.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106045">
                    <a:lnR w="28575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</a:tr>
              <a:tr h="822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240" marR="82550" indent="33083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857885" algn="l"/>
                          <a:tab pos="1631950" algn="l"/>
                          <a:tab pos="2644140" algn="l"/>
                          <a:tab pos="3270885" algn="l"/>
                        </a:tabLst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z	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24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n	bul</a:t>
                      </a:r>
                      <a:r>
                        <a:rPr dirty="0" sz="2400" spc="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z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	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et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	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ez  osatu</a:t>
                      </a:r>
                      <a:r>
                        <a:rPr dirty="0" sz="2400" spc="-1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jende-andanarik.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92075" marR="82550" indent="23431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1325245" algn="l"/>
                          <a:tab pos="2669540" algn="l"/>
                          <a:tab pos="3053715" algn="l"/>
                        </a:tabLst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Evitar	empujar	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y 	 </a:t>
                      </a:r>
                      <a:r>
                        <a:rPr dirty="0" sz="24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formar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aglomeraciones.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R w="28575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</a:tr>
              <a:tr h="471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Ez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itzuli</a:t>
                      </a:r>
                      <a:r>
                        <a:rPr dirty="0" sz="2400" spc="-2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atzera.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No </a:t>
                      </a:r>
                      <a:r>
                        <a:rPr dirty="0" sz="24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volver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hacia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atrás.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R w="28575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</a:tr>
              <a:tr h="886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720"/>
                        </a:spcBef>
                        <a:tabLst>
                          <a:tab pos="1354455" algn="l"/>
                          <a:tab pos="2504440" algn="l"/>
                        </a:tabLst>
                      </a:pP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Joan	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zaitez	JENDEA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dirty="0" sz="2400" spc="-3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BILTZEKO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GUNERA.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720"/>
                        </a:spcBef>
                        <a:tabLst>
                          <a:tab pos="1596390" algn="l"/>
                          <a:tab pos="2158365" algn="l"/>
                          <a:tab pos="3530600" algn="l"/>
                        </a:tabLst>
                      </a:pP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2400" spc="-1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24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udi</a:t>
                      </a: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24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PU</a:t>
                      </a:r>
                      <a:r>
                        <a:rPr dirty="0" sz="2400" spc="-1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24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24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2400" spc="-1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REUNIÓN (VER</a:t>
                      </a:r>
                      <a:r>
                        <a:rPr dirty="0" sz="2400" spc="-5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PLANO)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R w="28575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58B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52400" y="228600"/>
            <a:ext cx="151447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87042" y="656285"/>
            <a:ext cx="171831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8764" y="656285"/>
            <a:ext cx="206946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PLAN DE</a:t>
            </a:r>
            <a:r>
              <a:rPr dirty="0" sz="1400" spc="-50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7042" y="869950"/>
            <a:ext cx="16097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Letren</a:t>
            </a:r>
            <a:r>
              <a:rPr dirty="0" sz="1400" spc="-3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48636" y="869950"/>
            <a:ext cx="1670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Facultad de</a:t>
            </a:r>
            <a:r>
              <a:rPr dirty="0" sz="1400" spc="-9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2583814"/>
            <a:ext cx="0" cy="3105785"/>
          </a:xfrm>
          <a:custGeom>
            <a:avLst/>
            <a:gdLst/>
            <a:ahLst/>
            <a:cxnLst/>
            <a:rect l="l" t="t" r="r" b="b"/>
            <a:pathLst>
              <a:path w="0" h="3105785">
                <a:moveTo>
                  <a:pt x="0" y="0"/>
                </a:moveTo>
                <a:lnTo>
                  <a:pt x="0" y="3105594"/>
                </a:lnTo>
              </a:path>
            </a:pathLst>
          </a:custGeom>
          <a:ln w="12700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1874901"/>
            <a:ext cx="0" cy="3815079"/>
          </a:xfrm>
          <a:custGeom>
            <a:avLst/>
            <a:gdLst/>
            <a:ahLst/>
            <a:cxnLst/>
            <a:rect l="l" t="t" r="r" b="b"/>
            <a:pathLst>
              <a:path w="0" h="3815079">
                <a:moveTo>
                  <a:pt x="0" y="0"/>
                </a:moveTo>
                <a:lnTo>
                  <a:pt x="0" y="3814508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10600" y="1874901"/>
            <a:ext cx="0" cy="3815079"/>
          </a:xfrm>
          <a:custGeom>
            <a:avLst/>
            <a:gdLst/>
            <a:ahLst/>
            <a:cxnLst/>
            <a:rect l="l" t="t" r="r" b="b"/>
            <a:pathLst>
              <a:path w="0" h="3815079">
                <a:moveTo>
                  <a:pt x="0" y="0"/>
                </a:moveTo>
                <a:lnTo>
                  <a:pt x="0" y="3814508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3912" y="1889125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3912" y="5675121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 h="0">
                <a:moveTo>
                  <a:pt x="0" y="0"/>
                </a:moveTo>
                <a:lnTo>
                  <a:pt x="7800911" y="0"/>
                </a:lnTo>
              </a:path>
            </a:pathLst>
          </a:custGeom>
          <a:ln w="28575">
            <a:solidFill>
              <a:srgbClr val="4045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58640" y="2705989"/>
            <a:ext cx="228600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8640" y="4163314"/>
            <a:ext cx="228600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31056" y="1828736"/>
          <a:ext cx="7780020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85"/>
                <a:gridCol w="3079115"/>
                <a:gridCol w="273050"/>
                <a:gridCol w="4266565"/>
                <a:gridCol w="75565"/>
              </a:tblGrid>
              <a:tr h="761428">
                <a:tc gridSpan="4">
                  <a:txBody>
                    <a:bodyPr/>
                    <a:lstStyle/>
                    <a:p>
                      <a:pPr algn="ctr" marL="819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LARRIALDIEN AURREAN EGIN</a:t>
                      </a:r>
                      <a:r>
                        <a:rPr dirty="0" sz="2000" spc="-7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BEHARREKOA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819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ACTUACIÓN FRENTE </a:t>
                      </a:r>
                      <a:r>
                        <a:rPr dirty="0" sz="2000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 UNA</a:t>
                      </a:r>
                      <a:r>
                        <a:rPr dirty="0" sz="2000" spc="-4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EMERGENCIA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105410"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</a:tr>
              <a:tr h="1067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4094" marR="462915" indent="-3479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8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Larri</a:t>
                      </a:r>
                      <a:r>
                        <a:rPr dirty="0" sz="28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28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ldi</a:t>
                      </a:r>
                      <a:r>
                        <a:rPr dirty="0" sz="28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2800" spc="-1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28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en  </a:t>
                      </a:r>
                      <a:r>
                        <a:rPr dirty="0" sz="2800" spc="-1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amaiera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just" marL="92075" marR="6350" indent="3302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Jarraitu ebakuazio eta  </a:t>
                      </a:r>
                      <a:r>
                        <a:rPr dirty="0" sz="24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alarmarako arduradunen 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aginduei.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</a:tr>
              <a:tr h="230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2800" spc="-1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Fin </a:t>
                      </a:r>
                      <a:r>
                        <a:rPr dirty="0" sz="28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2800" spc="-5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8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emergencia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B="0" marT="1295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92075" marR="5080" indent="2343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Seguir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las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instrucciones </a:t>
                      </a:r>
                      <a:r>
                        <a:rPr dirty="0" sz="2400" spc="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 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los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responsables </a:t>
                      </a:r>
                      <a:r>
                        <a:rPr dirty="0" sz="2400" spc="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de  </a:t>
                      </a:r>
                      <a:r>
                        <a:rPr dirty="0" sz="2400" spc="-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evacuación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2400" spc="-15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>
                          <a:solidFill>
                            <a:srgbClr val="40458B"/>
                          </a:solidFill>
                          <a:latin typeface="Tahoma"/>
                          <a:cs typeface="Tahoma"/>
                        </a:rPr>
                        <a:t>alarma.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52400" y="228600"/>
            <a:ext cx="151447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19833" y="656285"/>
            <a:ext cx="20669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PLAN DE</a:t>
            </a:r>
            <a:r>
              <a:rPr dirty="0" sz="1400" spc="-70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8670" y="656285"/>
            <a:ext cx="17176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Letren</a:t>
            </a:r>
            <a:r>
              <a:rPr dirty="0" sz="1400" spc="-1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660066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0264" y="869950"/>
            <a:ext cx="1670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Facultad de</a:t>
            </a:r>
            <a:r>
              <a:rPr dirty="0" sz="1400" spc="-95" b="1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660066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514475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2344" y="147320"/>
            <a:ext cx="1717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2636" y="360629"/>
            <a:ext cx="16129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Letren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74294"/>
            <a:ext cx="1715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Sotoko</a:t>
            </a:r>
            <a:r>
              <a:rPr dirty="0" sz="1400" spc="-5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ebakuazioa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592" y="147320"/>
            <a:ext cx="2065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PLAN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DE</a:t>
            </a:r>
            <a:r>
              <a:rPr dirty="0" sz="1400" spc="-6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9860" y="360629"/>
            <a:ext cx="1065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F. de</a:t>
            </a:r>
            <a:r>
              <a:rPr dirty="0" sz="1400" spc="-8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0369" y="574294"/>
            <a:ext cx="23336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Evacuación Planta</a:t>
            </a:r>
            <a:r>
              <a:rPr dirty="0" sz="1400" spc="-30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Sótano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312" y="1052574"/>
            <a:ext cx="8207375" cy="580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514475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2344" y="147320"/>
            <a:ext cx="1717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2635" y="360629"/>
            <a:ext cx="16129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Letren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74294"/>
            <a:ext cx="26346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Beheko solairuko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ebakuazioa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592" y="147320"/>
            <a:ext cx="2065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PLAN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DE</a:t>
            </a:r>
            <a:r>
              <a:rPr dirty="0" sz="1400" spc="-6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9860" y="360629"/>
            <a:ext cx="1065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F. de</a:t>
            </a:r>
            <a:r>
              <a:rPr dirty="0" sz="1400" spc="-8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4209" y="616965"/>
            <a:ext cx="2089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Evacuación planta</a:t>
            </a:r>
            <a:r>
              <a:rPr dirty="0" sz="1400" spc="-4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baja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287" y="1052512"/>
            <a:ext cx="8569325" cy="580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1514475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1594" y="260095"/>
            <a:ext cx="1717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LARRIALDI-PLANA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1885" y="473456"/>
            <a:ext cx="2707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GASTEIZKO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Letren</a:t>
            </a:r>
            <a:r>
              <a:rPr dirty="0" sz="1400" spc="-3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Fakultatea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594" y="686765"/>
            <a:ext cx="295338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Lehenengo solairuko ebakuazioa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969" y="260095"/>
            <a:ext cx="2065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PLAN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DE</a:t>
            </a:r>
            <a:r>
              <a:rPr dirty="0" sz="1400" spc="-65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EMERGENCIA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9238" y="473456"/>
            <a:ext cx="10648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F. de</a:t>
            </a:r>
            <a:r>
              <a:rPr dirty="0" sz="1400" spc="-70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Letras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8973" y="686765"/>
            <a:ext cx="24149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Evacuación </a:t>
            </a:r>
            <a:r>
              <a:rPr dirty="0" sz="1400" b="1">
                <a:solidFill>
                  <a:srgbClr val="40458B"/>
                </a:solidFill>
                <a:latin typeface="Tahoma"/>
                <a:cs typeface="Tahoma"/>
              </a:rPr>
              <a:t>Planta</a:t>
            </a:r>
            <a:r>
              <a:rPr dirty="0" sz="1400" spc="-50" b="1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40458B"/>
                </a:solidFill>
                <a:latin typeface="Tahoma"/>
                <a:cs typeface="Tahoma"/>
              </a:rPr>
              <a:t>Primera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87" y="1125537"/>
            <a:ext cx="7850124" cy="554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92" y="1080516"/>
            <a:ext cx="8277252" cy="86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0925" y="2656916"/>
            <a:ext cx="2198370" cy="1057275"/>
          </a:xfrm>
          <a:prstGeom prst="rect">
            <a:avLst/>
          </a:prstGeom>
          <a:ln w="28575">
            <a:solidFill>
              <a:srgbClr val="00AFEF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09"/>
              </a:spcBef>
            </a:pPr>
            <a:r>
              <a:rPr dirty="0" sz="1300" spc="20" b="1">
                <a:solidFill>
                  <a:srgbClr val="234060"/>
                </a:solidFill>
                <a:latin typeface="Book Antiqua"/>
                <a:cs typeface="Book Antiqua"/>
              </a:rPr>
              <a:t>ELKARGUNEA</a:t>
            </a:r>
            <a:endParaRPr sz="1300">
              <a:latin typeface="Book Antiqua"/>
              <a:cs typeface="Book Antiqua"/>
            </a:endParaRPr>
          </a:p>
          <a:p>
            <a:pPr algn="ctr" marL="124460" marR="121285">
              <a:lnSpc>
                <a:spcPct val="177700"/>
              </a:lnSpc>
              <a:spcBef>
                <a:spcPts val="10"/>
              </a:spcBef>
            </a:pPr>
            <a:r>
              <a:rPr dirty="0" sz="1300" spc="-20" b="1">
                <a:solidFill>
                  <a:srgbClr val="234060"/>
                </a:solidFill>
                <a:latin typeface="Lucida Sans"/>
                <a:cs typeface="Lucida Sans"/>
              </a:rPr>
              <a:t>PUNTO DE</a:t>
            </a:r>
            <a:r>
              <a:rPr dirty="0" sz="1300" spc="-254" b="1">
                <a:solidFill>
                  <a:srgbClr val="234060"/>
                </a:solidFill>
                <a:latin typeface="Lucida Sans"/>
                <a:cs typeface="Lucida Sans"/>
              </a:rPr>
              <a:t> </a:t>
            </a:r>
            <a:r>
              <a:rPr dirty="0" sz="1300" spc="-10" b="1">
                <a:solidFill>
                  <a:srgbClr val="234060"/>
                </a:solidFill>
                <a:latin typeface="Lucida Sans"/>
                <a:cs typeface="Lucida Sans"/>
              </a:rPr>
              <a:t>ENCUENTRO  </a:t>
            </a:r>
            <a:r>
              <a:rPr dirty="0" sz="1300" spc="-20" b="1">
                <a:solidFill>
                  <a:srgbClr val="234060"/>
                </a:solidFill>
                <a:latin typeface="Lucida Sans"/>
                <a:cs typeface="Lucida Sans"/>
              </a:rPr>
              <a:t>(LETRAK</a:t>
            </a:r>
            <a:r>
              <a:rPr dirty="0" sz="1300" spc="-120" b="1">
                <a:solidFill>
                  <a:srgbClr val="234060"/>
                </a:solidFill>
                <a:latin typeface="Lucida Sans"/>
                <a:cs typeface="Lucida Sans"/>
              </a:rPr>
              <a:t> </a:t>
            </a:r>
            <a:r>
              <a:rPr dirty="0" sz="1300" spc="-35" b="1">
                <a:solidFill>
                  <a:srgbClr val="234060"/>
                </a:solidFill>
                <a:latin typeface="Lucida Sans"/>
                <a:cs typeface="Lucida Sans"/>
              </a:rPr>
              <a:t>II)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425" y="2285542"/>
            <a:ext cx="5016500" cy="4162425"/>
          </a:xfrm>
          <a:custGeom>
            <a:avLst/>
            <a:gdLst/>
            <a:ahLst/>
            <a:cxnLst/>
            <a:rect l="l" t="t" r="r" b="b"/>
            <a:pathLst>
              <a:path w="5016500" h="4162425">
                <a:moveTo>
                  <a:pt x="0" y="0"/>
                </a:moveTo>
                <a:lnTo>
                  <a:pt x="5016500" y="0"/>
                </a:lnTo>
                <a:lnTo>
                  <a:pt x="5016500" y="4162425"/>
                </a:lnTo>
                <a:lnTo>
                  <a:pt x="0" y="41624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72310" y="2345365"/>
            <a:ext cx="4824729" cy="405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33253" y="3106940"/>
            <a:ext cx="2757805" cy="74295"/>
          </a:xfrm>
          <a:custGeom>
            <a:avLst/>
            <a:gdLst/>
            <a:ahLst/>
            <a:cxnLst/>
            <a:rect l="l" t="t" r="r" b="b"/>
            <a:pathLst>
              <a:path w="2757804" h="74294">
                <a:moveTo>
                  <a:pt x="2757512" y="74282"/>
                </a:moveTo>
                <a:lnTo>
                  <a:pt x="0" y="0"/>
                </a:lnTo>
              </a:path>
            </a:pathLst>
          </a:custGeom>
          <a:ln w="28574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61847" y="3064482"/>
            <a:ext cx="86995" cy="85725"/>
          </a:xfrm>
          <a:custGeom>
            <a:avLst/>
            <a:gdLst/>
            <a:ahLst/>
            <a:cxnLst/>
            <a:rect l="l" t="t" r="r" b="b"/>
            <a:pathLst>
              <a:path w="86995" h="85725">
                <a:moveTo>
                  <a:pt x="86842" y="0"/>
                </a:moveTo>
                <a:lnTo>
                  <a:pt x="0" y="40538"/>
                </a:lnTo>
                <a:lnTo>
                  <a:pt x="84531" y="85699"/>
                </a:lnTo>
                <a:lnTo>
                  <a:pt x="8684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470" y="1080516"/>
            <a:ext cx="5953143" cy="5729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1561" y="2159570"/>
            <a:ext cx="1908890" cy="821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vgpx01</dc:creator>
  <dcterms:created xsi:type="dcterms:W3CDTF">2023-01-30T14:07:13Z</dcterms:created>
  <dcterms:modified xsi:type="dcterms:W3CDTF">2023-01-30T14:07:13Z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Adobe Acrobat Pro 2017 17.12.30249</vt:lpwstr>
  </property>
  <property fmtid="{D5CDD505-2E9C-101B-9397-08002B2CF9AE}" pid="4" name="LastSaved">
    <vt:filetime>2023-01-30T00:00:00Z</vt:filetime>
  </property>
</Properties>
</file>