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9_0.xml" ContentType="application/vnd.ms-powerpoint.comments+xml"/>
  <Override PartName="/ppt/comments/modernComment_123_0.xml" ContentType="application/vnd.ms-powerpoint.comments+xml"/>
  <Override PartName="/ppt/comments/modernComment_118_C551182D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handoutMasterIdLst>
    <p:handoutMasterId r:id="rId27"/>
  </p:handoutMasterIdLst>
  <p:sldIdLst>
    <p:sldId id="256" r:id="rId2"/>
    <p:sldId id="263" r:id="rId3"/>
    <p:sldId id="257" r:id="rId4"/>
    <p:sldId id="262" r:id="rId5"/>
    <p:sldId id="273" r:id="rId6"/>
    <p:sldId id="269" r:id="rId7"/>
    <p:sldId id="282" r:id="rId8"/>
    <p:sldId id="283" r:id="rId9"/>
    <p:sldId id="265" r:id="rId10"/>
    <p:sldId id="267" r:id="rId11"/>
    <p:sldId id="272" r:id="rId12"/>
    <p:sldId id="289" r:id="rId13"/>
    <p:sldId id="288" r:id="rId14"/>
    <p:sldId id="290" r:id="rId15"/>
    <p:sldId id="279" r:id="rId16"/>
    <p:sldId id="291" r:id="rId17"/>
    <p:sldId id="293" r:id="rId18"/>
    <p:sldId id="281" r:id="rId19"/>
    <p:sldId id="280" r:id="rId20"/>
    <p:sldId id="258" r:id="rId21"/>
    <p:sldId id="260" r:id="rId22"/>
    <p:sldId id="270" r:id="rId23"/>
    <p:sldId id="284" r:id="rId24"/>
    <p:sldId id="285" r:id="rId25"/>
    <p:sldId id="268" r:id="rId2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19466EE-3F27-D017-3695-2ACF833A406F}" name="Rakel Varela-Ona" initials="RV" userId="447f4ca5c6287d3b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0"/>
  </p:normalViewPr>
  <p:slideViewPr>
    <p:cSldViewPr>
      <p:cViewPr varScale="1">
        <p:scale>
          <a:sx n="124" d="100"/>
          <a:sy n="124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omments/modernComment_109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0FB92EF-DA59-4CFE-A2B6-FA228890EF42}" authorId="{F19466EE-3F27-D017-3695-2ACF833A406F}" created="2024-08-20T02:33:40.334">
    <pc:sldMkLst xmlns:pc="http://schemas.microsoft.com/office/powerpoint/2013/main/command">
      <pc:docMk/>
      <pc:sldMk cId="0" sldId="265"/>
    </pc:sldMkLst>
    <p188:txBody>
      <a:bodyPr/>
      <a:lstStyle/>
      <a:p>
        <a:r>
          <a:rPr lang="es-ES"/>
          <a:t>Hay que añadir en la rúbrica el párrafo sobre que notas hay que sacar para aprobar</a:t>
        </a:r>
      </a:p>
    </p188:txBody>
  </p188:cm>
</p188:cmLst>
</file>

<file path=ppt/comments/modernComment_118_C551182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D457D1F-0134-459F-A974-1C671A8BE2C6}" authorId="{F19466EE-3F27-D017-3695-2ACF833A406F}" created="2024-08-20T02:40:11.341">
    <pc:sldMkLst xmlns:pc="http://schemas.microsoft.com/office/powerpoint/2013/main/command">
      <pc:docMk/>
      <pc:sldMk cId="3310426157" sldId="280"/>
    </pc:sldMkLst>
    <p188:txBody>
      <a:bodyPr/>
      <a:lstStyle/>
      <a:p>
        <a:r>
          <a:rPr lang="es-ES"/>
          <a:t>Recordar que las fechas las ponen los departamentos no Decanato</a:t>
        </a:r>
      </a:p>
    </p188:txBody>
  </p188:cm>
</p188:cmLst>
</file>

<file path=ppt/comments/modernComment_123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E30610F-3F0B-4F71-8626-EE4964A1A546}" authorId="{F19466EE-3F27-D017-3695-2ACF833A406F}" created="2024-08-20T02:38:10.9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91"/>
      <ac:spMk id="3" creationId="{00000000-0000-0000-0000-000000000000}"/>
      <ac:txMk cp="735" len="7">
        <ac:context len="883" hash="3750185791"/>
      </ac:txMk>
    </ac:txMkLst>
    <p188:pos x="1439017" y="4427014"/>
    <p188:txBody>
      <a:bodyPr/>
      <a:lstStyle/>
      <a:p>
        <a:r>
          <a:rPr lang="es-ES"/>
          <a:t>Enlace al anexo 4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94047-9D64-4C8D-A494-BD381584416C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DA9EA-7922-455D-8F25-BE0D16CC802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9146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15/10/2024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ehu.eus/es/web/iraunkortasuna/ehuagenda-2030/ekarpenak-eta-ekintza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3_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8_C551182D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hu.eus/documents/1690128/3099811/FILOLOGIA_20160412.pdf" TargetMode="External"/><Relationship Id="rId3" Type="http://schemas.openxmlformats.org/officeDocument/2006/relationships/hyperlink" Target="https://www.ehu.eus/es/web/letren-fakultatea/gral-arautegia" TargetMode="External"/><Relationship Id="rId7" Type="http://schemas.openxmlformats.org/officeDocument/2006/relationships/hyperlink" Target="https://www.ehu.eus/documents/1690128/3099811/ESTUDIOS_VASCOS_20160412.pdf" TargetMode="External"/><Relationship Id="rId12" Type="http://schemas.openxmlformats.org/officeDocument/2006/relationships/image" Target="../media/image2.jpeg"/><Relationship Id="rId2" Type="http://schemas.openxmlformats.org/officeDocument/2006/relationships/hyperlink" Target="http://www.lehendakaritza.ejgv.euskadi.net/r48-bopv2/es/bopv2/datos/2012/06/1202805a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hu.eus/documents/1690128/3099811/ESTUDIOS_INGLESES_20160412.pdf" TargetMode="External"/><Relationship Id="rId11" Type="http://schemas.openxmlformats.org/officeDocument/2006/relationships/hyperlink" Target="https://www.ehu.eus/documents/1690128/3099811/TRADUCCIO%C2%93N_E_INTERPRETACIO%C2%93N_20160412.pdf" TargetMode="External"/><Relationship Id="rId5" Type="http://schemas.openxmlformats.org/officeDocument/2006/relationships/hyperlink" Target="https://www.ehu.eus/documents/1690128/3099811/GEOGRAFI%C2%8DA_OT_20160412.pdf" TargetMode="External"/><Relationship Id="rId10" Type="http://schemas.openxmlformats.org/officeDocument/2006/relationships/hyperlink" Target="https://www.ehu.eus/documents/1690128/3099811/HISTORIA_DEL_ARTE_20160412.pdf" TargetMode="External"/><Relationship Id="rId4" Type="http://schemas.openxmlformats.org/officeDocument/2006/relationships/hyperlink" Target="http://www.sarrera.ehu.es/p259-content/es/contenidos/informacion/normativas_grado/es_norm/adjuntos/Normativa%20poyectos.pdf" TargetMode="External"/><Relationship Id="rId9" Type="http://schemas.openxmlformats.org/officeDocument/2006/relationships/hyperlink" Target="https://www.ehu.eus/documents/1690128/3099811/HISTORIA_20160412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ehu.eus/documents/1690128/2994286/TFG_Anexo_1_+Caracteristicas-formale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ehu.eus/documents/1690128/2994286/TFG_Anexo2_20170602.pdf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ehu.eus/es/web/letren-fakultatea/gral-arautegia" TargetMode="External"/><Relationship Id="rId1" Type="http://schemas.openxmlformats.org/officeDocument/2006/relationships/slideLayout" Target="../slideLayouts/slideLayout2.xml"/><Relationship Id="rId4" Type="http://schemas.microsoft.com/office/2018/10/relationships/comments" Target="../comments/modernComment_109_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TRABAJO FIN DE GRADO (TFG)</a:t>
            </a:r>
            <a:br>
              <a:rPr lang="es-ES" dirty="0"/>
            </a:br>
            <a:r>
              <a:rPr lang="es-ES" dirty="0"/>
              <a:t>2024-2025</a:t>
            </a:r>
            <a:br>
              <a:rPr lang="es-ES" dirty="0"/>
            </a:br>
            <a:r>
              <a:rPr lang="es-ES" dirty="0"/>
              <a:t> </a:t>
            </a:r>
            <a:r>
              <a:rPr lang="es-ES" sz="1800" dirty="0"/>
              <a:t>https://www.ehu.eus/es/web/letren-fakultatea/gradu-amaierako-lana</a:t>
            </a:r>
            <a:endParaRPr lang="es-ES" sz="2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s-ES" sz="6000" b="1" dirty="0"/>
              <a:t>Facultad de Letras</a:t>
            </a: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5150" y="980728"/>
            <a:ext cx="4447170" cy="1080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704856" cy="1143000"/>
          </a:xfrm>
        </p:spPr>
        <p:txBody>
          <a:bodyPr>
            <a:noAutofit/>
          </a:bodyPr>
          <a:lstStyle/>
          <a:p>
            <a:r>
              <a:rPr lang="es-ES" sz="3600" dirty="0"/>
              <a:t>CONDICIONES DE </a:t>
            </a:r>
            <a:r>
              <a:rPr lang="es-ES" sz="3600" dirty="0">
                <a:solidFill>
                  <a:schemeClr val="bg2">
                    <a:lumMod val="75000"/>
                  </a:schemeClr>
                </a:solidFill>
              </a:rPr>
              <a:t>MATRICULACIÓN</a:t>
            </a:r>
            <a:r>
              <a:rPr lang="es-ES" sz="3600" dirty="0"/>
              <a:t> DEL TFG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916832"/>
            <a:ext cx="7992888" cy="2304256"/>
          </a:xfrm>
        </p:spPr>
        <p:txBody>
          <a:bodyPr>
            <a:noAutofit/>
          </a:bodyPr>
          <a:lstStyle/>
          <a:p>
            <a:r>
              <a:rPr lang="es-ES" sz="3600" dirty="0"/>
              <a:t>Tener </a:t>
            </a:r>
            <a:r>
              <a:rPr lang="es-ES" sz="3600" dirty="0">
                <a:solidFill>
                  <a:srgbClr val="FF0000"/>
                </a:solidFill>
              </a:rPr>
              <a:t>MATRICULADAS</a:t>
            </a:r>
            <a:r>
              <a:rPr lang="es-ES" sz="3600" dirty="0"/>
              <a:t> TODAS LAS ASIGNATURAS REQUERIDAS PARA FINALIZAR el Plan de Estudios</a:t>
            </a:r>
          </a:p>
          <a:p>
            <a:pPr algn="just"/>
            <a:r>
              <a:rPr lang="es-ES" sz="3600" dirty="0"/>
              <a:t>La matrícula da derecho a dos convocatorias oficiales por curso académico. </a:t>
            </a: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08720"/>
            <a:ext cx="7715200" cy="1143000"/>
          </a:xfrm>
        </p:spPr>
        <p:txBody>
          <a:bodyPr>
            <a:noAutofit/>
          </a:bodyPr>
          <a:lstStyle/>
          <a:p>
            <a:r>
              <a:rPr lang="es-ES" sz="3600" dirty="0"/>
              <a:t>ELECCIÓN DE  TEMA y director/ A </a:t>
            </a:r>
            <a:r>
              <a:rPr lang="es-ES" sz="3600" dirty="0" err="1"/>
              <a:t>A</a:t>
            </a:r>
            <a:r>
              <a:rPr lang="es-ES" sz="3600" dirty="0"/>
              <a:t> TRAVÉS DE GAUR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69952" y="2636912"/>
            <a:ext cx="7642096" cy="3312368"/>
          </a:xfrm>
        </p:spPr>
        <p:txBody>
          <a:bodyPr>
            <a:normAutofit/>
          </a:bodyPr>
          <a:lstStyle/>
          <a:p>
            <a:pPr algn="just"/>
            <a:r>
              <a:rPr lang="es-ES" sz="4600" dirty="0"/>
              <a:t>La consulta y elección del tema/director/a se hará a través de </a:t>
            </a:r>
            <a:r>
              <a:rPr lang="es-ES" sz="4600" dirty="0">
                <a:solidFill>
                  <a:srgbClr val="FF0000"/>
                </a:solidFill>
              </a:rPr>
              <a:t>GAUR </a:t>
            </a:r>
            <a:r>
              <a:rPr lang="es-ES" sz="4600" dirty="0"/>
              <a:t>(21-25 de octubre)</a:t>
            </a:r>
          </a:p>
          <a:p>
            <a:pPr algn="just"/>
            <a:endParaRPr lang="es-ES" sz="4000" dirty="0"/>
          </a:p>
          <a:p>
            <a:endParaRPr lang="es-ES" sz="4000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706090"/>
          </a:xfrm>
        </p:spPr>
        <p:txBody>
          <a:bodyPr>
            <a:normAutofit/>
          </a:bodyPr>
          <a:lstStyle/>
          <a:p>
            <a:r>
              <a:rPr lang="es-ES" dirty="0"/>
              <a:t>ASIGNACIÓN DEL TEMA Y DIRECTOR/A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es-ES" dirty="0"/>
              <a:t>En GAUR el estudiantado deberá escoger </a:t>
            </a:r>
            <a:r>
              <a:rPr lang="es-ES" dirty="0" smtClean="0"/>
              <a:t>20 </a:t>
            </a:r>
            <a:r>
              <a:rPr lang="es-ES" dirty="0"/>
              <a:t>temas por orden de prioridad entre los ofertados para su grado</a:t>
            </a:r>
          </a:p>
          <a:p>
            <a:r>
              <a:rPr lang="es-ES" dirty="0"/>
              <a:t>Asignación definitiva por orden de media del expediente académico</a:t>
            </a:r>
          </a:p>
          <a:p>
            <a:r>
              <a:rPr lang="es-ES" dirty="0"/>
              <a:t>GAUR enviará un mensaje al alumno/a y al director/a con la asignación definitiva</a:t>
            </a:r>
          </a:p>
          <a:p>
            <a:r>
              <a:rPr lang="es-ES" dirty="0"/>
              <a:t>¿Pactar temas?</a:t>
            </a:r>
          </a:p>
          <a:p>
            <a:r>
              <a:rPr lang="es-ES" dirty="0">
                <a:hlinkClick r:id="rId2"/>
              </a:rPr>
              <a:t>ODS</a:t>
            </a:r>
            <a:r>
              <a:rPr lang="es-ES" dirty="0"/>
              <a:t>, becas de cooperación</a:t>
            </a:r>
          </a:p>
        </p:txBody>
      </p:sp>
      <p:pic>
        <p:nvPicPr>
          <p:cNvPr id="4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ASIGNACIÓN DEL TEMA Y DIRECTOR/A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/>
              <a:t>Sobre el idioma de elaboración del TFG: en los casos en los que la memoria verificada de un Grado establece obligatoriamente la realización del TFG en una lengua concreta, el TFG deberá realizarse en esa lengua (</a:t>
            </a:r>
            <a:r>
              <a:rPr lang="es-ES" b="1" dirty="0"/>
              <a:t>Estudios Ingleses, </a:t>
            </a:r>
            <a:r>
              <a:rPr lang="es-ES" b="1" dirty="0" err="1"/>
              <a:t>Euskal</a:t>
            </a:r>
            <a:r>
              <a:rPr lang="es-ES" b="1" dirty="0"/>
              <a:t> </a:t>
            </a:r>
            <a:r>
              <a:rPr lang="es-ES" b="1" dirty="0" err="1"/>
              <a:t>Ikasketak</a:t>
            </a:r>
            <a:r>
              <a:rPr lang="es-ES" smtClean="0"/>
              <a:t>)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7816" y="260648"/>
            <a:ext cx="8434184" cy="1143000"/>
          </a:xfrm>
        </p:spPr>
        <p:txBody>
          <a:bodyPr>
            <a:no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ESTUDIANTADO CON TFG ASIGNADO EN EL CURSO ANTERIOR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434184" cy="5040560"/>
          </a:xfrm>
        </p:spPr>
        <p:txBody>
          <a:bodyPr>
            <a:normAutofit fontScale="92500"/>
          </a:bodyPr>
          <a:lstStyle/>
          <a:p>
            <a:pPr algn="just">
              <a:spcAft>
                <a:spcPts val="600"/>
              </a:spcAft>
            </a:pPr>
            <a:r>
              <a:rPr lang="es-ES" dirty="0"/>
              <a:t>En general, el periodo de vinculación entre el/la director/a y el/la estudiante se mantendrá hasta la defensa del TFG.</a:t>
            </a:r>
          </a:p>
          <a:p>
            <a:pPr algn="just">
              <a:spcAft>
                <a:spcPts val="600"/>
              </a:spcAft>
            </a:pPr>
            <a:r>
              <a:rPr lang="es-ES" dirty="0"/>
              <a:t>En caso de que no sea posible defender el TFG en el </a:t>
            </a:r>
            <a:r>
              <a:rPr lang="es-ES" b="1" dirty="0"/>
              <a:t>mismo curso académico de asignación</a:t>
            </a:r>
            <a:r>
              <a:rPr lang="es-ES" dirty="0"/>
              <a:t>, podrá extenderse esa vinculación </a:t>
            </a:r>
            <a:r>
              <a:rPr lang="es-ES" b="1" dirty="0"/>
              <a:t>hasta la finalización del curso siguiente</a:t>
            </a:r>
            <a:r>
              <a:rPr lang="es-ES" dirty="0"/>
              <a:t>, siempre y cuando las dos partes estén de acuerdo y no existan circunstancias objetivas que lo impidan. </a:t>
            </a:r>
          </a:p>
          <a:p>
            <a:pPr algn="just"/>
            <a:r>
              <a:rPr lang="es-ES" dirty="0"/>
              <a:t>Si no se desea continuar con el mismo director/a y/o tema asignado el curso anterior: </a:t>
            </a:r>
          </a:p>
          <a:p>
            <a:pPr lvl="1" algn="just"/>
            <a:r>
              <a:rPr lang="es-ES" dirty="0"/>
              <a:t>Deberá presentarse ante el Vicedecanato de estudiantado y TFG un </a:t>
            </a:r>
            <a:r>
              <a:rPr lang="es-ES" b="1" dirty="0"/>
              <a:t>escrito de renuncia</a:t>
            </a:r>
            <a:r>
              <a:rPr lang="es-ES" dirty="0"/>
              <a:t>, bien por una de las partes o por ambas, con su correspondiente justificación </a:t>
            </a:r>
            <a:r>
              <a:rPr lang="es-ES" dirty="0">
                <a:solidFill>
                  <a:srgbClr val="FF0000"/>
                </a:solidFill>
              </a:rPr>
              <a:t>con anterioridad al 15 de septiembre de 2025.</a:t>
            </a:r>
            <a:r>
              <a:rPr lang="es-ES" dirty="0"/>
              <a:t> La renuncia de una de las partes será suficiente para deshacer el vínculo existente.</a:t>
            </a: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625426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6632"/>
            <a:ext cx="8424936" cy="1143000"/>
          </a:xfrm>
        </p:spPr>
        <p:txBody>
          <a:bodyPr>
            <a:norm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ENTREGA AL DIRECTOR/A Y SOLICITUD DE DEFENSA</a:t>
            </a:r>
            <a:r>
              <a:rPr lang="es-ES" dirty="0"/>
              <a:t> DEL TFG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136904" cy="462089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s-ES" sz="1800" dirty="0"/>
              <a:t>Fechas para la entrega de la versión definitiva al director/a y solicitud de defensa a través de GAUR:</a:t>
            </a:r>
          </a:p>
          <a:p>
            <a:pPr lvl="1" algn="just"/>
            <a:r>
              <a:rPr lang="es-ES" sz="1800" dirty="0"/>
              <a:t>13-17 de enero de 2025: convocatoria adelantada de febrero</a:t>
            </a:r>
          </a:p>
          <a:p>
            <a:pPr lvl="1" algn="just"/>
            <a:r>
              <a:rPr lang="es-ES" sz="1800" dirty="0"/>
              <a:t>26-30 de mayo de 2025: convocatoria ordinaria de julio </a:t>
            </a:r>
          </a:p>
          <a:p>
            <a:pPr lvl="1" algn="just"/>
            <a:r>
              <a:rPr lang="es-ES" sz="1800" dirty="0"/>
              <a:t>14-16 de julio de 2025: convocatoria extraordinaria de septiembre </a:t>
            </a:r>
          </a:p>
          <a:p>
            <a:pPr algn="just">
              <a:spcBef>
                <a:spcPts val="0"/>
              </a:spcBef>
            </a:pPr>
            <a:endParaRPr lang="es-ES" sz="1800" dirty="0"/>
          </a:p>
          <a:p>
            <a:pPr lvl="1" algn="just">
              <a:spcBef>
                <a:spcPts val="0"/>
              </a:spcBef>
            </a:pPr>
            <a:endParaRPr lang="es-ES" sz="1800" dirty="0"/>
          </a:p>
          <a:p>
            <a:pPr algn="just">
              <a:spcBef>
                <a:spcPts val="0"/>
              </a:spcBef>
            </a:pPr>
            <a:r>
              <a:rPr lang="es-ES" sz="1800" dirty="0"/>
              <a:t>Una vez realizada la solicitud de defensa, GAUR envía un correo electrónico al director/a para que emita su informe y lo suba a la aplicación</a:t>
            </a:r>
          </a:p>
          <a:p>
            <a:pPr algn="just">
              <a:spcBef>
                <a:spcPts val="0"/>
              </a:spcBef>
              <a:buNone/>
            </a:pPr>
            <a:endParaRPr lang="es-ES" sz="1800" dirty="0"/>
          </a:p>
          <a:p>
            <a:pPr algn="just"/>
            <a:r>
              <a:rPr lang="es-ES" sz="1800" dirty="0"/>
              <a:t>Para que el director/a pueda cargar el informe (apto/no apto) en GAUR, el/la alumno/a debe haber entregado el TFG en las fechas indicadas. </a:t>
            </a:r>
          </a:p>
          <a:p>
            <a:pPr algn="just"/>
            <a:r>
              <a:rPr lang="es-ES" sz="1800" dirty="0"/>
              <a:t>Si el estudiantado entrega una versión final del trabajo sin que el director/a haya visto versiones intermedias podrá indicar esa cuestión en su informe.</a:t>
            </a:r>
          </a:p>
          <a:p>
            <a:pPr algn="just"/>
            <a:endParaRPr lang="es-ES" sz="1800" dirty="0"/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9240" y="62362"/>
            <a:ext cx="8172400" cy="710952"/>
          </a:xfrm>
        </p:spPr>
        <p:txBody>
          <a:bodyPr>
            <a:noAutofit/>
          </a:bodyPr>
          <a:lstStyle/>
          <a:p>
            <a:pPr algn="ctr"/>
            <a:r>
              <a:rPr lang="es-ES" dirty="0"/>
              <a:t>ÚLTIMO PASO EN LA ENTREGA. </a:t>
            </a:r>
            <a:r>
              <a:rPr lang="es-ES" b="1" dirty="0"/>
              <a:t>ADDI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71796" y="980728"/>
            <a:ext cx="8424936" cy="5673260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Cuando se realicen los pasos anteriormente descritos, en un plazo de 24 horas y en horario laboral (aproximadamente), ADDI enviará un mensaje al estudiantado para que suba su TFG al aplicativo ADDI en formato </a:t>
            </a:r>
            <a:r>
              <a:rPr lang="es-ES" dirty="0" err="1"/>
              <a:t>pdf</a:t>
            </a:r>
            <a:r>
              <a:rPr lang="es-ES" dirty="0"/>
              <a:t>. </a:t>
            </a:r>
          </a:p>
          <a:p>
            <a:r>
              <a:rPr lang="es-ES" dirty="0"/>
              <a:t>ADDI enviará un mensaje al director/a para que valide el TFG que el alumno/a ha subido a la plataforma.</a:t>
            </a:r>
          </a:p>
          <a:p>
            <a:r>
              <a:rPr lang="es-ES" dirty="0"/>
              <a:t>Una vez validado por el director/a, desde ADDI se hará llegar el TFG en formato electrónico a cada miembro del tribunal. </a:t>
            </a:r>
          </a:p>
          <a:p>
            <a:r>
              <a:rPr lang="es-ES" dirty="0"/>
              <a:t>En caso de obtener una calificación de 9 o superior, el TFG podrá ser publicado en abierto en el repositorio ADDI, siempre y cuando el estudiantado dé su conformidad. Para que esto sea posible, es necesario que el estudiante o la estudiante, al subir su trabajo al repositorio ADDI, adjunte el Anexo 4 firmado. En caso de no subirlo se entenderá que, de obtener una calificación de 9 o más, no desea que su trabajo se publique en abierto. 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411124"/>
            <a:ext cx="1656184" cy="402251"/>
          </a:xfrm>
          <a:prstGeom prst="rect">
            <a:avLst/>
          </a:prstGeom>
          <a:noFill/>
        </p:spPr>
      </p:pic>
    </p:spTree>
  </p:cSld>
  <p:clrMapOvr>
    <a:masterClrMapping/>
  </p:clrMapOvr>
  <p:extLst>
    <p:ext uri="{6950BFC3-D8DA-4A85-94F7-54DA5524770B}">
      <p188:commentRel xmlns="" xmlns:p188="http://schemas.microsoft.com/office/powerpoint/2018/8/main" r:id="rId3"/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Subir a ADDI el trabajo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s-ES" sz="2600" b="1" dirty="0"/>
              <a:t>20‐24 de enero de 2025</a:t>
            </a:r>
            <a:r>
              <a:rPr lang="es-ES" sz="2600" dirty="0"/>
              <a:t>: convocatoria adelantada de febrero.</a:t>
            </a:r>
          </a:p>
          <a:p>
            <a:pPr lvl="1" algn="just"/>
            <a:endParaRPr lang="es-ES" sz="2600" dirty="0"/>
          </a:p>
          <a:p>
            <a:pPr lvl="1" algn="just"/>
            <a:r>
              <a:rPr lang="es-ES" sz="2600" b="1" dirty="0"/>
              <a:t>2-6 de junio de 2025</a:t>
            </a:r>
            <a:r>
              <a:rPr lang="es-ES" sz="2600" dirty="0"/>
              <a:t>: convocatoria ordinaria de julio.</a:t>
            </a:r>
          </a:p>
          <a:p>
            <a:pPr lvl="1" algn="just"/>
            <a:endParaRPr lang="es-ES" sz="2600" dirty="0"/>
          </a:p>
          <a:p>
            <a:pPr lvl="1" algn="just"/>
            <a:r>
              <a:rPr lang="es-ES" sz="2600" b="1" dirty="0"/>
              <a:t>21-23 de julio de 2025</a:t>
            </a:r>
            <a:r>
              <a:rPr lang="es-ES" sz="2600" dirty="0"/>
              <a:t>: convocatoria extraordinaria de septiembre.</a:t>
            </a:r>
          </a:p>
          <a:p>
            <a:pPr lvl="1" algn="just"/>
            <a:endParaRPr lang="es-ES" sz="2200" dirty="0"/>
          </a:p>
          <a:p>
            <a:endParaRPr lang="es-ES" dirty="0"/>
          </a:p>
        </p:txBody>
      </p:sp>
      <p:pic>
        <p:nvPicPr>
          <p:cNvPr id="4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DEFENSA</a:t>
            </a:r>
            <a:r>
              <a:rPr lang="es-ES" dirty="0"/>
              <a:t> del TFG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7498080" cy="3997424"/>
          </a:xfrm>
        </p:spPr>
        <p:txBody>
          <a:bodyPr/>
          <a:lstStyle/>
          <a:p>
            <a:pPr algn="just"/>
            <a:r>
              <a:rPr lang="es-ES" dirty="0"/>
              <a:t>Ante un tribunal compuesto por 3 miembros</a:t>
            </a:r>
          </a:p>
          <a:p>
            <a:pPr algn="just"/>
            <a:r>
              <a:rPr lang="es-ES" dirty="0"/>
              <a:t>El/la director/a no podrá formar parte del tribunal</a:t>
            </a:r>
          </a:p>
          <a:p>
            <a:pPr algn="just"/>
            <a:r>
              <a:rPr lang="es-ES" dirty="0"/>
              <a:t>El tribunal será del área de conocimiento del director/a del proyecto o áreas afines</a:t>
            </a:r>
          </a:p>
          <a:p>
            <a:pPr algn="just"/>
            <a:r>
              <a:rPr lang="es-ES" dirty="0"/>
              <a:t>15 minutos + </a:t>
            </a:r>
            <a:r>
              <a:rPr lang="es-ES"/>
              <a:t>15 minutos</a:t>
            </a:r>
            <a:endParaRPr lang="es-ES" dirty="0"/>
          </a:p>
          <a:p>
            <a:pPr algn="just"/>
            <a:endParaRPr lang="es-ES" dirty="0"/>
          </a:p>
          <a:p>
            <a:pPr marL="82296" indent="0" algn="just">
              <a:buNone/>
            </a:pPr>
            <a:endParaRPr lang="es-ES" dirty="0"/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4105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DEFENSA</a:t>
            </a:r>
            <a:r>
              <a:rPr lang="es-ES" dirty="0"/>
              <a:t> DEL TFG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7498080" cy="3312368"/>
          </a:xfrm>
        </p:spPr>
        <p:txBody>
          <a:bodyPr>
            <a:normAutofit/>
          </a:bodyPr>
          <a:lstStyle/>
          <a:p>
            <a:r>
              <a:rPr lang="es-ES" b="1" dirty="0"/>
              <a:t>10‐14 de febrero de 2025</a:t>
            </a:r>
            <a:r>
              <a:rPr lang="es-ES" dirty="0"/>
              <a:t>: convocatoria adelantada de febrero</a:t>
            </a:r>
          </a:p>
          <a:p>
            <a:r>
              <a:rPr lang="es-ES" b="1" dirty="0"/>
              <a:t>27 de junio 2 de julio de 2025: </a:t>
            </a:r>
            <a:r>
              <a:rPr lang="es-ES" dirty="0"/>
              <a:t>convocatoria ordinaria de julio </a:t>
            </a:r>
          </a:p>
          <a:p>
            <a:r>
              <a:rPr lang="es-ES" b="1" dirty="0"/>
              <a:t>4-8 de septiembre de 2025: </a:t>
            </a:r>
            <a:r>
              <a:rPr lang="es-ES" dirty="0"/>
              <a:t>convocatoria extraordinaria de septiembre</a:t>
            </a: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10426157"/>
      </p:ext>
    </p:extLst>
  </p:cSld>
  <p:clrMapOvr>
    <a:masterClrMapping/>
  </p:clrMapOvr>
  <p:extLst>
    <p:ext uri="{6950BFC3-D8DA-4A85-94F7-54DA5524770B}">
      <p188:commentRel xmlns="" xmlns:p188="http://schemas.microsoft.com/office/powerpoint/2018/8/main" r:id="rId3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ÍNDICE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¿QUÉ ES EL TFG?</a:t>
            </a:r>
          </a:p>
          <a:p>
            <a:r>
              <a:rPr lang="es-ES" dirty="0"/>
              <a:t>¿Y PARA LA UPV/EHU?</a:t>
            </a:r>
          </a:p>
          <a:p>
            <a:r>
              <a:rPr lang="es-ES" dirty="0"/>
              <a:t>EN LA FACULTAD DE LETRAS</a:t>
            </a:r>
          </a:p>
          <a:p>
            <a:r>
              <a:rPr lang="es-ES" dirty="0"/>
              <a:t>NORMATIVA</a:t>
            </a:r>
          </a:p>
          <a:p>
            <a:r>
              <a:rPr lang="es-ES" dirty="0"/>
              <a:t>CARACTERÍSTICAS FORMALES</a:t>
            </a:r>
          </a:p>
          <a:p>
            <a:r>
              <a:rPr lang="es-ES" dirty="0"/>
              <a:t>INFORME DEL director/A</a:t>
            </a:r>
          </a:p>
          <a:p>
            <a:r>
              <a:rPr lang="es-ES" dirty="0"/>
              <a:t>RÚBRICA DE EVALUACIÓN</a:t>
            </a:r>
          </a:p>
          <a:p>
            <a:r>
              <a:rPr lang="es-ES" dirty="0"/>
              <a:t>CONDICIONES DE MATRICULACIÓN</a:t>
            </a:r>
          </a:p>
          <a:p>
            <a:r>
              <a:rPr lang="es-ES" dirty="0"/>
              <a:t>ELECCIÓN DE TEMA Y director/A </a:t>
            </a:r>
            <a:r>
              <a:rPr lang="es-ES" dirty="0" err="1"/>
              <a:t>A</a:t>
            </a:r>
            <a:r>
              <a:rPr lang="es-ES" dirty="0"/>
              <a:t> TRAVÉS DE GAUR</a:t>
            </a:r>
          </a:p>
          <a:p>
            <a:r>
              <a:rPr lang="es-ES" dirty="0"/>
              <a:t>ASIGNACIÓN DEL TEMA Y director/A</a:t>
            </a:r>
          </a:p>
          <a:p>
            <a:r>
              <a:rPr lang="es-ES" dirty="0"/>
              <a:t>estudiantado CON TFG ASIGNADO EN EL CURSO ANTERIOR</a:t>
            </a:r>
          </a:p>
          <a:p>
            <a:r>
              <a:rPr lang="es-ES" dirty="0"/>
              <a:t>ENTREGA DEL TFG</a:t>
            </a:r>
          </a:p>
          <a:p>
            <a:r>
              <a:rPr lang="es-ES" dirty="0"/>
              <a:t>ÚLTIMO PASO EN LA ENTREGA. ADDI</a:t>
            </a:r>
          </a:p>
          <a:p>
            <a:r>
              <a:rPr lang="es-ES" dirty="0"/>
              <a:t>DEFENSA DEL TFG</a:t>
            </a:r>
          </a:p>
          <a:p>
            <a:r>
              <a:rPr lang="es-ES" dirty="0"/>
              <a:t>CALENDARIO Y FECHAS CLAVE</a:t>
            </a:r>
          </a:p>
          <a:p>
            <a:r>
              <a:rPr lang="es-ES" dirty="0"/>
              <a:t>PROCESO (SÍNTESIS)</a:t>
            </a:r>
          </a:p>
          <a:p>
            <a:r>
              <a:rPr lang="es-ES" dirty="0"/>
              <a:t>AVISO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88640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984776" cy="504056"/>
          </a:xfrm>
        </p:spPr>
        <p:txBody>
          <a:bodyPr>
            <a:normAutofit fontScale="90000"/>
          </a:bodyPr>
          <a:lstStyle/>
          <a:p>
            <a:r>
              <a:rPr lang="es-ES" dirty="0"/>
              <a:t>CALENDARIO </a:t>
            </a:r>
            <a:r>
              <a:rPr lang="es-ES" sz="3300" dirty="0"/>
              <a:t>y fechas clave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085584" cy="5040560"/>
          </a:xfrm>
        </p:spPr>
        <p:txBody>
          <a:bodyPr>
            <a:noAutofit/>
          </a:bodyPr>
          <a:lstStyle/>
          <a:p>
            <a:pPr algn="just"/>
            <a:r>
              <a:rPr lang="es-ES" sz="1700" dirty="0"/>
              <a:t>Plazo de </a:t>
            </a:r>
            <a:r>
              <a:rPr lang="es-ES" sz="1700" dirty="0">
                <a:solidFill>
                  <a:srgbClr val="FF0000"/>
                </a:solidFill>
              </a:rPr>
              <a:t>matriculación: </a:t>
            </a:r>
            <a:r>
              <a:rPr lang="es-ES" sz="1700" dirty="0"/>
              <a:t>el ordinario del curso (modificación de matrícula: 9-13 de septiembre)</a:t>
            </a:r>
          </a:p>
          <a:p>
            <a:pPr algn="just"/>
            <a:r>
              <a:rPr lang="es-ES" sz="1700" b="1" dirty="0"/>
              <a:t>Elección del tema en GAUR: 21-25 de octubre de 2024</a:t>
            </a:r>
          </a:p>
          <a:p>
            <a:pPr algn="just"/>
            <a:r>
              <a:rPr lang="es-ES" sz="1700" b="1" dirty="0"/>
              <a:t>Entrega del TFG al director/a  y solicitud de defensa en GAUR: </a:t>
            </a:r>
          </a:p>
          <a:p>
            <a:pPr lvl="1" algn="just"/>
            <a:r>
              <a:rPr lang="es-ES" sz="1700" dirty="0"/>
              <a:t>13-17 de enero de 2025: convocatoria adelantada de febrero </a:t>
            </a:r>
          </a:p>
          <a:p>
            <a:pPr lvl="1" algn="just"/>
            <a:r>
              <a:rPr lang="es-ES" sz="1700" dirty="0"/>
              <a:t>20-24 de mayo de 2025: convocatoria ordinaria de julio </a:t>
            </a:r>
          </a:p>
          <a:p>
            <a:pPr lvl="1" algn="just"/>
            <a:r>
              <a:rPr lang="es-ES" sz="1700" dirty="0"/>
              <a:t>14-16 de julio de 2025 entrega de trabajo convocatoria extraordinaria de septiembre </a:t>
            </a:r>
          </a:p>
          <a:p>
            <a:r>
              <a:rPr lang="es-ES" sz="1700" b="1" dirty="0"/>
              <a:t>Subir el TFG a la aplicación ADDI:</a:t>
            </a:r>
          </a:p>
          <a:p>
            <a:pPr lvl="1"/>
            <a:r>
              <a:rPr lang="es-ES" sz="1700" dirty="0"/>
              <a:t>20-24 de enero de 2025: convocatoria adelantada de febrero</a:t>
            </a:r>
          </a:p>
          <a:p>
            <a:pPr lvl="1"/>
            <a:r>
              <a:rPr lang="es-ES" sz="1700" dirty="0"/>
              <a:t>2-6 de junio de 2025: convocatoria ordinaria de julio </a:t>
            </a:r>
          </a:p>
          <a:p>
            <a:pPr lvl="1"/>
            <a:r>
              <a:rPr lang="es-ES" sz="1700" dirty="0"/>
              <a:t>22-24 de julio de 2025: convocatoria extraordinaria de septiembre </a:t>
            </a:r>
          </a:p>
          <a:p>
            <a:r>
              <a:rPr lang="es-ES" sz="1700" b="1" dirty="0"/>
              <a:t>Fechas de defensa</a:t>
            </a:r>
            <a:r>
              <a:rPr lang="es-ES" sz="1700" dirty="0"/>
              <a:t>: </a:t>
            </a:r>
          </a:p>
          <a:p>
            <a:pPr lvl="1"/>
            <a:r>
              <a:rPr lang="es-ES" sz="1700" dirty="0"/>
              <a:t>Convocatoria adelantada de febrero: 10-14 de febrero de 2025</a:t>
            </a:r>
          </a:p>
          <a:p>
            <a:pPr lvl="1"/>
            <a:r>
              <a:rPr lang="es-ES" sz="1700" dirty="0"/>
              <a:t>Convocatoria de junio/julio: 27 de junio 2 de julio de 2025</a:t>
            </a:r>
          </a:p>
          <a:p>
            <a:pPr lvl="1"/>
            <a:r>
              <a:rPr lang="es-ES" sz="1700" dirty="0"/>
              <a:t>Convocatoria de septiembre: 4-8 septiembre de 2025</a:t>
            </a:r>
          </a:p>
          <a:p>
            <a:endParaRPr lang="es-ES" sz="1700" dirty="0"/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498080" cy="1143000"/>
          </a:xfrm>
        </p:spPr>
        <p:txBody>
          <a:bodyPr/>
          <a:lstStyle/>
          <a:p>
            <a:r>
              <a:rPr lang="es-ES" dirty="0"/>
              <a:t>PROCESO (síntesis)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96646" indent="-514350" algn="just">
              <a:spcAft>
                <a:spcPts val="600"/>
              </a:spcAft>
            </a:pPr>
            <a:r>
              <a:rPr lang="es-ES_tradnl" b="1" dirty="0">
                <a:solidFill>
                  <a:srgbClr val="FF0000"/>
                </a:solidFill>
              </a:rPr>
              <a:t>I.- </a:t>
            </a:r>
            <a:r>
              <a:rPr lang="es-ES_tradnl" dirty="0"/>
              <a:t>El estudiantado realizará la matrícula del TFG en los plazos ordinarios de matrícula</a:t>
            </a:r>
            <a:endParaRPr lang="es-ES_tradnl" b="1" dirty="0">
              <a:solidFill>
                <a:srgbClr val="FF0000"/>
              </a:solidFill>
            </a:endParaRPr>
          </a:p>
          <a:p>
            <a:pPr marL="596646" indent="-514350" algn="just">
              <a:spcAft>
                <a:spcPts val="600"/>
              </a:spcAft>
            </a:pPr>
            <a:r>
              <a:rPr lang="es-ES_tradnl" b="1" dirty="0">
                <a:solidFill>
                  <a:srgbClr val="FF0000"/>
                </a:solidFill>
              </a:rPr>
              <a:t>2.-</a:t>
            </a:r>
            <a:r>
              <a:rPr lang="es-ES_tradnl" b="1" dirty="0"/>
              <a:t> </a:t>
            </a:r>
            <a:r>
              <a:rPr lang="es-ES_tradnl" dirty="0"/>
              <a:t>El estudiantado verá en GAUR el listado de títulos de </a:t>
            </a:r>
            <a:r>
              <a:rPr lang="es-ES_tradnl" dirty="0" err="1"/>
              <a:t>TFGs</a:t>
            </a:r>
            <a:r>
              <a:rPr lang="es-ES_tradnl" dirty="0"/>
              <a:t> disponibles en su grado, así como el docente que propone cada trabajo y su idioma de realización. </a:t>
            </a:r>
            <a:endParaRPr lang="es-ES_tradnl" i="1" dirty="0"/>
          </a:p>
          <a:p>
            <a:pPr marL="596646" indent="-514350" algn="just">
              <a:spcAft>
                <a:spcPts val="600"/>
              </a:spcAft>
            </a:pPr>
            <a:r>
              <a:rPr lang="es-ES_tradnl" b="1" dirty="0">
                <a:solidFill>
                  <a:srgbClr val="FF0000"/>
                </a:solidFill>
              </a:rPr>
              <a:t>3.- </a:t>
            </a:r>
            <a:r>
              <a:rPr lang="es-ES_tradnl" dirty="0"/>
              <a:t>Dentro del plazo establecido, cada estudiante escogerá 15-18 títulos de esa lista en orden de preferencia. </a:t>
            </a:r>
          </a:p>
          <a:p>
            <a:pPr marL="596646" indent="-514350" algn="just"/>
            <a:r>
              <a:rPr lang="es-ES_tradnl" b="1" dirty="0">
                <a:solidFill>
                  <a:srgbClr val="FF0000"/>
                </a:solidFill>
              </a:rPr>
              <a:t>4.- </a:t>
            </a:r>
            <a:r>
              <a:rPr lang="es-ES_tradnl" dirty="0"/>
              <a:t>Una vez cerrado el plazo de elección del TFG, GAUR asignará a cada alumno/a su TFG según su orden de preferencia y, en caso de coincidir dos o más estudiantes en la elección de un mismo título, se asignará según el expediente del estudiantado en conflicto. </a:t>
            </a:r>
            <a:endParaRPr lang="es-ES" dirty="0"/>
          </a:p>
          <a:p>
            <a:endParaRPr lang="es-ES" dirty="0"/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6165304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98080" cy="922114"/>
          </a:xfrm>
        </p:spPr>
        <p:txBody>
          <a:bodyPr/>
          <a:lstStyle/>
          <a:p>
            <a:r>
              <a:rPr lang="es-ES" dirty="0"/>
              <a:t>PROCESO (síntesis)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498080" cy="5184576"/>
          </a:xfrm>
        </p:spPr>
        <p:txBody>
          <a:bodyPr>
            <a:normAutofit fontScale="92500" lnSpcReduction="20000"/>
          </a:bodyPr>
          <a:lstStyle/>
          <a:p>
            <a:pPr lvl="0" algn="just">
              <a:spcAft>
                <a:spcPts val="600"/>
              </a:spcAft>
            </a:pPr>
            <a:r>
              <a:rPr lang="es-ES_tradnl" sz="3000" b="1" dirty="0">
                <a:solidFill>
                  <a:srgbClr val="FF0000"/>
                </a:solidFill>
              </a:rPr>
              <a:t>5.- </a:t>
            </a:r>
            <a:r>
              <a:rPr lang="es-ES_tradnl" sz="3000" dirty="0"/>
              <a:t>Una vez asignado el TFG, el estudiantado debe ponerse en contacto con el director/a, que le dará las indicaciones oportunas para el comienzo de su preparación. El director/a hará una valoración final del trabajo según el anexo 2 de la normativa del Centro. </a:t>
            </a:r>
          </a:p>
          <a:p>
            <a:pPr algn="just">
              <a:spcAft>
                <a:spcPts val="600"/>
              </a:spcAft>
            </a:pPr>
            <a:r>
              <a:rPr lang="es-ES" sz="3000" b="1" dirty="0">
                <a:solidFill>
                  <a:srgbClr val="FF0000"/>
                </a:solidFill>
              </a:rPr>
              <a:t>6.- </a:t>
            </a:r>
            <a:r>
              <a:rPr lang="es-ES" sz="3000" dirty="0"/>
              <a:t>Solicitud de defensa en GAUR en las fechas establecidas</a:t>
            </a:r>
            <a:endParaRPr lang="es-ES" sz="3000" b="1" dirty="0">
              <a:solidFill>
                <a:srgbClr val="FF0000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s-ES" sz="3000" b="1" dirty="0">
                <a:solidFill>
                  <a:srgbClr val="FF0000"/>
                </a:solidFill>
              </a:rPr>
              <a:t>7.- </a:t>
            </a:r>
            <a:r>
              <a:rPr lang="es-ES" sz="3000" dirty="0"/>
              <a:t>Entrega del TFG al director/a </a:t>
            </a:r>
          </a:p>
          <a:p>
            <a:pPr algn="just">
              <a:spcAft>
                <a:spcPts val="600"/>
              </a:spcAft>
            </a:pPr>
            <a:r>
              <a:rPr lang="es-ES" sz="3000" b="1" dirty="0">
                <a:solidFill>
                  <a:srgbClr val="FF0000"/>
                </a:solidFill>
              </a:rPr>
              <a:t>8.- </a:t>
            </a:r>
            <a:r>
              <a:rPr lang="es-ES" sz="3000" dirty="0"/>
              <a:t>Subida del TFG a ADDI (formato </a:t>
            </a:r>
            <a:r>
              <a:rPr lang="es-ES" sz="3000" dirty="0" err="1"/>
              <a:t>pdf</a:t>
            </a:r>
            <a:r>
              <a:rPr lang="es-ES" sz="3000" dirty="0"/>
              <a:t>), que será validado por el director/a</a:t>
            </a:r>
          </a:p>
          <a:p>
            <a:endParaRPr lang="es-ES" dirty="0"/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05358"/>
            <a:ext cx="2503388" cy="608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98080" cy="922114"/>
          </a:xfrm>
        </p:spPr>
        <p:txBody>
          <a:bodyPr/>
          <a:lstStyle/>
          <a:p>
            <a:r>
              <a:rPr lang="es-ES" dirty="0"/>
              <a:t>PROCESO (síntesis)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115616" y="980728"/>
            <a:ext cx="734481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ES_tradnl" sz="2400" b="1" dirty="0">
                <a:solidFill>
                  <a:srgbClr val="FF0000"/>
                </a:solidFill>
              </a:rPr>
              <a:t>9.- </a:t>
            </a:r>
            <a:r>
              <a:rPr lang="es-ES_tradnl" sz="2600" dirty="0"/>
              <a:t>La defensa del TFG, que se realizará ante un tribunal compuesto por tres profesores/as del área de conocimiento al que pertenezca el director/a del trabajo  elegido (en el calendario escolar de este curso aparecen las fechas reservadas para la defensa de los </a:t>
            </a:r>
            <a:r>
              <a:rPr lang="es-ES_tradnl" sz="2600" dirty="0" err="1"/>
              <a:t>TFGs</a:t>
            </a:r>
            <a:r>
              <a:rPr lang="es-ES_tradnl" sz="2600" dirty="0"/>
              <a:t>). El director/a no puede formar parte del tribunal</a:t>
            </a:r>
          </a:p>
          <a:p>
            <a:pPr>
              <a:lnSpc>
                <a:spcPct val="150000"/>
              </a:lnSpc>
            </a:pPr>
            <a:r>
              <a:rPr lang="es-ES_tradnl" sz="2600" dirty="0">
                <a:solidFill>
                  <a:srgbClr val="FF0000"/>
                </a:solidFill>
              </a:rPr>
              <a:t>10.- </a:t>
            </a:r>
            <a:r>
              <a:rPr lang="es-ES_tradnl" sz="2600" dirty="0"/>
              <a:t>La nota se conocerá el mismo día de la defensa</a:t>
            </a:r>
          </a:p>
        </p:txBody>
      </p:sp>
      <p:pic>
        <p:nvPicPr>
          <p:cNvPr id="7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6165304"/>
            <a:ext cx="2503388" cy="608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98080" cy="922114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MUY IMPORTANTE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55576" y="1772816"/>
            <a:ext cx="7200800" cy="31085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/>
              <a:t>Ante cualquier duda sobre la gestión del TFG se deberá recurrir a la Secretaría de estudiantado y/o al Vicedecanato de estudiantado y TFG. </a:t>
            </a:r>
          </a:p>
          <a:p>
            <a:pPr algn="just"/>
            <a:r>
              <a:rPr lang="es-ES" sz="2800" b="1" dirty="0"/>
              <a:t>Ninguna otra fuente de información será reconocida ni los perjuicios que de ella se deriven.</a:t>
            </a:r>
          </a:p>
        </p:txBody>
      </p:sp>
      <p:pic>
        <p:nvPicPr>
          <p:cNvPr id="7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093296"/>
            <a:ext cx="2503388" cy="6080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2708920"/>
            <a:ext cx="4216512" cy="778098"/>
          </a:xfrm>
        </p:spPr>
        <p:txBody>
          <a:bodyPr/>
          <a:lstStyle/>
          <a:p>
            <a:pPr algn="ctr"/>
            <a:r>
              <a:rPr lang="es-ES" dirty="0" err="1"/>
              <a:t>Eskerrik</a:t>
            </a:r>
            <a:r>
              <a:rPr lang="es-ES" dirty="0"/>
              <a:t> </a:t>
            </a:r>
            <a:r>
              <a:rPr lang="es-ES" dirty="0" err="1"/>
              <a:t>asko</a:t>
            </a:r>
            <a:r>
              <a:rPr lang="es-ES" dirty="0"/>
              <a:t>!</a:t>
            </a:r>
          </a:p>
        </p:txBody>
      </p:sp>
      <p:pic>
        <p:nvPicPr>
          <p:cNvPr id="4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949280"/>
            <a:ext cx="3096344" cy="752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42164"/>
          </a:xfrm>
        </p:spPr>
        <p:txBody>
          <a:bodyPr>
            <a:normAutofit fontScale="90000"/>
          </a:bodyPr>
          <a:lstStyle/>
          <a:p>
            <a:r>
              <a:rPr lang="es-ES" dirty="0"/>
              <a:t>¿QUÉ ES?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816802"/>
            <a:ext cx="8228504" cy="5396574"/>
          </a:xfrm>
        </p:spPr>
        <p:txBody>
          <a:bodyPr>
            <a:normAutofit fontScale="92500" lnSpcReduction="20000"/>
          </a:bodyPr>
          <a:lstStyle/>
          <a:p>
            <a:pPr marL="74930" marR="102235" indent="152400" algn="just">
              <a:lnSpc>
                <a:spcPct val="150000"/>
              </a:lnSpc>
              <a:spcBef>
                <a:spcPts val="700"/>
              </a:spcBef>
              <a:spcAft>
                <a:spcPts val="0"/>
              </a:spcAft>
            </a:pP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El Real Decreto 822/2021, de 28 de septiembre, por el que se establece la organización de las enseñanzas universitarias y del procedimiento de aseguramiento de su calidad, ha sustituido al anterior Real Decreto 1393/2007. Entre otras cuestiones dispone que </a:t>
            </a:r>
            <a:r>
              <a:rPr lang="es-ES" sz="1800" i="1" dirty="0">
                <a:effectLst/>
                <a:latin typeface="EHUSans"/>
                <a:ea typeface="Times New Roman" panose="02020603050405020304" pitchFamily="18" charset="0"/>
              </a:rPr>
              <a:t>“El trabajo Fin de Grado, de carácter obligatorio y cuya superación es imprescindible para la obtención del título oficial, tiene como objetivo esencial la demostración por parte del o la estudiante del dominio y aplicación de los conocimientos, competencias y habilidades definitorios del título universitario oficial de Grado. Este Trabajo de Fin de Grado dispondrá de un mínimo de 6 créditos para todos los títulos, y un máximo de 24 créditos para los títulos de 240 créditos, de 30 créditos en los títulos de 300 créditos y de 36 créditos en los títulos de 360 créditos. Deberá desarrollarse en la fase final del plan de estudios, siguiendo los criterios que cada universidad o centro establezca. Asimismo, los trabajos de fin de Grado deberán ser defendidos en un acto público, siguiendo la normativa que a tal efecto establezca el centro o en su caso la universidad.”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s-ES" dirty="0"/>
              <a:t>¿y para la UPV/EHU?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 fontScale="92500" lnSpcReduction="10000"/>
          </a:bodyPr>
          <a:lstStyle/>
          <a:p>
            <a:pPr marL="74930" marR="102870" indent="152400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En ese contexto y con la finalidad de unificar los criterios y procedimientos que garantizasen una actuación homogénea en la planificación y evaluación de los Trabajos Fin de Grado (en adelante TFG), se establecen una serie de normas de carácter general recogidas en la Normativa sobre la elaboración y defensa del Trabajo Fin de Grado en la Universidad del País Vasco / </a:t>
            </a:r>
            <a:r>
              <a:rPr lang="es-ES" sz="1800" dirty="0" err="1">
                <a:effectLst/>
                <a:latin typeface="EHUSans"/>
                <a:ea typeface="Times New Roman" panose="02020603050405020304" pitchFamily="18" charset="0"/>
              </a:rPr>
              <a:t>Euskal</a:t>
            </a: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EHUSans"/>
                <a:ea typeface="Times New Roman" panose="02020603050405020304" pitchFamily="18" charset="0"/>
              </a:rPr>
              <a:t>Herriko</a:t>
            </a: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EHUSans"/>
                <a:ea typeface="Times New Roman" panose="02020603050405020304" pitchFamily="18" charset="0"/>
              </a:rPr>
              <a:t>Unibertsitatea</a:t>
            </a: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, aprobada por Consejo de Gobierno de 14 de diciembre de 2023 y publicada en el BOPV de 10 de abril de 2024 por Resolución de 7 de febrero de 2024, de la Vicerrectora de Estudios de Grado e Innovación Educativa de la Universidad del País Vasco / </a:t>
            </a:r>
            <a:r>
              <a:rPr lang="es-ES" sz="1800" dirty="0" err="1">
                <a:effectLst/>
                <a:latin typeface="EHUSans"/>
                <a:ea typeface="Times New Roman" panose="02020603050405020304" pitchFamily="18" charset="0"/>
              </a:rPr>
              <a:t>Euskal</a:t>
            </a: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EHUSans"/>
                <a:ea typeface="Times New Roman" panose="02020603050405020304" pitchFamily="18" charset="0"/>
              </a:rPr>
              <a:t>Herriko</a:t>
            </a: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 </a:t>
            </a:r>
            <a:r>
              <a:rPr lang="es-ES" sz="1800" dirty="0" err="1">
                <a:effectLst/>
                <a:latin typeface="EHUSans"/>
                <a:ea typeface="Times New Roman" panose="02020603050405020304" pitchFamily="18" charset="0"/>
              </a:rPr>
              <a:t>Unibertsitatea</a:t>
            </a: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.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930" marR="106045" indent="152400" algn="just">
              <a:lnSpc>
                <a:spcPct val="150000"/>
              </a:lnSpc>
              <a:spcBef>
                <a:spcPts val="30"/>
              </a:spcBef>
              <a:spcAft>
                <a:spcPts val="0"/>
              </a:spcAft>
            </a:pP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Tras su aprobación y adecuación al mismo la Facultad de Letras de la UPV/EHU aprueba la presente Normativa por la Comisión de Ordenación Académica celebrada el </a:t>
            </a:r>
            <a:r>
              <a:rPr lang="es-ES" sz="1800" spc="25" dirty="0">
                <a:effectLst/>
                <a:latin typeface="EHUSans"/>
                <a:ea typeface="Times New Roman" panose="02020603050405020304" pitchFamily="18" charset="0"/>
              </a:rPr>
              <a:t>20 de mayo de </a:t>
            </a:r>
            <a:r>
              <a:rPr lang="es-ES" sz="1800" dirty="0">
                <a:effectLst/>
                <a:latin typeface="EHUSans"/>
                <a:ea typeface="Times New Roman" panose="02020603050405020304" pitchFamily="18" charset="0"/>
              </a:rPr>
              <a:t>2024 y por la Junta de Facultad celebrada el 22 de mayo de 2024.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6274878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¿Y en la Facultad de Letras?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ES" dirty="0"/>
              <a:t>6 créditos en todas las titulaciones (150 horas)</a:t>
            </a:r>
          </a:p>
          <a:p>
            <a:pPr algn="just"/>
            <a:r>
              <a:rPr lang="es-ES" dirty="0"/>
              <a:t>Segundo cuatrimestre (según el plan docente de los diferentes grados)</a:t>
            </a:r>
          </a:p>
          <a:p>
            <a:pPr algn="just"/>
            <a:r>
              <a:rPr lang="es-ES" dirty="0"/>
              <a:t>Cuestiones formales (extensión, etc..) según el Anexo 1 de la Normativa del Centro</a:t>
            </a: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NORMATIVA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>
                <a:hlinkClick r:id="rId2"/>
              </a:rPr>
              <a:t>Normativa general de la UPV-EHU </a:t>
            </a:r>
            <a:endParaRPr lang="es-ES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s-ES" dirty="0">
                <a:solidFill>
                  <a:schemeClr val="bg2">
                    <a:lumMod val="90000"/>
                  </a:schemeClr>
                </a:solidFill>
                <a:hlinkClick r:id="rId3"/>
              </a:rPr>
              <a:t>Normativa Facultad de Letras</a:t>
            </a:r>
            <a:endParaRPr lang="es-ES" dirty="0">
              <a:solidFill>
                <a:schemeClr val="bg2">
                  <a:lumMod val="90000"/>
                </a:schemeClr>
              </a:solidFill>
            </a:endParaRPr>
          </a:p>
          <a:p>
            <a:r>
              <a:rPr lang="es-ES" dirty="0"/>
              <a:t>Normativa Facultad de Letras Para: </a:t>
            </a:r>
            <a:endParaRPr lang="es-ES" dirty="0">
              <a:hlinkClick r:id="rId4"/>
            </a:endParaRPr>
          </a:p>
          <a:p>
            <a:pPr lvl="1"/>
            <a:r>
              <a:rPr lang="es-ES" dirty="0">
                <a:hlinkClick r:id="rId5"/>
              </a:rPr>
              <a:t>Grado de Geografía y Ordenación del Territorio </a:t>
            </a:r>
            <a:endParaRPr lang="es-ES" dirty="0"/>
          </a:p>
          <a:p>
            <a:pPr lvl="1"/>
            <a:r>
              <a:rPr lang="es-ES" dirty="0">
                <a:hlinkClick r:id="rId6"/>
              </a:rPr>
              <a:t>Estudios Ingleses </a:t>
            </a:r>
            <a:endParaRPr lang="es-ES" dirty="0"/>
          </a:p>
          <a:p>
            <a:pPr lvl="1"/>
            <a:r>
              <a:rPr lang="es-ES" dirty="0">
                <a:hlinkClick r:id="rId7"/>
              </a:rPr>
              <a:t>Euskal </a:t>
            </a:r>
            <a:r>
              <a:rPr lang="es-ES" dirty="0" err="1">
                <a:hlinkClick r:id="rId7"/>
              </a:rPr>
              <a:t>Ikasketak</a:t>
            </a:r>
            <a:endParaRPr lang="es-ES" dirty="0"/>
          </a:p>
          <a:p>
            <a:pPr lvl="1"/>
            <a:r>
              <a:rPr lang="es-ES" dirty="0">
                <a:hlinkClick r:id="rId8"/>
              </a:rPr>
              <a:t>Filología</a:t>
            </a:r>
            <a:r>
              <a:rPr lang="es-ES" dirty="0"/>
              <a:t> </a:t>
            </a:r>
          </a:p>
          <a:p>
            <a:pPr lvl="1"/>
            <a:r>
              <a:rPr lang="es-ES" dirty="0">
                <a:hlinkClick r:id="rId9"/>
              </a:rPr>
              <a:t>Historia</a:t>
            </a:r>
            <a:r>
              <a:rPr lang="es-ES" dirty="0"/>
              <a:t> </a:t>
            </a:r>
          </a:p>
          <a:p>
            <a:pPr lvl="1"/>
            <a:r>
              <a:rPr lang="es-ES" dirty="0">
                <a:hlinkClick r:id="rId10"/>
              </a:rPr>
              <a:t>Historia del Arte </a:t>
            </a:r>
            <a:endParaRPr lang="es-ES" dirty="0"/>
          </a:p>
          <a:p>
            <a:pPr lvl="1"/>
            <a:r>
              <a:rPr lang="es-ES" dirty="0">
                <a:hlinkClick r:id="rId11"/>
              </a:rPr>
              <a:t>Traducción e Interpretación </a:t>
            </a:r>
            <a:endParaRPr lang="es-ES" dirty="0"/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498080" cy="1143000"/>
          </a:xfrm>
        </p:spPr>
        <p:txBody>
          <a:bodyPr>
            <a:normAutofit/>
          </a:bodyPr>
          <a:lstStyle/>
          <a:p>
            <a:r>
              <a:rPr lang="es-ES" dirty="0"/>
              <a:t>CARACTERÍSTICAS FORMALES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267744" y="3140968"/>
            <a:ext cx="62199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>
                <a:hlinkClick r:id="rId2"/>
              </a:rPr>
              <a:t>Anexo 1 Características formales</a:t>
            </a:r>
            <a:endParaRPr lang="es-ES" sz="3200" dirty="0"/>
          </a:p>
        </p:txBody>
      </p:sp>
      <p:pic>
        <p:nvPicPr>
          <p:cNvPr id="7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115616" y="3105835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>
                <a:hlinkClick r:id="rId2"/>
              </a:rPr>
              <a:t>Anexo 2 Informe del director o directora</a:t>
            </a:r>
            <a:endParaRPr lang="es-ES" sz="2800" dirty="0"/>
          </a:p>
          <a:p>
            <a:pPr lvl="1" algn="ctr"/>
            <a:r>
              <a:rPr lang="es-ES" sz="2800" dirty="0"/>
              <a:t>Apto/No apto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1331640" y="260648"/>
            <a:ext cx="5872696" cy="1143000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INFORME DEL DIRECTOR/A</a:t>
            </a: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RÚBRICA DE EVALUACIÓN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403648" y="2132856"/>
            <a:ext cx="7498080" cy="2485256"/>
          </a:xfrm>
        </p:spPr>
        <p:txBody>
          <a:bodyPr>
            <a:normAutofit/>
          </a:bodyPr>
          <a:lstStyle/>
          <a:p>
            <a:r>
              <a:rPr lang="es-ES" dirty="0">
                <a:hlinkClick r:id="rId2"/>
              </a:rPr>
              <a:t>Anexo 3 Informe evaluación del tribunal: </a:t>
            </a:r>
            <a:endParaRPr lang="es-ES" dirty="0"/>
          </a:p>
          <a:p>
            <a:pPr lvl="1"/>
            <a:r>
              <a:rPr lang="es-ES" dirty="0"/>
              <a:t>¿Qué </a:t>
            </a:r>
            <a:r>
              <a:rPr lang="es-ES" dirty="0">
                <a:solidFill>
                  <a:srgbClr val="FF0000"/>
                </a:solidFill>
              </a:rPr>
              <a:t>competencias</a:t>
            </a:r>
            <a:r>
              <a:rPr lang="es-ES" dirty="0"/>
              <a:t> se van a evaluar?</a:t>
            </a:r>
          </a:p>
          <a:p>
            <a:pPr lvl="1"/>
            <a:r>
              <a:rPr lang="es-ES" dirty="0"/>
              <a:t> ¿y con qué </a:t>
            </a:r>
            <a:r>
              <a:rPr lang="es-ES" dirty="0">
                <a:solidFill>
                  <a:srgbClr val="FF0000"/>
                </a:solidFill>
              </a:rPr>
              <a:t>criterios</a:t>
            </a:r>
            <a:r>
              <a:rPr lang="es-ES" dirty="0"/>
              <a:t>?</a:t>
            </a:r>
          </a:p>
          <a:p>
            <a:pPr lvl="1"/>
            <a:r>
              <a:rPr lang="es-ES" dirty="0"/>
              <a:t>Adaptado a cada Grado</a:t>
            </a:r>
          </a:p>
        </p:txBody>
      </p:sp>
      <p:pic>
        <p:nvPicPr>
          <p:cNvPr id="5" name="Picture 2" descr="C:\Users\pc\AppData\Local\Temp\Facultad Letras_Araba_bilingue_positivo_al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71212"/>
            <a:ext cx="2232248" cy="542164"/>
          </a:xfrm>
          <a:prstGeom prst="rect">
            <a:avLst/>
          </a:prstGeom>
          <a:noFill/>
        </p:spPr>
      </p:pic>
    </p:spTree>
  </p:cSld>
  <p:clrMapOvr>
    <a:masterClrMapping/>
  </p:clrMapOvr>
  <p:extLst>
    <p:ext uri="{6950BFC3-D8DA-4A85-94F7-54DA5524770B}">
      <p188:commentRel xmlns="" xmlns:p188="http://schemas.microsoft.com/office/powerpoint/2018/8/main" r:id="rId4"/>
    </p:ext>
  </p:extLs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ersonalizado 1">
      <a:dk1>
        <a:srgbClr val="062228"/>
      </a:dk1>
      <a:lt1>
        <a:srgbClr val="FFFFFF"/>
      </a:lt1>
      <a:dk2>
        <a:srgbClr val="474B78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3057</TotalTime>
  <Words>1801</Words>
  <Application>Microsoft Office PowerPoint</Application>
  <PresentationFormat>Presentación en pantalla (4:3)</PresentationFormat>
  <Paragraphs>131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Calibri</vt:lpstr>
      <vt:lpstr>Century Schoolbook</vt:lpstr>
      <vt:lpstr>EHUSans</vt:lpstr>
      <vt:lpstr>Times New Roman</vt:lpstr>
      <vt:lpstr>Wingdings</vt:lpstr>
      <vt:lpstr>Wingdings 2</vt:lpstr>
      <vt:lpstr>Mirador</vt:lpstr>
      <vt:lpstr>TRABAJO FIN DE GRADO (TFG) 2024-2025  https://www.ehu.eus/es/web/letren-fakultatea/gradu-amaierako-lana</vt:lpstr>
      <vt:lpstr>ÍNDICE</vt:lpstr>
      <vt:lpstr>¿QUÉ ES?</vt:lpstr>
      <vt:lpstr>¿y para la UPV/EHU?</vt:lpstr>
      <vt:lpstr>¿Y en la Facultad de Letras?</vt:lpstr>
      <vt:lpstr>NORMATIVA</vt:lpstr>
      <vt:lpstr>CARACTERÍSTICAS FORMALES</vt:lpstr>
      <vt:lpstr>INFORME DEL DIRECTOR/A</vt:lpstr>
      <vt:lpstr>RÚBRICA DE EVALUACIÓN</vt:lpstr>
      <vt:lpstr>CONDICIONES DE MATRICULACIÓN DEL TFG</vt:lpstr>
      <vt:lpstr>ELECCIÓN DE  TEMA y director/ A A TRAVÉS DE GAUR</vt:lpstr>
      <vt:lpstr>ASIGNACIÓN DEL TEMA Y DIRECTOR/A</vt:lpstr>
      <vt:lpstr>ASIGNACIÓN DEL TEMA Y DIRECTOR/A</vt:lpstr>
      <vt:lpstr>ESTUDIANTADO CON TFG ASIGNADO EN EL CURSO ANTERIOR</vt:lpstr>
      <vt:lpstr>ENTREGA AL DIRECTOR/A Y SOLICITUD DE DEFENSA DEL TFG</vt:lpstr>
      <vt:lpstr>ÚLTIMO PASO EN LA ENTREGA. ADDI</vt:lpstr>
      <vt:lpstr>Subir a ADDI el trabajo</vt:lpstr>
      <vt:lpstr>DEFENSA del TFG</vt:lpstr>
      <vt:lpstr>DEFENSA DEL TFG</vt:lpstr>
      <vt:lpstr>CALENDARIO y fechas clave</vt:lpstr>
      <vt:lpstr>PROCESO (síntesis)</vt:lpstr>
      <vt:lpstr>PROCESO (síntesis)</vt:lpstr>
      <vt:lpstr>PROCESO (síntesis)</vt:lpstr>
      <vt:lpstr>MUY IMPORTANTE</vt:lpstr>
      <vt:lpstr>Eskerrik asko!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TRABAJO FIN DE GRADO</dc:title>
  <dc:creator>Usuario</dc:creator>
  <cp:lastModifiedBy>Raquel Varela</cp:lastModifiedBy>
  <cp:revision>319</cp:revision>
  <cp:lastPrinted>2014-11-16T19:21:57Z</cp:lastPrinted>
  <dcterms:modified xsi:type="dcterms:W3CDTF">2024-10-15T08:25:21Z</dcterms:modified>
</cp:coreProperties>
</file>