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522" r:id="rId5"/>
    <p:sldId id="530" r:id="rId6"/>
    <p:sldId id="487" r:id="rId7"/>
    <p:sldId id="527" r:id="rId8"/>
    <p:sldId id="536" r:id="rId9"/>
    <p:sldId id="488" r:id="rId10"/>
    <p:sldId id="493" r:id="rId11"/>
    <p:sldId id="494" r:id="rId12"/>
    <p:sldId id="495" r:id="rId13"/>
    <p:sldId id="502" r:id="rId14"/>
    <p:sldId id="504" r:id="rId15"/>
    <p:sldId id="506" r:id="rId16"/>
    <p:sldId id="509" r:id="rId17"/>
    <p:sldId id="505" r:id="rId18"/>
    <p:sldId id="511" r:id="rId19"/>
    <p:sldId id="507" r:id="rId20"/>
    <p:sldId id="531" r:id="rId21"/>
    <p:sldId id="510" r:id="rId22"/>
    <p:sldId id="516" r:id="rId23"/>
    <p:sldId id="515" r:id="rId24"/>
    <p:sldId id="517" r:id="rId25"/>
    <p:sldId id="520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da Vallejo" initials="AV" lastIdx="6" clrIdx="0">
    <p:extLst>
      <p:ext uri="{19B8F6BF-5375-455C-9EA6-DF929625EA0E}">
        <p15:presenceInfo xmlns:p15="http://schemas.microsoft.com/office/powerpoint/2012/main" xmlns="" userId="13b1327510a515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C75BB"/>
    <a:srgbClr val="0066FF"/>
    <a:srgbClr val="0000CC"/>
    <a:srgbClr val="CDFFFF"/>
    <a:srgbClr val="FF0000"/>
    <a:srgbClr val="FF00FF"/>
    <a:srgbClr val="00FF99"/>
    <a:srgbClr val="33CCCC"/>
    <a:srgbClr val="FF9966"/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79"/>
  </p:normalViewPr>
  <p:slideViewPr>
    <p:cSldViewPr snapToGrid="0"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C4467D58-C0DF-564A-9023-B2B1FC6643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88C4B0B-1E3E-6D49-AAF1-4167C7856B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B3881-39EE-6540-A945-495C32F730FD}" type="datetimeFigureOut">
              <a:rPr lang="es-ES" smtClean="0"/>
              <a:pPr/>
              <a:t>04/12/2024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614FD02-E111-B740-AD9B-D18CEBF43D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29EFDDD-16F6-2D47-B279-B49554172C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23690-BB0A-1E4E-93A3-2072D345C0D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962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AC9F11C-B26E-7048-AEDF-C733951F30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spAutoFit/>
          </a:bodyPr>
          <a:lstStyle/>
          <a:p>
            <a:pPr lvl="0"/>
            <a:fld id="{447611A2-F4AB-C049-96D8-12127D7B3895}" type="slidenum">
              <a:rPr/>
              <a:pPr lvl="0"/>
              <a:t>22</a:t>
            </a:fld>
            <a:endParaRPr lang="eu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7AB6947B-EEBE-0A4D-891B-1C69EED64F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CEDD8CB1-E7B9-984D-B3EE-8F2E4CCD9D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u-ES" dirty="0"/>
          </a:p>
        </p:txBody>
      </p:sp>
    </p:spTree>
    <p:extLst>
      <p:ext uri="{BB962C8B-B14F-4D97-AF65-F5344CB8AC3E}">
        <p14:creationId xmlns:p14="http://schemas.microsoft.com/office/powerpoint/2010/main" xmlns="" val="238485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xmlns="" id="{7B00183A-BB7B-324D-BC7C-1EF7CC74243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464897" y="6468429"/>
            <a:ext cx="491479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15616" y="981075"/>
            <a:ext cx="6984776" cy="436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4897" y="6468429"/>
            <a:ext cx="491479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0750AD-05C5-644F-B496-06D140F8F8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60432" y="6555788"/>
            <a:ext cx="537496" cy="2078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5DA4538-6FE8-8148-9969-C0F4A4D7E7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376" y="6572446"/>
            <a:ext cx="429992" cy="17596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6BED8A89-FA7A-1840-8173-0618E6B9FF39}"/>
              </a:ext>
            </a:extLst>
          </p:cNvPr>
          <p:cNvCxnSpPr>
            <a:cxnSpLocks/>
          </p:cNvCxnSpPr>
          <p:nvPr userDrawn="1"/>
        </p:nvCxnSpPr>
        <p:spPr>
          <a:xfrm>
            <a:off x="7092280" y="6453336"/>
            <a:ext cx="2160240" cy="15093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EHUSans" panose="02000503050000020004" pitchFamily="2" charset="0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media" Target="../media/media23.m4a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32.m4a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izapideak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2.jpeg"/><Relationship Id="rId11" Type="http://schemas.microsoft.com/office/2007/relationships/media" Target="../media/media33.m4a"/><Relationship Id="rId5" Type="http://schemas.openxmlformats.org/officeDocument/2006/relationships/image" Target="../media/image41.jpeg"/><Relationship Id="rId10" Type="http://schemas.openxmlformats.org/officeDocument/2006/relationships/image" Target="../media/image30.png"/><Relationship Id="rId4" Type="http://schemas.openxmlformats.org/officeDocument/2006/relationships/image" Target="../media/image40.jpeg"/><Relationship Id="rId9" Type="http://schemas.openxmlformats.org/officeDocument/2006/relationships/hyperlink" Target="https://www.ehu.eus/eu/web/doktorego-eskola/doktorego-tesiak-kotutoretzan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eg"/><Relationship Id="rId7" Type="http://schemas.openxmlformats.org/officeDocument/2006/relationships/hyperlink" Target="https://www.ehu.eus/eu/web/doktorego-eskola/menci%C3%B3n-de-doctorado-internacional1" TargetMode="Externa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9.jpeg"/><Relationship Id="rId11" Type="http://schemas.microsoft.com/office/2007/relationships/media" Target="../media/media34.m4a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hyperlink" Target="https://www.ehu.eus/eu/web/doktorego-eskola/industria-doktorea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9.png"/><Relationship Id="rId7" Type="http://schemas.microsoft.com/office/2007/relationships/media" Target="../media/media35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erasmus-mugikortasuna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www.ehu.eus/eu/web/doktorego-eskola/kanpoko-egonaldiak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36.m4a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tesia-kanpoko-erakundeekin-lankidetzan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51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jpeg"/><Relationship Id="rId7" Type="http://schemas.microsoft.com/office/2007/relationships/media" Target="../media/media37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5" Type="http://schemas.openxmlformats.org/officeDocument/2006/relationships/hyperlink" Target="https://www.ehu.eus/eu/web/doktorego-eskola/tesia-kanpoko-erakundeekin-lankidetzan" TargetMode="Externa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38.m4a"/><Relationship Id="rId3" Type="http://schemas.openxmlformats.org/officeDocument/2006/relationships/image" Target="../media/image41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doktorego-tesia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55.jpe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39.m4a"/><Relationship Id="rId3" Type="http://schemas.openxmlformats.org/officeDocument/2006/relationships/image" Target="../media/image55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doktorego-tesia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6.png"/><Relationship Id="rId7" Type="http://schemas.microsoft.com/office/2007/relationships/media" Target="../media/media40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hyperlink" Target="https://www.ehu.eus/eu/web/doktorego-eskola/harremanetarako" TargetMode="Externa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41.m4a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microsoft.com/office/2007/relationships/media" Target="../media/media24.m4a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2.png"/><Relationship Id="rId11" Type="http://schemas.microsoft.com/office/2007/relationships/media" Target="../media/media42.m4a"/><Relationship Id="rId5" Type="http://schemas.openxmlformats.org/officeDocument/2006/relationships/image" Target="../media/image93.svg"/><Relationship Id="rId10" Type="http://schemas.openxmlformats.org/officeDocument/2006/relationships/image" Target="../media/image38.png"/><Relationship Id="rId9" Type="http://schemas.openxmlformats.org/officeDocument/2006/relationships/hyperlink" Target="http://www.ehu.eus/eu/web/doktoregoa/bekak-eta-laguntzak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43.m4a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microsoft.com/office/2007/relationships/media" Target="../media/media44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microsoft.com/office/2007/relationships/media" Target="../media/media25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hyperlink" Target="https://calendar.google.com/calendar/u/0/embed?src=0c4fe93ccb58c321f0ad961ae150f8ee48e420821aa5453d51510a53e9951cd4@group.calendar.google.com&amp;ctz=Europe/Madrid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microsoft.com/office/2007/relationships/media" Target="../media/media26.m4a"/><Relationship Id="rId4" Type="http://schemas.openxmlformats.org/officeDocument/2006/relationships/image" Target="../media/image14.png"/><Relationship Id="rId9" Type="http://schemas.openxmlformats.org/officeDocument/2006/relationships/hyperlink" Target="https://www.ehu.eus/eu/web/doktorego-eskola/doktorego-eskolako-prestakuntz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jpeg"/><Relationship Id="rId7" Type="http://schemas.microsoft.com/office/2007/relationships/media" Target="../media/media27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microsoft.com/office/2007/relationships/media" Target="../media/media28.m4a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www.ehu.eus/es/web/doktoregoa/tesis-doctoral/impresos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8.svg"/><Relationship Id="rId11" Type="http://schemas.microsoft.com/office/2007/relationships/hdphoto" Target="../media/hdphoto3.wdp"/><Relationship Id="rId15" Type="http://schemas.openxmlformats.org/officeDocument/2006/relationships/image" Target="../media/image29.jpeg"/><Relationship Id="rId10" Type="http://schemas.openxmlformats.org/officeDocument/2006/relationships/image" Target="../media/image26.png"/><Relationship Id="rId19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7.png"/><Relationship Id="rId5" Type="http://schemas.openxmlformats.org/officeDocument/2006/relationships/image" Target="../media/image33.jpeg"/><Relationship Id="rId10" Type="http://schemas.microsoft.com/office/2007/relationships/media" Target="../media/media29.m4a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30.m4a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31.m4a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/>
          <p:cNvSpPr txBox="1"/>
          <p:nvPr/>
        </p:nvSpPr>
        <p:spPr>
          <a:xfrm>
            <a:off x="2694787" y="3647348"/>
            <a:ext cx="63358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4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512316" y="4585227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7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6699942" y="3636000"/>
            <a:ext cx="1879982" cy="1980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84CECB95-3B5E-8E49-8AA7-DF5EB39B040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2D87F6BD-E9E9-6C45-99B5-0437FA01DE8A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xmlns="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840753" y="523734"/>
            <a:ext cx="7740099" cy="84787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s-ES" sz="1800" cap="all" dirty="0" err="1">
                <a:solidFill>
                  <a:schemeClr val="bg1"/>
                </a:solidFill>
                <a:latin typeface="EHUSerif"/>
              </a:rPr>
              <a:t>Orotarako</a:t>
            </a:r>
            <a:r>
              <a:rPr lang="es-ES" sz="1800" cap="all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cap="all" dirty="0" err="1">
                <a:solidFill>
                  <a:schemeClr val="bg1"/>
                </a:solidFill>
                <a:latin typeface="EHUSerif"/>
              </a:rPr>
              <a:t>doktoregoaren</a:t>
            </a:r>
            <a:r>
              <a:rPr lang="es-ES" sz="1800" cap="all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cap="all" dirty="0" err="1">
                <a:solidFill>
                  <a:schemeClr val="bg1"/>
                </a:solidFill>
                <a:latin typeface="EHUSerif"/>
              </a:rPr>
              <a:t>iraupena</a:t>
            </a:r>
            <a:r>
              <a:rPr lang="es-ES" sz="1800" cap="all" dirty="0">
                <a:solidFill>
                  <a:schemeClr val="bg1"/>
                </a:solidFill>
                <a:latin typeface="EHUSerif"/>
              </a:rPr>
              <a:t>. </a:t>
            </a:r>
            <a:r>
              <a:rPr lang="es-ES" sz="1800" cap="all" dirty="0">
                <a:latin typeface="EHUSans"/>
              </a:rPr>
              <a:t>Duración total del doctorado</a:t>
            </a:r>
            <a:r>
              <a:rPr lang="es-ES" sz="1800" b="0" cap="all" dirty="0">
                <a:latin typeface="EHUSans"/>
              </a:rPr>
              <a:t>.</a:t>
            </a:r>
            <a:r>
              <a:rPr lang="es-ES" sz="1800" cap="all" dirty="0">
                <a:latin typeface="EHUSans"/>
              </a:rPr>
              <a:t>  </a:t>
            </a:r>
            <a:r>
              <a:rPr lang="es-ES" sz="1800" b="0" cap="all" dirty="0">
                <a:latin typeface="EHUSans"/>
              </a:rPr>
              <a:t>Total </a:t>
            </a:r>
            <a:r>
              <a:rPr lang="es-ES" sz="1800" b="0" cap="all" dirty="0" err="1">
                <a:latin typeface="EHUSans"/>
              </a:rPr>
              <a:t>duration</a:t>
            </a:r>
            <a:r>
              <a:rPr lang="es-ES" sz="1800" b="0" cap="all" dirty="0">
                <a:latin typeface="EHUSans"/>
              </a:rPr>
              <a:t> of doctoral </a:t>
            </a:r>
            <a:r>
              <a:rPr lang="es-ES" sz="1800" b="0" cap="all" dirty="0" err="1">
                <a:latin typeface="EHUSans"/>
              </a:rPr>
              <a:t>studies</a:t>
            </a:r>
            <a:r>
              <a:rPr lang="es-ES" sz="1800" b="0" cap="all" dirty="0">
                <a:latin typeface="EHUSans"/>
              </a:rPr>
              <a:t> </a:t>
            </a:r>
            <a:endParaRPr lang="es-ES" cap="all" dirty="0"/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xmlns="" id="{7ECBF2A6-D040-744C-9633-85BE6FFA9C24}"/>
              </a:ext>
            </a:extLst>
          </p:cNvPr>
          <p:cNvSpPr/>
          <p:nvPr/>
        </p:nvSpPr>
        <p:spPr>
          <a:xfrm>
            <a:off x="635989" y="3253795"/>
            <a:ext cx="1958483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A4A73A6F-836B-E54B-B330-284DB6D2A9BA}"/>
              </a:ext>
            </a:extLst>
          </p:cNvPr>
          <p:cNvSpPr txBox="1"/>
          <p:nvPr/>
        </p:nvSpPr>
        <p:spPr>
          <a:xfrm>
            <a:off x="801665" y="3446451"/>
            <a:ext cx="15691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osoa</a:t>
            </a:r>
            <a:endParaRPr lang="es-ES" sz="18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COMPLETA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FULL-TIME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346F051B-6397-0840-AD6D-BEF033D1B547}"/>
              </a:ext>
            </a:extLst>
          </p:cNvPr>
          <p:cNvSpPr/>
          <p:nvPr/>
        </p:nvSpPr>
        <p:spPr>
          <a:xfrm>
            <a:off x="6906928" y="5661248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xmlns="" id="{0A8C4525-86E3-5C4F-A5D6-D07200FB36CA}"/>
              </a:ext>
            </a:extLst>
          </p:cNvPr>
          <p:cNvSpPr/>
          <p:nvPr/>
        </p:nvSpPr>
        <p:spPr>
          <a:xfrm>
            <a:off x="635989" y="4652276"/>
            <a:ext cx="19667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A65B50EC-D9D1-5142-8B03-FAF6E890C8DC}"/>
              </a:ext>
            </a:extLst>
          </p:cNvPr>
          <p:cNvSpPr txBox="1"/>
          <p:nvPr/>
        </p:nvSpPr>
        <p:spPr>
          <a:xfrm>
            <a:off x="491973" y="4844932"/>
            <a:ext cx="1887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PARTZIALA</a:t>
            </a: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PARCIAL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PART-TIME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9A5C464E-4C5F-E847-BDFC-3EA39E14E1FE}"/>
              </a:ext>
            </a:extLst>
          </p:cNvPr>
          <p:cNvSpPr/>
          <p:nvPr/>
        </p:nvSpPr>
        <p:spPr>
          <a:xfrm>
            <a:off x="475021" y="1817022"/>
            <a:ext cx="2037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u="none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</a:t>
            </a:r>
            <a: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18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DEDICACIÓN</a:t>
            </a: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b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DEDICATION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86F47F88-BBB7-EF48-ABA9-83ED60F31F46}"/>
              </a:ext>
            </a:extLst>
          </p:cNvPr>
          <p:cNvSpPr/>
          <p:nvPr/>
        </p:nvSpPr>
        <p:spPr>
          <a:xfrm>
            <a:off x="3554980" y="2071929"/>
            <a:ext cx="9843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Luzapenak</a:t>
            </a:r>
            <a: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Prórrogas</a:t>
            </a:r>
            <a:b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b="0" u="none" dirty="0" err="1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Extensions</a:t>
            </a:r>
            <a:endParaRPr lang="es-ES" sz="9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F7F1E1C8-9C93-DA4B-B119-A3DE148D4A76}"/>
              </a:ext>
            </a:extLst>
          </p:cNvPr>
          <p:cNvSpPr txBox="1"/>
          <p:nvPr/>
        </p:nvSpPr>
        <p:spPr>
          <a:xfrm>
            <a:off x="364675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524C58D3-B905-FC40-9016-3EA982F3F934}"/>
              </a:ext>
            </a:extLst>
          </p:cNvPr>
          <p:cNvSpPr txBox="1"/>
          <p:nvPr/>
        </p:nvSpPr>
        <p:spPr>
          <a:xfrm>
            <a:off x="461836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8A23C330-18E3-A248-8121-183B68972EC5}"/>
              </a:ext>
            </a:extLst>
          </p:cNvPr>
          <p:cNvSpPr txBox="1"/>
          <p:nvPr/>
        </p:nvSpPr>
        <p:spPr>
          <a:xfrm>
            <a:off x="558997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6DF47475-D904-084C-8152-D303227F8226}"/>
              </a:ext>
            </a:extLst>
          </p:cNvPr>
          <p:cNvSpPr/>
          <p:nvPr/>
        </p:nvSpPr>
        <p:spPr>
          <a:xfrm>
            <a:off x="4395233" y="1866491"/>
            <a:ext cx="1472912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 dirty="0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</a:t>
            </a:r>
            <a:r>
              <a:rPr lang="es-ES" sz="9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behineko</a:t>
            </a:r>
            <a:r>
              <a:rPr lang="es-ES" sz="9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bajak</a:t>
            </a:r>
            <a:r>
              <a:rPr lang="es-ES" sz="10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0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Bajas temporales</a:t>
            </a:r>
            <a:r>
              <a:rPr lang="es-ES" sz="9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9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Temporal </a:t>
            </a:r>
            <a:r>
              <a:rPr lang="es-ES" sz="900" b="0" u="none" dirty="0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 dirty="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01810399-AC1B-BB4B-9DDF-FB38F4CC0439}"/>
              </a:ext>
            </a:extLst>
          </p:cNvPr>
          <p:cNvSpPr/>
          <p:nvPr/>
        </p:nvSpPr>
        <p:spPr>
          <a:xfrm>
            <a:off x="5661789" y="2089992"/>
            <a:ext cx="1350835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9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 </a:t>
            </a:r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900" b="0" u="none" err="1">
              <a:solidFill>
                <a:schemeClr val="accent1">
                  <a:lumMod val="50000"/>
                </a:schemeClr>
              </a:solidFill>
              <a:latin typeface="EHUSans"/>
              <a:ea typeface="EHUSans"/>
              <a:cs typeface="Arial"/>
              <a:sym typeface="EHUSans"/>
            </a:endParaRPr>
          </a:p>
          <a:p>
            <a:r>
              <a:rPr lang="es-ES" sz="9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Otras bajas</a:t>
            </a:r>
            <a:r>
              <a:rPr lang="es-ES" sz="900" u="none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9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Other</a:t>
            </a:r>
            <a:r>
              <a:rPr lang="es-ES" sz="9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 err="1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74B0B27A-65D4-C341-9986-8021AE18B29E}"/>
              </a:ext>
            </a:extLst>
          </p:cNvPr>
          <p:cNvSpPr/>
          <p:nvPr/>
        </p:nvSpPr>
        <p:spPr>
          <a:xfrm>
            <a:off x="6579549" y="1877785"/>
            <a:ext cx="21207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b="0" u="none" dirty="0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OROTARA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 . 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8025BC18-53A0-FC4D-96DC-F8953F4E914E}"/>
              </a:ext>
            </a:extLst>
          </p:cNvPr>
          <p:cNvSpPr txBox="1"/>
          <p:nvPr/>
        </p:nvSpPr>
        <p:spPr>
          <a:xfrm>
            <a:off x="359301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03B0AF80-8766-874C-9627-268B75ECBCEE}"/>
              </a:ext>
            </a:extLst>
          </p:cNvPr>
          <p:cNvSpPr txBox="1"/>
          <p:nvPr/>
        </p:nvSpPr>
        <p:spPr>
          <a:xfrm>
            <a:off x="456462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E91264CB-D433-E241-B97C-050CE990DB2C}"/>
              </a:ext>
            </a:extLst>
          </p:cNvPr>
          <p:cNvSpPr txBox="1"/>
          <p:nvPr/>
        </p:nvSpPr>
        <p:spPr>
          <a:xfrm>
            <a:off x="553623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xmlns="" id="{A36B65AA-3452-1D4B-8160-684A93F984E4}"/>
              </a:ext>
            </a:extLst>
          </p:cNvPr>
          <p:cNvSpPr txBox="1"/>
          <p:nvPr/>
        </p:nvSpPr>
        <p:spPr>
          <a:xfrm>
            <a:off x="6947482" y="3731930"/>
            <a:ext cx="131499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ea typeface="EHUSans"/>
                <a:cs typeface="EHUSans"/>
                <a:sym typeface="EHUSans"/>
              </a:rPr>
              <a:t>7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xmlns="" id="{968D8948-5239-0E42-8F9B-8AF0C8C64D0D}"/>
              </a:ext>
            </a:extLst>
          </p:cNvPr>
          <p:cNvSpPr txBox="1"/>
          <p:nvPr/>
        </p:nvSpPr>
        <p:spPr>
          <a:xfrm>
            <a:off x="6741260" y="4619902"/>
            <a:ext cx="172743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ea typeface="EHUSans"/>
                <a:cs typeface="EHUSans"/>
                <a:sym typeface="EHUSans"/>
              </a:rPr>
              <a:t>10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xmlns="" id="{0EE7CFAB-C7EC-DC49-B4C0-A003CE675D09}"/>
              </a:ext>
            </a:extLst>
          </p:cNvPr>
          <p:cNvSpPr/>
          <p:nvPr/>
        </p:nvSpPr>
        <p:spPr>
          <a:xfrm>
            <a:off x="2480876" y="1916832"/>
            <a:ext cx="984371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IRAUPENA (ARRUNTA)</a:t>
            </a:r>
            <a:r>
              <a:rPr lang="es-ES" sz="800" u="none">
                <a:latin typeface="EHUSerif" panose="02000503050000020004" pitchFamily="2" charset="0"/>
                <a:ea typeface="EHUSans"/>
                <a:cs typeface="EHUSans"/>
              </a:rPr>
              <a:t/>
            </a:r>
            <a:br>
              <a:rPr lang="es-ES" sz="800" u="none"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DURACIÓN (NORMAL)</a:t>
            </a:r>
          </a:p>
          <a:p>
            <a:r>
              <a:rPr lang="es-ES" sz="800" b="0" u="none">
                <a:solidFill>
                  <a:schemeClr val="tx1"/>
                </a:solidFill>
                <a:latin typeface="EHUSans"/>
                <a:sym typeface="EHUSans"/>
              </a:rPr>
              <a:t>DURATION (REGULAR)</a:t>
            </a:r>
            <a:endParaRPr lang="es-ES" sz="8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1D5D5D30-0FCE-DD48-AF5E-C91EC92BEEE4}"/>
              </a:ext>
            </a:extLst>
          </p:cNvPr>
          <p:cNvCxnSpPr/>
          <p:nvPr/>
        </p:nvCxnSpPr>
        <p:spPr>
          <a:xfrm>
            <a:off x="635989" y="2758221"/>
            <a:ext cx="7832707" cy="0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DDC7CDF2-DA91-4440-AE33-1FC63B21E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281" y="2881805"/>
            <a:ext cx="334951" cy="334951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5709923A-9125-F44D-940B-98DCF8A95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285" y="2854727"/>
            <a:ext cx="389109" cy="389109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6F1D6A22-AC05-5E49-9AD1-9570E767A6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3666" y="2858385"/>
            <a:ext cx="450523" cy="450523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xmlns="" id="{882ADF2D-6E14-CE43-AEEE-C3BF4520A5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994453" y="2803494"/>
            <a:ext cx="566020" cy="566020"/>
          </a:xfrm>
          <a:prstGeom prst="rect">
            <a:avLst/>
          </a:prstGeom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xmlns="" id="{CD418011-936E-324C-9D5F-8B07253386BC}"/>
              </a:ext>
            </a:extLst>
          </p:cNvPr>
          <p:cNvCxnSpPr>
            <a:cxnSpLocks/>
          </p:cNvCxnSpPr>
          <p:nvPr/>
        </p:nvCxnSpPr>
        <p:spPr>
          <a:xfrm flipV="1">
            <a:off x="2441376" y="1898963"/>
            <a:ext cx="6014500" cy="10392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4339282"/>
      </p:ext>
    </p:extLst>
  </p:cSld>
  <p:clrMapOvr>
    <a:masterClrMapping/>
  </p:clrMapOvr>
  <p:transition spd="med" advTm="37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85338" y="1917264"/>
            <a:ext cx="4998830" cy="3888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5 CuadroTexto"/>
          <p:cNvSpPr txBox="1"/>
          <p:nvPr/>
        </p:nvSpPr>
        <p:spPr>
          <a:xfrm>
            <a:off x="328763" y="-1129864"/>
            <a:ext cx="741276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BF3432C-9DE8-2848-B147-C3F604F028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FE32B9B1-C79C-1E4E-962F-2185CCF7314E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3DC60300-F6E0-2A43-935B-0236EE94354E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Título 4">
            <a:extLst>
              <a:ext uri="{FF2B5EF4-FFF2-40B4-BE49-F238E27FC236}">
                <a16:creationId xmlns:a16="http://schemas.microsoft.com/office/drawing/2014/main" xmlns="" id="{751C883C-E5AA-E349-811D-60170B6477B2}"/>
              </a:ext>
            </a:extLst>
          </p:cNvPr>
          <p:cNvSpPr txBox="1">
            <a:spLocks/>
          </p:cNvSpPr>
          <p:nvPr/>
        </p:nvSpPr>
        <p:spPr>
          <a:xfrm>
            <a:off x="941322" y="577727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Beste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izapideak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>Otros trámites </a:t>
            </a:r>
            <a:r>
              <a:rPr lang="es-ES" sz="2200" b="0">
                <a:latin typeface="EHUSans" panose="02000503050000020004" pitchFamily="2" charset="0"/>
              </a:rPr>
              <a:t>.</a:t>
            </a:r>
            <a:r>
              <a:rPr lang="es-ES" sz="2200">
                <a:latin typeface="EHUSans" panose="02000503050000020004" pitchFamily="2" charset="0"/>
              </a:rPr>
              <a:t> </a:t>
            </a:r>
            <a:r>
              <a:rPr lang="es-ES" sz="2200" b="0" err="1">
                <a:latin typeface="EHUSans" panose="02000503050000020004" pitchFamily="2" charset="0"/>
              </a:rPr>
              <a:t>Other</a:t>
            </a:r>
            <a:r>
              <a:rPr lang="es-ES" sz="2200" b="0">
                <a:latin typeface="EHUSans" panose="02000503050000020004" pitchFamily="2" charset="0"/>
              </a:rPr>
              <a:t> </a:t>
            </a:r>
            <a:r>
              <a:rPr lang="es-ES" sz="2200" b="0" err="1">
                <a:latin typeface="EHUSans" panose="02000503050000020004" pitchFamily="2" charset="0"/>
              </a:rPr>
              <a:t>procedures</a:t>
            </a:r>
            <a:endParaRPr lang="es-ES" sz="22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495E999-B3F0-CC42-8062-F9B7CBEBC48A}"/>
              </a:ext>
            </a:extLst>
          </p:cNvPr>
          <p:cNvSpPr txBox="1"/>
          <p:nvPr/>
        </p:nvSpPr>
        <p:spPr>
          <a:xfrm>
            <a:off x="1619672" y="1962088"/>
            <a:ext cx="4032448" cy="37548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400" u="none">
              <a:latin typeface="EHUSans" panose="0200050305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Arduraldia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aldatzeko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eskatu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u="none">
                <a:latin typeface="EHUSans" panose="02000503050000020004" pitchFamily="2" charset="0"/>
              </a:rPr>
              <a:t>Solicitar el cambio de dedicación </a:t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b="0" u="none" err="1">
                <a:latin typeface="EHUSans" panose="02000503050000020004" pitchFamily="2" charset="0"/>
              </a:rPr>
              <a:t>Request</a:t>
            </a:r>
            <a:r>
              <a:rPr lang="es-ES" sz="1400" b="0" u="none">
                <a:latin typeface="EHUSans" panose="02000503050000020004" pitchFamily="2" charset="0"/>
              </a:rPr>
              <a:t> a </a:t>
            </a:r>
            <a:r>
              <a:rPr lang="es-ES" sz="1400" b="0" u="none" err="1">
                <a:latin typeface="EHUSans" panose="02000503050000020004" pitchFamily="2" charset="0"/>
              </a:rPr>
              <a:t>change</a:t>
            </a:r>
            <a:r>
              <a:rPr lang="es-ES" sz="1400" b="0" u="none">
                <a:latin typeface="EHUSans" panose="02000503050000020004" pitchFamily="2" charset="0"/>
              </a:rPr>
              <a:t> of  </a:t>
            </a:r>
            <a:r>
              <a:rPr lang="es-ES" sz="1400" b="0" u="none" err="1">
                <a:latin typeface="EHUSans" panose="02000503050000020004" pitchFamily="2" charset="0"/>
              </a:rPr>
              <a:t>dedication</a:t>
            </a:r>
            <a:r>
              <a:rPr lang="es-ES" sz="1400" b="0" u="none">
                <a:latin typeface="EHUSans" panose="02000503050000020004" pitchFamily="2" charset="0"/>
              </a:rPr>
              <a:t> </a:t>
            </a:r>
            <a:r>
              <a:rPr lang="es-ES" sz="1400" b="0" u="none" err="1">
                <a:latin typeface="EHUSans" panose="02000503050000020004" pitchFamily="2" charset="0"/>
              </a:rPr>
              <a:t>modality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endParaRPr lang="es-ES" sz="1400" u="none">
              <a:latin typeface="EHUSans" panose="0200050305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behineko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baja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eskatu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u="none">
                <a:latin typeface="EHUSans" panose="02000503050000020004" pitchFamily="2" charset="0"/>
              </a:rPr>
              <a:t>Solicitar una baja temporal </a:t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b="0" u="none" err="1">
                <a:latin typeface="EHUSans" panose="02000503050000020004" pitchFamily="2" charset="0"/>
              </a:rPr>
              <a:t>Request</a:t>
            </a:r>
            <a:r>
              <a:rPr lang="es-ES" sz="1400" b="0" u="none">
                <a:latin typeface="EHUSans" panose="02000503050000020004" pitchFamily="2" charset="0"/>
              </a:rPr>
              <a:t> a </a:t>
            </a:r>
            <a:r>
              <a:rPr lang="es-ES" sz="1400" b="0" u="none" err="1">
                <a:latin typeface="EHUSans" panose="02000503050000020004" pitchFamily="2" charset="0"/>
              </a:rPr>
              <a:t>temporary</a:t>
            </a:r>
            <a:r>
              <a:rPr lang="es-ES" sz="1400" b="0" u="none">
                <a:latin typeface="EHUSans" panose="02000503050000020004" pitchFamily="2" charset="0"/>
              </a:rPr>
              <a:t> </a:t>
            </a:r>
            <a:r>
              <a:rPr lang="es-ES" sz="1400" b="0" u="none" err="1">
                <a:latin typeface="EHUSans" panose="02000503050000020004" pitchFamily="2" charset="0"/>
              </a:rPr>
              <a:t>leave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endParaRPr lang="es-ES" sz="1400" u="none">
              <a:latin typeface="EHUSans" panose="0200050305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Luzapena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eskatu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u="none">
                <a:latin typeface="EHUSans" panose="02000503050000020004" pitchFamily="2" charset="0"/>
              </a:rPr>
              <a:t>Solicitar una prórroga </a:t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b="0" u="none" err="1">
                <a:latin typeface="EHUSans" panose="02000503050000020004" pitchFamily="2" charset="0"/>
              </a:rPr>
              <a:t>Request</a:t>
            </a:r>
            <a:r>
              <a:rPr lang="es-ES" sz="1400" b="0" u="none">
                <a:latin typeface="EHUSans" panose="02000503050000020004" pitchFamily="2" charset="0"/>
              </a:rPr>
              <a:t> </a:t>
            </a:r>
            <a:r>
              <a:rPr lang="es-ES" sz="1400" b="0" u="none" err="1">
                <a:latin typeface="EHUSans" panose="02000503050000020004" pitchFamily="2" charset="0"/>
              </a:rPr>
              <a:t>an</a:t>
            </a:r>
            <a:r>
              <a:rPr lang="es-ES" sz="1400" b="0" u="none">
                <a:latin typeface="EHUSans" panose="02000503050000020004" pitchFamily="2" charset="0"/>
              </a:rPr>
              <a:t> extensión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endParaRPr lang="es-ES" sz="1400" u="none">
              <a:latin typeface="EHUSans" panose="0200050305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aldatzeko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eskatu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u="none">
                <a:latin typeface="EHUSans" panose="02000503050000020004" pitchFamily="2" charset="0"/>
              </a:rPr>
              <a:t>Solicitar cambio de director o directora</a:t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b="0" u="none" err="1">
                <a:latin typeface="EHUSans" panose="02000503050000020004" pitchFamily="2" charset="0"/>
              </a:rPr>
              <a:t>Request</a:t>
            </a:r>
            <a:r>
              <a:rPr lang="es-ES" sz="1400" b="0" u="none">
                <a:latin typeface="EHUSans" panose="02000503050000020004" pitchFamily="2" charset="0"/>
              </a:rPr>
              <a:t> a </a:t>
            </a:r>
            <a:r>
              <a:rPr lang="es-ES" sz="1400" b="0" u="none" err="1">
                <a:latin typeface="EHUSans" panose="02000503050000020004" pitchFamily="2" charset="0"/>
              </a:rPr>
              <a:t>change</a:t>
            </a:r>
            <a:r>
              <a:rPr lang="es-ES" sz="1400" b="0" u="none">
                <a:latin typeface="EHUSans" panose="02000503050000020004" pitchFamily="2" charset="0"/>
              </a:rPr>
              <a:t> of  supervisor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0450BBF3-5A76-5E4E-A6CD-99B5F2E8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5113" b="41859"/>
          <a:stretch>
            <a:fillRect/>
          </a:stretch>
        </p:blipFill>
        <p:spPr bwMode="auto">
          <a:xfrm>
            <a:off x="6941857" y="3242048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D4608655-B4A7-9341-AB08-EF92DA685AD6}"/>
              </a:ext>
            </a:extLst>
          </p:cNvPr>
          <p:cNvSpPr txBox="1"/>
          <p:nvPr/>
        </p:nvSpPr>
        <p:spPr>
          <a:xfrm>
            <a:off x="6183241" y="3979783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Batzorde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akademikoa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Comisión académica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u="none">
                <a:solidFill>
                  <a:schemeClr val="tx1"/>
                </a:solidFill>
                <a:latin typeface="EHUSans" panose="02000503050000020004" pitchFamily="50"/>
              </a:rPr>
              <a:t>A</a:t>
            </a:r>
            <a:r>
              <a:rPr kumimoji="0" lang="en-GB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cademic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 commitee</a:t>
            </a:r>
          </a:p>
        </p:txBody>
      </p:sp>
      <p:cxnSp>
        <p:nvCxnSpPr>
          <p:cNvPr id="29" name="Conector angular 28">
            <a:extLst>
              <a:ext uri="{FF2B5EF4-FFF2-40B4-BE49-F238E27FC236}">
                <a16:creationId xmlns:a16="http://schemas.microsoft.com/office/drawing/2014/main" xmlns="" id="{DD8EE44E-4208-814C-AA43-148766FC898F}"/>
              </a:ext>
            </a:extLst>
          </p:cNvPr>
          <p:cNvCxnSpPr>
            <a:cxnSpLocks/>
          </p:cNvCxnSpPr>
          <p:nvPr/>
        </p:nvCxnSpPr>
        <p:spPr>
          <a:xfrm>
            <a:off x="6092627" y="2499264"/>
            <a:ext cx="1290758" cy="593569"/>
          </a:xfrm>
          <a:prstGeom prst="bentConnector3">
            <a:avLst>
              <a:gd name="adj1" fmla="val 99589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8AEB2210-B965-E44A-B770-53776AE26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1752" y="5013808"/>
            <a:ext cx="476672" cy="47667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A90925B5-166A-9541-ABB3-8CA813BD0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6635" y="4954794"/>
            <a:ext cx="516890" cy="535686"/>
          </a:xfrm>
          <a:prstGeom prst="rect">
            <a:avLst/>
          </a:prstGeom>
        </p:spPr>
      </p:pic>
      <p:sp>
        <p:nvSpPr>
          <p:cNvPr id="15" name="Rectángulo 1">
            <a:extLst>
              <a:ext uri="{FF2B5EF4-FFF2-40B4-BE49-F238E27FC236}">
                <a16:creationId xmlns:a16="http://schemas.microsoft.com/office/drawing/2014/main" xmlns="" id="{27E30897-C4A1-3440-9E48-CB8EF5C74530}"/>
              </a:ext>
            </a:extLst>
          </p:cNvPr>
          <p:cNvSpPr/>
          <p:nvPr/>
        </p:nvSpPr>
        <p:spPr>
          <a:xfrm>
            <a:off x="295200" y="5841720"/>
            <a:ext cx="6102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200" b="0" u="sng" strike="noStrike" spc="-1">
                <a:solidFill>
                  <a:srgbClr val="72BFC5"/>
                </a:solidFill>
                <a:uFillTx/>
                <a:latin typeface="EHUSans"/>
                <a:ea typeface="Arial"/>
              </a:rPr>
              <a:t>https://www.ehu.eus/es/web/doktorego-eskola/izapideak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16" name="Elipse 20">
            <a:extLst>
              <a:ext uri="{FF2B5EF4-FFF2-40B4-BE49-F238E27FC236}">
                <a16:creationId xmlns:a16="http://schemas.microsoft.com/office/drawing/2014/main" xmlns="" id="{77B5DBEA-E640-C540-B609-94EE3C920C4B}"/>
              </a:ext>
            </a:extLst>
          </p:cNvPr>
          <p:cNvSpPr/>
          <p:nvPr/>
        </p:nvSpPr>
        <p:spPr>
          <a:xfrm>
            <a:off x="1341720" y="227700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Elipse 22">
            <a:extLst>
              <a:ext uri="{FF2B5EF4-FFF2-40B4-BE49-F238E27FC236}">
                <a16:creationId xmlns:a16="http://schemas.microsoft.com/office/drawing/2014/main" xmlns="" id="{CBFE003C-7A9C-E74B-8742-DE3CF73AF01A}"/>
              </a:ext>
            </a:extLst>
          </p:cNvPr>
          <p:cNvSpPr/>
          <p:nvPr/>
        </p:nvSpPr>
        <p:spPr>
          <a:xfrm>
            <a:off x="1341720" y="314100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Elipse 23">
            <a:extLst>
              <a:ext uri="{FF2B5EF4-FFF2-40B4-BE49-F238E27FC236}">
                <a16:creationId xmlns:a16="http://schemas.microsoft.com/office/drawing/2014/main" xmlns="" id="{7C99B978-012A-4146-A460-E398CDCC7377}"/>
              </a:ext>
            </a:extLst>
          </p:cNvPr>
          <p:cNvSpPr/>
          <p:nvPr/>
        </p:nvSpPr>
        <p:spPr>
          <a:xfrm>
            <a:off x="1331640" y="401292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Elipse 24">
            <a:extLst>
              <a:ext uri="{FF2B5EF4-FFF2-40B4-BE49-F238E27FC236}">
                <a16:creationId xmlns:a16="http://schemas.microsoft.com/office/drawing/2014/main" xmlns="" id="{DF4AE743-A20A-1645-862A-77DB58352101}"/>
              </a:ext>
            </a:extLst>
          </p:cNvPr>
          <p:cNvSpPr/>
          <p:nvPr/>
        </p:nvSpPr>
        <p:spPr>
          <a:xfrm>
            <a:off x="1346400" y="482868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" name="Gráfico 32">
            <a:hlinkClick r:id="rId6"/>
            <a:extLst>
              <a:ext uri="{FF2B5EF4-FFF2-40B4-BE49-F238E27FC236}">
                <a16:creationId xmlns:a16="http://schemas.microsoft.com/office/drawing/2014/main" xmlns="" id="{BB1C1315-4590-0840-AE57-BCD5A6C07425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1345680" y="3294720"/>
            <a:ext cx="366480" cy="440640"/>
          </a:xfrm>
          <a:prstGeom prst="rect">
            <a:avLst/>
          </a:prstGeom>
          <a:ln w="0">
            <a:noFill/>
          </a:ln>
        </p:spPr>
      </p:pic>
      <p:pic>
        <p:nvPicPr>
          <p:cNvPr id="24" name="Gráfico 33">
            <a:hlinkClick r:id="rId6"/>
            <a:extLst>
              <a:ext uri="{FF2B5EF4-FFF2-40B4-BE49-F238E27FC236}">
                <a16:creationId xmlns:a16="http://schemas.microsoft.com/office/drawing/2014/main" xmlns="" id="{51236244-788D-E344-92A8-3DEFECAAE897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1345680" y="2450880"/>
            <a:ext cx="366480" cy="440640"/>
          </a:xfrm>
          <a:prstGeom prst="rect">
            <a:avLst/>
          </a:prstGeom>
          <a:ln w="0">
            <a:noFill/>
          </a:ln>
        </p:spPr>
      </p:pic>
      <p:pic>
        <p:nvPicPr>
          <p:cNvPr id="25" name="Gráfico 34">
            <a:hlinkClick r:id="rId6"/>
            <a:extLst>
              <a:ext uri="{FF2B5EF4-FFF2-40B4-BE49-F238E27FC236}">
                <a16:creationId xmlns:a16="http://schemas.microsoft.com/office/drawing/2014/main" xmlns="" id="{22064FF6-E833-A04B-812E-867C4DC1B381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1345680" y="4142520"/>
            <a:ext cx="366480" cy="440640"/>
          </a:xfrm>
          <a:prstGeom prst="rect">
            <a:avLst/>
          </a:prstGeom>
          <a:ln w="0">
            <a:noFill/>
          </a:ln>
        </p:spPr>
      </p:pic>
      <p:pic>
        <p:nvPicPr>
          <p:cNvPr id="27" name="Gráfico 36">
            <a:hlinkClick r:id="rId6"/>
            <a:extLst>
              <a:ext uri="{FF2B5EF4-FFF2-40B4-BE49-F238E27FC236}">
                <a16:creationId xmlns:a16="http://schemas.microsoft.com/office/drawing/2014/main" xmlns="" id="{64C8F82C-351D-C74E-AF07-C6FAB79D8FB3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1331640" y="5013720"/>
            <a:ext cx="366480" cy="440640"/>
          </a:xfrm>
          <a:prstGeom prst="rect">
            <a:avLst/>
          </a:prstGeom>
          <a:ln w="0"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222742"/>
      </p:ext>
    </p:extLst>
  </p:cSld>
  <p:clrMapOvr>
    <a:masterClrMapping/>
  </p:clrMapOvr>
  <p:transition spd="med" advTm="332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154844" y="314342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04" b="16400"/>
          <a:stretch/>
        </p:blipFill>
        <p:spPr>
          <a:xfrm>
            <a:off x="6170847" y="2942241"/>
            <a:ext cx="1979711" cy="15117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56" r="43096"/>
          <a:stretch/>
        </p:blipFill>
        <p:spPr>
          <a:xfrm>
            <a:off x="899592" y="2777715"/>
            <a:ext cx="2317225" cy="1557208"/>
          </a:xfrm>
          <a:prstGeom prst="rect">
            <a:avLst/>
          </a:prstGeom>
        </p:spPr>
      </p:pic>
      <p:cxnSp>
        <p:nvCxnSpPr>
          <p:cNvPr id="4" name="Conector angular 3"/>
          <p:cNvCxnSpPr>
            <a:cxnSpLocks/>
          </p:cNvCxnSpPr>
          <p:nvPr/>
        </p:nvCxnSpPr>
        <p:spPr>
          <a:xfrm rot="10800000" flipV="1">
            <a:off x="2053394" y="2407904"/>
            <a:ext cx="1467268" cy="460546"/>
          </a:xfrm>
          <a:prstGeom prst="bentConnector3">
            <a:avLst>
              <a:gd name="adj1" fmla="val 99856"/>
            </a:avLst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Conector angular 14"/>
          <p:cNvCxnSpPr>
            <a:cxnSpLocks/>
          </p:cNvCxnSpPr>
          <p:nvPr/>
        </p:nvCxnSpPr>
        <p:spPr>
          <a:xfrm>
            <a:off x="5627447" y="2423637"/>
            <a:ext cx="1544204" cy="443426"/>
          </a:xfrm>
          <a:prstGeom prst="bentConnector3">
            <a:avLst>
              <a:gd name="adj1" fmla="val 100925"/>
            </a:avLst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Flecha izquierda y derecha 16"/>
          <p:cNvSpPr/>
          <p:nvPr/>
        </p:nvSpPr>
        <p:spPr>
          <a:xfrm>
            <a:off x="3277317" y="3281771"/>
            <a:ext cx="3022875" cy="462892"/>
          </a:xfrm>
          <a:prstGeom prst="left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720" y="4798290"/>
            <a:ext cx="1152128" cy="115212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1867" y="4793939"/>
            <a:ext cx="1225078" cy="975726"/>
          </a:xfrm>
          <a:prstGeom prst="rect">
            <a:avLst/>
          </a:prstGeom>
        </p:spPr>
      </p:pic>
      <p:cxnSp>
        <p:nvCxnSpPr>
          <p:cNvPr id="24" name="Conector recto de flecha 23"/>
          <p:cNvCxnSpPr/>
          <p:nvPr/>
        </p:nvCxnSpPr>
        <p:spPr>
          <a:xfrm>
            <a:off x="2053394" y="4102953"/>
            <a:ext cx="1" cy="60714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ector recto de flecha 26"/>
          <p:cNvCxnSpPr>
            <a:cxnSpLocks/>
          </p:cNvCxnSpPr>
          <p:nvPr/>
        </p:nvCxnSpPr>
        <p:spPr>
          <a:xfrm>
            <a:off x="7171651" y="4334923"/>
            <a:ext cx="0" cy="46336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CuadroTexto 27"/>
          <p:cNvSpPr txBox="1"/>
          <p:nvPr/>
        </p:nvSpPr>
        <p:spPr>
          <a:xfrm>
            <a:off x="3758236" y="5283756"/>
            <a:ext cx="290803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hilabeteko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egonaldia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gutxienez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meses de estancia al menos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month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 mínimum </a:t>
            </a: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stay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F733464D-142C-624A-91F0-267116D426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64897" y="6468429"/>
            <a:ext cx="491479" cy="338554"/>
          </a:xfrm>
        </p:spPr>
        <p:txBody>
          <a:bodyPr/>
          <a:lstStyle/>
          <a:p>
            <a:fld id="{19816BBA-13A7-F243-AD9F-C62D9C856148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1CE191B7-21AA-724B-B662-D12674E00D6D}"/>
              </a:ext>
            </a:extLst>
          </p:cNvPr>
          <p:cNvSpPr/>
          <p:nvPr/>
        </p:nvSpPr>
        <p:spPr>
          <a:xfrm>
            <a:off x="6154844" y="314342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1F3B16B4-5321-324D-B3BB-393B6468C5F3}"/>
              </a:ext>
            </a:extLst>
          </p:cNvPr>
          <p:cNvSpPr/>
          <p:nvPr/>
        </p:nvSpPr>
        <p:spPr>
          <a:xfrm>
            <a:off x="489821" y="1019759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F00E37DD-F151-E04E-B873-DDAFCFF36819}"/>
              </a:ext>
            </a:extLst>
          </p:cNvPr>
          <p:cNvSpPr/>
          <p:nvPr/>
        </p:nvSpPr>
        <p:spPr>
          <a:xfrm>
            <a:off x="633836" y="530365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Título 4">
            <a:extLst>
              <a:ext uri="{FF2B5EF4-FFF2-40B4-BE49-F238E27FC236}">
                <a16:creationId xmlns:a16="http://schemas.microsoft.com/office/drawing/2014/main" xmlns="" id="{54FE3E91-7066-6340-A5F2-62CB903C2367}"/>
              </a:ext>
            </a:extLst>
          </p:cNvPr>
          <p:cNvSpPr txBox="1">
            <a:spLocks/>
          </p:cNvSpPr>
          <p:nvPr/>
        </p:nvSpPr>
        <p:spPr>
          <a:xfrm>
            <a:off x="982343" y="746390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Tutorekidetzako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tesiak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Tesis en </a:t>
            </a:r>
            <a:r>
              <a:rPr lang="es-ES" sz="2000" err="1">
                <a:latin typeface="EHUSans" panose="02000503050000020004" pitchFamily="2" charset="0"/>
              </a:rPr>
              <a:t>cotutela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>
                <a:latin typeface="EHUSans" panose="02000503050000020004" pitchFamily="2" charset="0"/>
              </a:rPr>
              <a:t>Co-</a:t>
            </a:r>
            <a:r>
              <a:rPr lang="es-ES" sz="2000" b="0" err="1">
                <a:latin typeface="EHUSans" panose="02000503050000020004" pitchFamily="2" charset="0"/>
              </a:rPr>
              <a:t>tutelles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D77A68B2-826D-6246-BF52-7D6488C3E533}"/>
              </a:ext>
            </a:extLst>
          </p:cNvPr>
          <p:cNvGrpSpPr/>
          <p:nvPr/>
        </p:nvGrpSpPr>
        <p:grpSpPr>
          <a:xfrm>
            <a:off x="3406145" y="1778979"/>
            <a:ext cx="2624741" cy="1493021"/>
            <a:chOff x="579107" y="1988840"/>
            <a:chExt cx="2624741" cy="1493021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xmlns="" id="{6830A22D-3B10-7F42-9777-BDE507C8D752}"/>
                </a:ext>
              </a:extLst>
            </p:cNvPr>
            <p:cNvSpPr txBox="1"/>
            <p:nvPr/>
          </p:nvSpPr>
          <p:spPr>
            <a:xfrm>
              <a:off x="579107" y="2650866"/>
              <a:ext cx="262474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/>
              </a:r>
              <a:b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xmlns="" id="{AAA8946D-7F89-A74A-9ECF-D000B2151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1462884" y="1988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97A0D8E6-4C7C-5B43-B4ED-FF3221A4F557}"/>
              </a:ext>
            </a:extLst>
          </p:cNvPr>
          <p:cNvSpPr txBox="1"/>
          <p:nvPr/>
        </p:nvSpPr>
        <p:spPr>
          <a:xfrm>
            <a:off x="3203848" y="5047120"/>
            <a:ext cx="281736" cy="778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6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xmlns="" id="{D919C8E3-5771-1549-AC3B-FA3B8BF5C0D9}"/>
              </a:ext>
            </a:extLst>
          </p:cNvPr>
          <p:cNvGrpSpPr/>
          <p:nvPr/>
        </p:nvGrpSpPr>
        <p:grpSpPr>
          <a:xfrm>
            <a:off x="3701108" y="3817691"/>
            <a:ext cx="3107371" cy="1052607"/>
            <a:chOff x="5271647" y="5004634"/>
            <a:chExt cx="3260793" cy="1059929"/>
          </a:xfrm>
        </p:grpSpPr>
        <p:sp>
          <p:nvSpPr>
            <p:cNvPr id="46" name="Rectángulo redondeado 45">
              <a:extLst>
                <a:ext uri="{FF2B5EF4-FFF2-40B4-BE49-F238E27FC236}">
                  <a16:creationId xmlns:a16="http://schemas.microsoft.com/office/drawing/2014/main" xmlns="" id="{DE49C56E-E585-4D44-8114-C85EE38F1BD9}"/>
                </a:ext>
              </a:extLst>
            </p:cNvPr>
            <p:cNvSpPr/>
            <p:nvPr/>
          </p:nvSpPr>
          <p:spPr>
            <a:xfrm>
              <a:off x="5271647" y="5004634"/>
              <a:ext cx="2324689" cy="105992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xmlns="" id="{E79A10AB-5C1D-2843-A73A-C15CB21B98B8}"/>
                </a:ext>
              </a:extLst>
            </p:cNvPr>
            <p:cNvSpPr txBox="1"/>
            <p:nvPr/>
          </p:nvSpPr>
          <p:spPr>
            <a:xfrm>
              <a:off x="6300190" y="5161392"/>
              <a:ext cx="2232250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400" u="none" err="1">
                  <a:solidFill>
                    <a:schemeClr val="accent1">
                      <a:lumMod val="50000"/>
                    </a:schemeClr>
                  </a:solidFill>
                  <a:latin typeface="EHUSans"/>
                  <a:ea typeface="EHUSans"/>
                  <a:cs typeface="EHUSans"/>
                  <a:sym typeface="EHUSans"/>
                </a:rPr>
                <a:t>Hitzarmena</a:t>
              </a:r>
              <a: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  <a:b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</a:br>
              <a:r>
                <a:rPr lang="es-ES" sz="1400" u="none">
                  <a:solidFill>
                    <a:schemeClr val="tx1"/>
                  </a:solidFill>
                  <a:latin typeface="EHUSans" panose="02000503050000020004" pitchFamily="50"/>
                  <a:sym typeface="EHUSans"/>
                </a:rPr>
                <a:t>Convenio</a:t>
              </a:r>
              <a:br>
                <a:rPr lang="es-ES" sz="1400" u="none">
                  <a:solidFill>
                    <a:schemeClr val="tx1"/>
                  </a:solidFill>
                  <a:latin typeface="EHUSans" panose="02000503050000020004" pitchFamily="50"/>
                  <a:sym typeface="EHUSans"/>
                </a:rPr>
              </a:br>
              <a:r>
                <a:rPr lang="es-ES" sz="1400" b="0" u="none" err="1">
                  <a:solidFill>
                    <a:schemeClr val="tx1"/>
                  </a:solidFill>
                  <a:latin typeface="EHUSans" panose="02000503050000020004" pitchFamily="50"/>
                </a:rPr>
                <a:t>Agreement</a:t>
              </a:r>
              <a:endParaRPr lang="es-ES" sz="14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xmlns="" id="{EFF9B0C6-B1EC-A744-9240-FF4B79CE1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56302" y="5157192"/>
              <a:ext cx="754423" cy="754423"/>
            </a:xfrm>
            <a:prstGeom prst="rect">
              <a:avLst/>
            </a:prstGeom>
          </p:spPr>
        </p:pic>
      </p:grpSp>
      <p:pic>
        <p:nvPicPr>
          <p:cNvPr id="29" name="Gráfico 48">
            <a:hlinkClick r:id="rId9"/>
            <a:extLst>
              <a:ext uri="{FF2B5EF4-FFF2-40B4-BE49-F238E27FC236}">
                <a16:creationId xmlns:a16="http://schemas.microsoft.com/office/drawing/2014/main" xmlns="" id="{66B7854F-A554-0548-A336-336B90781AB3}"/>
              </a:ext>
            </a:extLst>
          </p:cNvPr>
          <p:cNvPicPr/>
          <p:nvPr/>
        </p:nvPicPr>
        <p:blipFill>
          <a:blip r:embed="rId10" cstate="print"/>
          <a:stretch/>
        </p:blipFill>
        <p:spPr>
          <a:xfrm>
            <a:off x="5683320" y="4682562"/>
            <a:ext cx="363960" cy="470880"/>
          </a:xfrm>
          <a:prstGeom prst="rect">
            <a:avLst/>
          </a:prstGeom>
          <a:ln w="0"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7811135"/>
      </p:ext>
    </p:extLst>
  </p:cSld>
  <p:clrMapOvr>
    <a:masterClrMapping/>
  </p:clrMapOvr>
  <p:transition spd="med" advTm="62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00" t="16800" r="16001" b="16001"/>
          <a:stretch/>
        </p:blipFill>
        <p:spPr>
          <a:xfrm>
            <a:off x="698993" y="4294081"/>
            <a:ext cx="1152128" cy="1152128"/>
          </a:xfrm>
          <a:prstGeom prst="rect">
            <a:avLst/>
          </a:prstGeom>
        </p:spPr>
      </p:pic>
      <p:sp>
        <p:nvSpPr>
          <p:cNvPr id="13" name="5 CuadroTexto"/>
          <p:cNvSpPr txBox="1"/>
          <p:nvPr/>
        </p:nvSpPr>
        <p:spPr>
          <a:xfrm>
            <a:off x="1962685" y="3082719"/>
            <a:ext cx="341682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Nazioarteko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doktoregoa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</a:p>
          <a:p>
            <a:r>
              <a:rPr lang="es-ES" sz="1800">
                <a:solidFill>
                  <a:schemeClr val="tx1"/>
                </a:solidFill>
              </a:rPr>
              <a:t>Doctorado internacional</a:t>
            </a:r>
          </a:p>
          <a:p>
            <a:r>
              <a:rPr lang="es-ES" sz="1800" b="0">
                <a:solidFill>
                  <a:schemeClr val="tx1"/>
                </a:solidFill>
              </a:rPr>
              <a:t>International </a:t>
            </a:r>
            <a:r>
              <a:rPr lang="es-ES" sz="1800" b="0" err="1">
                <a:solidFill>
                  <a:schemeClr val="tx1"/>
                </a:solidFill>
              </a:rPr>
              <a:t>doctorate</a:t>
            </a:r>
            <a:endParaRPr sz="1800" b="0">
              <a:solidFill>
                <a:schemeClr val="tx1"/>
              </a:solidFill>
            </a:endParaRPr>
          </a:p>
        </p:txBody>
      </p:sp>
      <p:sp>
        <p:nvSpPr>
          <p:cNvPr id="14" name="5 CuadroTexto"/>
          <p:cNvSpPr txBox="1"/>
          <p:nvPr/>
        </p:nvSpPr>
        <p:spPr>
          <a:xfrm>
            <a:off x="1923129" y="4438097"/>
            <a:ext cx="331236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Doktoregoa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industriala</a:t>
            </a:r>
            <a:endParaRPr lang="es-ES" sz="180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800">
                <a:solidFill>
                  <a:schemeClr val="tx1"/>
                </a:solidFill>
              </a:rPr>
              <a:t>Doctorado industrial</a:t>
            </a:r>
          </a:p>
          <a:p>
            <a:r>
              <a:rPr lang="es-ES" sz="1800" b="0">
                <a:solidFill>
                  <a:schemeClr val="tx1"/>
                </a:solidFill>
              </a:rPr>
              <a:t>Industrial </a:t>
            </a:r>
            <a:r>
              <a:rPr lang="es-ES" sz="1800" b="0" err="1">
                <a:solidFill>
                  <a:schemeClr val="tx1"/>
                </a:solidFill>
              </a:rPr>
              <a:t>doctorate</a:t>
            </a:r>
            <a:endParaRPr sz="1800" b="0">
              <a:solidFill>
                <a:schemeClr val="tx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739553" y="4206038"/>
            <a:ext cx="229926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/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kontratua</a:t>
            </a:r>
            <a:endParaRPr lang="es-ES" sz="14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sym typeface="EHUSans"/>
              </a:rPr>
              <a:t>año / 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contrato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year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/ </a:t>
            </a: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contract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753504" y="3267387"/>
            <a:ext cx="315440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hilabeteko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egonaldia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gutxienez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meses de estancia al menos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month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 mínimum </a:t>
            </a: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stay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2956F3-937D-1146-A261-7647406639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50610" y="6456576"/>
            <a:ext cx="491479" cy="338554"/>
          </a:xfrm>
        </p:spPr>
        <p:txBody>
          <a:bodyPr/>
          <a:lstStyle/>
          <a:p>
            <a:fld id="{19816BBA-13A7-F243-AD9F-C62D9C856148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BC7CA17-5BB9-3145-A8BE-775F4967FFDF}"/>
              </a:ext>
            </a:extLst>
          </p:cNvPr>
          <p:cNvSpPr txBox="1"/>
          <p:nvPr/>
        </p:nvSpPr>
        <p:spPr>
          <a:xfrm>
            <a:off x="6300193" y="2003696"/>
            <a:ext cx="2280830" cy="7386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Araudia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: ED99/2011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 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Normativa: RD99/2011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2" charset="0"/>
              </a:rPr>
              <a:t>Regulation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2" charset="0"/>
              </a:rPr>
              <a:t>: RD 99/2011 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C8CB8056-7893-EB43-A8A0-A6B86D571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1441" y="1962650"/>
            <a:ext cx="833134" cy="8331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E7A2C376-08E3-FB46-BEFF-54982B6CA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20" y="2870068"/>
            <a:ext cx="1135981" cy="1135981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1282AA09-CF7C-F748-B6AB-4CE606696BF2}"/>
              </a:ext>
            </a:extLst>
          </p:cNvPr>
          <p:cNvSpPr txBox="1"/>
          <p:nvPr/>
        </p:nvSpPr>
        <p:spPr>
          <a:xfrm>
            <a:off x="5457817" y="4313760"/>
            <a:ext cx="28173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1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1021801F-77A3-7347-BB4A-FB9CDD15192E}"/>
              </a:ext>
            </a:extLst>
          </p:cNvPr>
          <p:cNvSpPr/>
          <p:nvPr/>
        </p:nvSpPr>
        <p:spPr>
          <a:xfrm>
            <a:off x="489820" y="1019759"/>
            <a:ext cx="5810371" cy="5094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F1B41FFA-7CFC-7944-B425-DF7FFFCA96C3}"/>
              </a:ext>
            </a:extLst>
          </p:cNvPr>
          <p:cNvSpPr/>
          <p:nvPr/>
        </p:nvSpPr>
        <p:spPr>
          <a:xfrm>
            <a:off x="633836" y="530365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7" name="Título 4">
            <a:extLst>
              <a:ext uri="{FF2B5EF4-FFF2-40B4-BE49-F238E27FC236}">
                <a16:creationId xmlns:a16="http://schemas.microsoft.com/office/drawing/2014/main" xmlns="" id="{5CBA55EE-1269-BB4F-BDA2-88306FF7744F}"/>
              </a:ext>
            </a:extLst>
          </p:cNvPr>
          <p:cNvSpPr txBox="1">
            <a:spLocks/>
          </p:cNvSpPr>
          <p:nvPr/>
        </p:nvSpPr>
        <p:spPr>
          <a:xfrm>
            <a:off x="982343" y="746390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tesien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aipamenak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Menciones de la tesis doctoral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Mentions</a:t>
            </a:r>
            <a:r>
              <a:rPr lang="es-ES" sz="2000" b="0">
                <a:latin typeface="EHUSans" panose="02000503050000020004" pitchFamily="2" charset="0"/>
              </a:rPr>
              <a:t> of </a:t>
            </a:r>
            <a:r>
              <a:rPr lang="es-ES" sz="2000" b="0" err="1">
                <a:latin typeface="EHUSans" panose="02000503050000020004" pitchFamily="2" charset="0"/>
              </a:rPr>
              <a:t>the</a:t>
            </a:r>
            <a:r>
              <a:rPr lang="es-ES" sz="2000" b="0">
                <a:latin typeface="EHUSans" panose="02000503050000020004" pitchFamily="2" charset="0"/>
              </a:rPr>
              <a:t> doctoral </a:t>
            </a:r>
            <a:r>
              <a:rPr lang="es-ES" sz="2000" b="0" err="1">
                <a:latin typeface="EHUSans" panose="02000503050000020004" pitchFamily="2" charset="0"/>
              </a:rPr>
              <a:t>thesis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41" name="Abrir llave 40">
            <a:extLst>
              <a:ext uri="{FF2B5EF4-FFF2-40B4-BE49-F238E27FC236}">
                <a16:creationId xmlns:a16="http://schemas.microsoft.com/office/drawing/2014/main" xmlns="" id="{934C9505-9E6F-D048-985B-3BA91BB776CF}"/>
              </a:ext>
            </a:extLst>
          </p:cNvPr>
          <p:cNvSpPr/>
          <p:nvPr/>
        </p:nvSpPr>
        <p:spPr>
          <a:xfrm>
            <a:off x="5119489" y="4313760"/>
            <a:ext cx="177028" cy="1588700"/>
          </a:xfrm>
          <a:prstGeom prst="leftBrace">
            <a:avLst/>
          </a:prstGeom>
          <a:noFill/>
          <a:ln w="635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0E0ACE18-8C63-1245-B05E-EF25180A6BC5}"/>
              </a:ext>
            </a:extLst>
          </p:cNvPr>
          <p:cNvSpPr txBox="1"/>
          <p:nvPr/>
        </p:nvSpPr>
        <p:spPr>
          <a:xfrm>
            <a:off x="5438756" y="3328911"/>
            <a:ext cx="28173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3</a:t>
            </a:r>
          </a:p>
        </p:txBody>
      </p:sp>
      <p:sp>
        <p:nvSpPr>
          <p:cNvPr id="49" name="Abrir llave 48">
            <a:extLst>
              <a:ext uri="{FF2B5EF4-FFF2-40B4-BE49-F238E27FC236}">
                <a16:creationId xmlns:a16="http://schemas.microsoft.com/office/drawing/2014/main" xmlns="" id="{FFDB603C-6F17-EC46-8201-251E49DD53C0}"/>
              </a:ext>
            </a:extLst>
          </p:cNvPr>
          <p:cNvSpPr/>
          <p:nvPr/>
        </p:nvSpPr>
        <p:spPr>
          <a:xfrm>
            <a:off x="5119487" y="3119502"/>
            <a:ext cx="177029" cy="1006580"/>
          </a:xfrm>
          <a:prstGeom prst="leftBrace">
            <a:avLst/>
          </a:prstGeom>
          <a:noFill/>
          <a:ln w="635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xmlns="" id="{0C42FC7C-1C17-6D49-9F1A-48E802E5CE3E}"/>
              </a:ext>
            </a:extLst>
          </p:cNvPr>
          <p:cNvCxnSpPr>
            <a:cxnSpLocks/>
          </p:cNvCxnSpPr>
          <p:nvPr/>
        </p:nvCxnSpPr>
        <p:spPr>
          <a:xfrm>
            <a:off x="5292080" y="2867792"/>
            <a:ext cx="385192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9" name="Grupo 58">
            <a:extLst>
              <a:ext uri="{FF2B5EF4-FFF2-40B4-BE49-F238E27FC236}">
                <a16:creationId xmlns:a16="http://schemas.microsoft.com/office/drawing/2014/main" xmlns="" id="{14E712AB-3A00-A540-A161-D3E2AA52E762}"/>
              </a:ext>
            </a:extLst>
          </p:cNvPr>
          <p:cNvGrpSpPr/>
          <p:nvPr/>
        </p:nvGrpSpPr>
        <p:grpSpPr>
          <a:xfrm>
            <a:off x="5681018" y="5064202"/>
            <a:ext cx="2944873" cy="763272"/>
            <a:chOff x="5271645" y="5004634"/>
            <a:chExt cx="3518321" cy="1059929"/>
          </a:xfrm>
        </p:grpSpPr>
        <p:sp>
          <p:nvSpPr>
            <p:cNvPr id="60" name="Rectángulo redondeado 59">
              <a:extLst>
                <a:ext uri="{FF2B5EF4-FFF2-40B4-BE49-F238E27FC236}">
                  <a16:creationId xmlns:a16="http://schemas.microsoft.com/office/drawing/2014/main" xmlns="" id="{F73248DB-28DB-0E4F-92D9-15A403722D55}"/>
                </a:ext>
              </a:extLst>
            </p:cNvPr>
            <p:cNvSpPr/>
            <p:nvPr/>
          </p:nvSpPr>
          <p:spPr>
            <a:xfrm>
              <a:off x="5271645" y="5004634"/>
              <a:ext cx="3518321" cy="105992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xmlns="" id="{A0C4A322-04B0-3C41-B12B-FD47466A3019}"/>
                </a:ext>
              </a:extLst>
            </p:cNvPr>
            <p:cNvSpPr txBox="1"/>
            <p:nvPr/>
          </p:nvSpPr>
          <p:spPr>
            <a:xfrm>
              <a:off x="6300189" y="5161392"/>
              <a:ext cx="2489777" cy="7265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400" u="none" err="1">
                  <a:solidFill>
                    <a:schemeClr val="accent1">
                      <a:lumMod val="50000"/>
                    </a:schemeClr>
                  </a:solidFill>
                  <a:latin typeface="EHUSans"/>
                  <a:ea typeface="EHUSans"/>
                  <a:cs typeface="EHUSans"/>
                  <a:sym typeface="EHUSans"/>
                </a:rPr>
                <a:t>Hitzarmena</a:t>
              </a:r>
              <a:r>
                <a:rPr lang="es-ES" sz="1400" u="none">
                  <a:solidFill>
                    <a:schemeClr val="accent1">
                      <a:lumMod val="50000"/>
                    </a:schemeClr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/>
              </a:r>
              <a:b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</a:br>
              <a:r>
                <a:rPr lang="es-ES" sz="1400" u="none">
                  <a:solidFill>
                    <a:schemeClr val="tx1"/>
                  </a:solidFill>
                  <a:latin typeface="EHUSans" panose="02000503050000020004" pitchFamily="50"/>
                  <a:sym typeface="EHUSans"/>
                </a:rPr>
                <a:t>Convenio . </a:t>
              </a:r>
              <a:r>
                <a:rPr lang="es-ES" sz="1400" b="0" u="none" err="1">
                  <a:solidFill>
                    <a:schemeClr val="tx1"/>
                  </a:solidFill>
                  <a:latin typeface="EHUSans" panose="02000503050000020004" pitchFamily="50"/>
                </a:rPr>
                <a:t>Agreement</a:t>
              </a:r>
              <a:endParaRPr lang="es-ES" sz="14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xmlns="" id="{1BFDEB76-643D-A949-A6A8-049FC39DC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56302" y="5157192"/>
              <a:ext cx="754423" cy="754423"/>
            </a:xfrm>
            <a:prstGeom prst="rect">
              <a:avLst/>
            </a:prstGeom>
          </p:spPr>
        </p:pic>
      </p:grpSp>
      <p:sp>
        <p:nvSpPr>
          <p:cNvPr id="23" name="Elipse 32">
            <a:extLst>
              <a:ext uri="{FF2B5EF4-FFF2-40B4-BE49-F238E27FC236}">
                <a16:creationId xmlns:a16="http://schemas.microsoft.com/office/drawing/2014/main" xmlns="" id="{78CCB780-4219-5A40-98CF-A4934246542C}"/>
              </a:ext>
            </a:extLst>
          </p:cNvPr>
          <p:cNvSpPr/>
          <p:nvPr/>
        </p:nvSpPr>
        <p:spPr>
          <a:xfrm>
            <a:off x="4633705" y="3818872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" name="Gráfico 62">
            <a:hlinkClick r:id="rId7"/>
            <a:extLst>
              <a:ext uri="{FF2B5EF4-FFF2-40B4-BE49-F238E27FC236}">
                <a16:creationId xmlns:a16="http://schemas.microsoft.com/office/drawing/2014/main" xmlns="" id="{D0FA0768-C81B-414A-BF21-86EFBD47907D}"/>
              </a:ext>
            </a:extLst>
          </p:cNvPr>
          <p:cNvPicPr/>
          <p:nvPr/>
        </p:nvPicPr>
        <p:blipFill>
          <a:blip r:embed="rId8" cstate="print"/>
          <a:stretch/>
        </p:blipFill>
        <p:spPr>
          <a:xfrm>
            <a:off x="4688306" y="3924128"/>
            <a:ext cx="240512" cy="354867"/>
          </a:xfrm>
          <a:prstGeom prst="rect">
            <a:avLst/>
          </a:prstGeom>
          <a:ln w="0">
            <a:noFill/>
          </a:ln>
        </p:spPr>
      </p:pic>
      <p:pic>
        <p:nvPicPr>
          <p:cNvPr id="25" name="Gráfico 62">
            <a:hlinkClick r:id="rId9"/>
            <a:extLst>
              <a:ext uri="{FF2B5EF4-FFF2-40B4-BE49-F238E27FC236}">
                <a16:creationId xmlns:a16="http://schemas.microsoft.com/office/drawing/2014/main" xmlns="" id="{6F12F855-B137-C449-BBF8-97017856986D}"/>
              </a:ext>
            </a:extLst>
          </p:cNvPr>
          <p:cNvPicPr/>
          <p:nvPr/>
        </p:nvPicPr>
        <p:blipFill>
          <a:blip r:embed="rId10" cstate="print"/>
          <a:stretch/>
        </p:blipFill>
        <p:spPr>
          <a:xfrm>
            <a:off x="6771531" y="5713419"/>
            <a:ext cx="263880" cy="341280"/>
          </a:xfrm>
          <a:prstGeom prst="rect">
            <a:avLst/>
          </a:prstGeom>
          <a:ln w="0">
            <a:noFill/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6392610"/>
      </p:ext>
    </p:extLst>
  </p:cSld>
  <p:clrMapOvr>
    <a:masterClrMapping/>
  </p:clrMapOvr>
  <p:transition spd="med" advTm="59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xmlns="" id="{D664E068-47F1-A94D-9A49-6D04F7C98CB3}"/>
              </a:ext>
            </a:extLst>
          </p:cNvPr>
          <p:cNvSpPr/>
          <p:nvPr/>
        </p:nvSpPr>
        <p:spPr>
          <a:xfrm>
            <a:off x="886574" y="2088000"/>
            <a:ext cx="3253378" cy="1422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xmlns="" id="{6F1B9004-52C9-414C-8D8D-C186E4642AB1}"/>
              </a:ext>
            </a:extLst>
          </p:cNvPr>
          <p:cNvSpPr/>
          <p:nvPr/>
        </p:nvSpPr>
        <p:spPr>
          <a:xfrm>
            <a:off x="4671984" y="2060848"/>
            <a:ext cx="3788448" cy="142237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5 CuadroTexto"/>
          <p:cNvSpPr txBox="1"/>
          <p:nvPr/>
        </p:nvSpPr>
        <p:spPr>
          <a:xfrm>
            <a:off x="5594592" y="3724239"/>
            <a:ext cx="194323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>
                <a:solidFill>
                  <a:schemeClr val="tx1"/>
                </a:solidFill>
              </a:rPr>
              <a:t>Erasmus+</a:t>
            </a:r>
            <a:endParaRPr sz="2000">
              <a:solidFill>
                <a:srgbClr val="00B05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FB67FED5-8F02-AA4E-86CC-82F320767D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2888650F-6FC7-4D4B-B5AF-98B940A3F2D1}"/>
              </a:ext>
            </a:extLst>
          </p:cNvPr>
          <p:cNvSpPr/>
          <p:nvPr/>
        </p:nvSpPr>
        <p:spPr>
          <a:xfrm>
            <a:off x="6996663" y="314342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6321EC2A-CC48-584C-8DB2-90AB206167FA}"/>
              </a:ext>
            </a:extLst>
          </p:cNvPr>
          <p:cNvSpPr/>
          <p:nvPr/>
        </p:nvSpPr>
        <p:spPr>
          <a:xfrm>
            <a:off x="1331640" y="1019759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EC3C53F4-F673-6043-9528-1AC208421F77}"/>
              </a:ext>
            </a:extLst>
          </p:cNvPr>
          <p:cNvSpPr/>
          <p:nvPr/>
        </p:nvSpPr>
        <p:spPr>
          <a:xfrm>
            <a:off x="1475656" y="530365"/>
            <a:ext cx="6084550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3" name="Título 4">
            <a:extLst>
              <a:ext uri="{FF2B5EF4-FFF2-40B4-BE49-F238E27FC236}">
                <a16:creationId xmlns:a16="http://schemas.microsoft.com/office/drawing/2014/main" xmlns="" id="{B4F1DC87-216C-E246-8061-C3F903AFAF08}"/>
              </a:ext>
            </a:extLst>
          </p:cNvPr>
          <p:cNvSpPr txBox="1">
            <a:spLocks/>
          </p:cNvSpPr>
          <p:nvPr/>
        </p:nvSpPr>
        <p:spPr>
          <a:xfrm>
            <a:off x="1824162" y="746390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dirty="0" err="1">
                <a:solidFill>
                  <a:schemeClr val="bg1"/>
                </a:solidFill>
                <a:latin typeface="EHUSerif" panose="02000503050000020004" pitchFamily="2" charset="0"/>
              </a:rPr>
              <a:t>Mugikortasuna</a:t>
            </a:r>
            <a:r>
              <a:rPr lang="es-ES" sz="22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b="0" dirty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2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dirty="0">
                <a:latin typeface="EHUSans" panose="02000503050000020004" pitchFamily="2" charset="0"/>
              </a:rPr>
              <a:t>Movilidad </a:t>
            </a:r>
            <a:r>
              <a:rPr lang="es-ES" sz="2200" b="0" dirty="0">
                <a:latin typeface="EHUSans" panose="02000503050000020004" pitchFamily="2" charset="0"/>
              </a:rPr>
              <a:t>.</a:t>
            </a:r>
            <a:r>
              <a:rPr lang="es-ES" sz="2200" dirty="0">
                <a:latin typeface="EHUSans" panose="02000503050000020004" pitchFamily="2" charset="0"/>
              </a:rPr>
              <a:t> </a:t>
            </a:r>
            <a:r>
              <a:rPr lang="es-ES" sz="2200" b="0" dirty="0" err="1">
                <a:latin typeface="EHUSans" panose="02000503050000020004" pitchFamily="2" charset="0"/>
              </a:rPr>
              <a:t>Mobility</a:t>
            </a:r>
            <a:endParaRPr lang="es-ES" sz="22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18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6339CA42-0BBA-9146-B769-B1CEB172AF60}"/>
              </a:ext>
            </a:extLst>
          </p:cNvPr>
          <p:cNvSpPr txBox="1"/>
          <p:nvPr/>
        </p:nvSpPr>
        <p:spPr>
          <a:xfrm>
            <a:off x="1442343" y="2506515"/>
            <a:ext cx="205782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3200" u="none" err="1">
                <a:solidFill>
                  <a:schemeClr val="bg1"/>
                </a:solidFill>
                <a:latin typeface="EHUSerif" panose="02000503050000020004" pitchFamily="2" charset="0"/>
              </a:rPr>
              <a:t>DOK</a:t>
            </a:r>
            <a:r>
              <a:rPr lang="es-ES" sz="3200" b="0" u="none" err="1">
                <a:solidFill>
                  <a:schemeClr val="bg1"/>
                </a:solidFill>
                <a:latin typeface="EHUSans" panose="02000503050000020004" pitchFamily="2" charset="0"/>
              </a:rPr>
              <a:t>e</a:t>
            </a:r>
            <a:endParaRPr lang="es-ES" sz="3200" b="0" u="none">
              <a:solidFill>
                <a:schemeClr val="bg1"/>
              </a:solidFill>
              <a:latin typeface="EHUSans" panose="02000503050000020004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C9DB4D3-CC07-A448-9257-F487442C648A}"/>
              </a:ext>
            </a:extLst>
          </p:cNvPr>
          <p:cNvSpPr/>
          <p:nvPr/>
        </p:nvSpPr>
        <p:spPr>
          <a:xfrm>
            <a:off x="4681525" y="2214127"/>
            <a:ext cx="36263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Nazioartekotze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arloko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errektoreordetzan</a:t>
            </a:r>
            <a:endParaRPr lang="es-ES" sz="1400" u="none">
              <a:solidFill>
                <a:schemeClr val="accent1"/>
              </a:solidFill>
              <a:latin typeface="EHUSerif" panose="02000503050000020004" pitchFamily="2" charset="0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 panose="02000503050000020004" pitchFamily="2" charset="0"/>
              </a:rPr>
              <a:t>Vicerrectorado de internacionalización</a:t>
            </a:r>
          </a:p>
          <a:p>
            <a:r>
              <a:rPr lang="es-ES" sz="1400" b="0" u="none">
                <a:solidFill>
                  <a:schemeClr val="bg1"/>
                </a:solidFill>
                <a:latin typeface="EHUSans" panose="02000503050000020004" pitchFamily="2" charset="0"/>
              </a:rPr>
              <a:t>Vice-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2" charset="0"/>
              </a:rPr>
              <a:t>rectorate</a:t>
            </a:r>
            <a:r>
              <a:rPr lang="es-ES" sz="1400" b="0" u="none">
                <a:solidFill>
                  <a:schemeClr val="bg1"/>
                </a:solidFill>
                <a:latin typeface="EHUSans" panose="02000503050000020004" pitchFamily="2" charset="0"/>
              </a:rPr>
              <a:t> 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2" charset="0"/>
              </a:rPr>
              <a:t>for</a:t>
            </a:r>
            <a:r>
              <a:rPr lang="es-ES" sz="1400" b="0" u="none">
                <a:solidFill>
                  <a:schemeClr val="bg1"/>
                </a:solidFill>
                <a:latin typeface="EHUSans" panose="02000503050000020004" pitchFamily="2" charset="0"/>
              </a:rPr>
              <a:t> 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2" charset="0"/>
              </a:rPr>
              <a:t>internationalisation</a:t>
            </a:r>
            <a:endParaRPr lang="es-ES" sz="1400" b="0" u="none">
              <a:solidFill>
                <a:schemeClr val="bg1"/>
              </a:solidFill>
              <a:latin typeface="EHUSans" panose="02000503050000020004" pitchFamily="2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28548199-6A69-374A-949D-79DDC51FD5E8}"/>
              </a:ext>
            </a:extLst>
          </p:cNvPr>
          <p:cNvGrpSpPr/>
          <p:nvPr/>
        </p:nvGrpSpPr>
        <p:grpSpPr>
          <a:xfrm>
            <a:off x="1465359" y="3679702"/>
            <a:ext cx="4330777" cy="2341586"/>
            <a:chOff x="-3248974" y="1803775"/>
            <a:chExt cx="4330777" cy="2341586"/>
          </a:xfrm>
        </p:grpSpPr>
        <p:sp>
          <p:nvSpPr>
            <p:cNvPr id="24" name="5 CuadroTexto"/>
            <p:cNvSpPr txBox="1"/>
            <p:nvPr/>
          </p:nvSpPr>
          <p:spPr>
            <a:xfrm>
              <a:off x="-3248974" y="1803775"/>
              <a:ext cx="4330777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l">
                <a:defRPr sz="2400" u="none">
                  <a:latin typeface="EHUSans"/>
                  <a:ea typeface="EHUSans"/>
                  <a:cs typeface="EHUSans"/>
                  <a:sym typeface="EHUSans"/>
                </a:defRPr>
              </a:lvl1pPr>
            </a:lstStyle>
            <a:p>
              <a:r>
                <a:rPr lang="es-ES" sz="200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Kanpo-egonaldiak</a:t>
              </a:r>
              <a:r>
                <a:rPr lang="es-ES" sz="200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 . </a:t>
              </a:r>
              <a:br>
                <a:rPr lang="es-ES" sz="200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</a:br>
              <a:r>
                <a:rPr lang="es-ES" sz="2000">
                  <a:solidFill>
                    <a:schemeClr val="tx1"/>
                  </a:solidFill>
                </a:rPr>
                <a:t>Estancias salientes . </a:t>
              </a:r>
              <a:br>
                <a:rPr lang="es-ES" sz="2000">
                  <a:solidFill>
                    <a:schemeClr val="tx1"/>
                  </a:solidFill>
                </a:rPr>
              </a:br>
              <a:r>
                <a:rPr lang="es-ES" sz="2000" b="0">
                  <a:solidFill>
                    <a:schemeClr val="tx1"/>
                  </a:solidFill>
                </a:rPr>
                <a:t>OUTGOING </a:t>
              </a:r>
              <a:r>
                <a:rPr lang="es-ES" sz="2000" b="0" err="1">
                  <a:solidFill>
                    <a:schemeClr val="tx1"/>
                  </a:solidFill>
                </a:rPr>
                <a:t>mobility</a:t>
              </a:r>
              <a:endParaRPr lang="es-ES" sz="2000" b="0">
                <a:solidFill>
                  <a:schemeClr val="tx1"/>
                </a:solidFill>
              </a:endParaRPr>
            </a:p>
          </p:txBody>
        </p:sp>
        <p:sp>
          <p:nvSpPr>
            <p:cNvPr id="27" name="5 CuadroTexto">
              <a:extLst>
                <a:ext uri="{FF2B5EF4-FFF2-40B4-BE49-F238E27FC236}">
                  <a16:creationId xmlns:a16="http://schemas.microsoft.com/office/drawing/2014/main" xmlns="" id="{895E7813-ED4F-4347-8884-EE4610330AE2}"/>
                </a:ext>
              </a:extLst>
            </p:cNvPr>
            <p:cNvSpPr txBox="1"/>
            <p:nvPr/>
          </p:nvSpPr>
          <p:spPr>
            <a:xfrm>
              <a:off x="-2555181" y="2946456"/>
              <a:ext cx="341682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l">
                <a:defRPr sz="2400" u="none">
                  <a:latin typeface="EHUSans"/>
                  <a:ea typeface="EHUSans"/>
                  <a:cs typeface="EHUSans"/>
                  <a:sym typeface="EHUSans"/>
                </a:defRPr>
              </a:lvl1pPr>
            </a:lstStyle>
            <a:p>
              <a:r>
                <a:rPr lang="es-ES" sz="120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Nazioarteko</a:t>
              </a:r>
              <a:r>
                <a:rPr lang="es-ES" sz="120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 </a:t>
              </a:r>
              <a:r>
                <a:rPr lang="es-ES" sz="120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doktoregoa</a:t>
              </a:r>
              <a:r>
                <a:rPr lang="es-ES" sz="120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 </a:t>
              </a:r>
            </a:p>
            <a:p>
              <a:r>
                <a:rPr lang="es-ES" sz="1200">
                  <a:solidFill>
                    <a:schemeClr val="tx1"/>
                  </a:solidFill>
                </a:rPr>
                <a:t>Doctorado internacional</a:t>
              </a:r>
            </a:p>
            <a:p>
              <a:r>
                <a:rPr lang="es-ES" sz="1200" b="0">
                  <a:solidFill>
                    <a:schemeClr val="tx1"/>
                  </a:solidFill>
                </a:rPr>
                <a:t>International </a:t>
              </a:r>
              <a:r>
                <a:rPr lang="es-ES" sz="1200" b="0" err="1">
                  <a:solidFill>
                    <a:schemeClr val="tx1"/>
                  </a:solidFill>
                </a:rPr>
                <a:t>doctorate</a:t>
              </a:r>
              <a:endParaRPr sz="1200" b="0">
                <a:solidFill>
                  <a:schemeClr val="tx1"/>
                </a:solidFill>
              </a:endParaRPr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xmlns="" id="{58B6E881-C19C-334F-B39A-8A6CBE6F4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08013" y="3017477"/>
              <a:ext cx="481555" cy="481555"/>
            </a:xfrm>
            <a:prstGeom prst="rect">
              <a:avLst/>
            </a:prstGeom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xmlns="" id="{C48367C5-7E67-3740-BD2A-362FC8AD26AA}"/>
                </a:ext>
              </a:extLst>
            </p:cNvPr>
            <p:cNvSpPr txBox="1"/>
            <p:nvPr/>
          </p:nvSpPr>
          <p:spPr>
            <a:xfrm>
              <a:off x="-2335432" y="3499032"/>
              <a:ext cx="290803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u="none" err="1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hilabeteko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  <a:r>
                <a:rPr lang="es-ES" sz="1200" u="none" err="1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egonaldia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  <a:r>
                <a:rPr lang="es-ES" sz="1200" u="none" err="1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gutxienez</a:t>
              </a:r>
              <a:endPara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meses de estancia al menos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month</a:t>
              </a: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 mínimum </a:t>
              </a: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stay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xmlns="" id="{A52AB887-BB0F-F24F-AF3A-8C2457CA9B77}"/>
                </a:ext>
              </a:extLst>
            </p:cNvPr>
            <p:cNvSpPr txBox="1"/>
            <p:nvPr/>
          </p:nvSpPr>
          <p:spPr>
            <a:xfrm>
              <a:off x="-2551456" y="3470685"/>
              <a:ext cx="281736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2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ans" panose="02000503050000020004" pitchFamily="2" charset="0"/>
                  <a:sym typeface="Arial"/>
                </a:rPr>
                <a:t>3</a:t>
              </a:r>
            </a:p>
          </p:txBody>
        </p:sp>
        <p:sp>
          <p:nvSpPr>
            <p:cNvPr id="8" name="Abrir corchete 7">
              <a:extLst>
                <a:ext uri="{FF2B5EF4-FFF2-40B4-BE49-F238E27FC236}">
                  <a16:creationId xmlns:a16="http://schemas.microsoft.com/office/drawing/2014/main" xmlns="" id="{B421E01B-B3AF-0848-90E1-D15E2571A359}"/>
                </a:ext>
              </a:extLst>
            </p:cNvPr>
            <p:cNvSpPr/>
            <p:nvPr/>
          </p:nvSpPr>
          <p:spPr>
            <a:xfrm>
              <a:off x="-3212811" y="2925585"/>
              <a:ext cx="104798" cy="1219775"/>
            </a:xfrm>
            <a:prstGeom prst="leftBracket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9" name="Cerrar corchete 8">
              <a:extLst>
                <a:ext uri="{FF2B5EF4-FFF2-40B4-BE49-F238E27FC236}">
                  <a16:creationId xmlns:a16="http://schemas.microsoft.com/office/drawing/2014/main" xmlns="" id="{287386C5-830F-3B49-9DF9-49891979009E}"/>
                </a:ext>
              </a:extLst>
            </p:cNvPr>
            <p:cNvSpPr/>
            <p:nvPr/>
          </p:nvSpPr>
          <p:spPr>
            <a:xfrm>
              <a:off x="252783" y="2929577"/>
              <a:ext cx="76081" cy="1215783"/>
            </a:xfrm>
            <a:prstGeom prst="rightBracket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latinLnBrk="1"/>
              <a:endParaRPr lang="es-ES" sz="1800" b="0" u="none"/>
            </a:p>
          </p:txBody>
        </p:sp>
      </p:grp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48F6F47F-54F4-BD41-94C1-5BA34717909B}"/>
              </a:ext>
            </a:extLst>
          </p:cNvPr>
          <p:cNvSpPr/>
          <p:nvPr/>
        </p:nvSpPr>
        <p:spPr>
          <a:xfrm>
            <a:off x="921600" y="382104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A11898E0-E220-9B4B-8E70-D15880A0AF03}"/>
              </a:ext>
            </a:extLst>
          </p:cNvPr>
          <p:cNvSpPr/>
          <p:nvPr/>
        </p:nvSpPr>
        <p:spPr>
          <a:xfrm>
            <a:off x="5220000" y="379548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" name="Gráfico 34">
            <a:hlinkClick r:id="rId4"/>
            <a:extLst>
              <a:ext uri="{FF2B5EF4-FFF2-40B4-BE49-F238E27FC236}">
                <a16:creationId xmlns:a16="http://schemas.microsoft.com/office/drawing/2014/main" xmlns="" id="{E14466F0-EA93-D84D-AE58-3CC1D75E40E3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899640" y="396252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35" name="Gráfico 36">
            <a:hlinkClick r:id="rId6"/>
            <a:extLst>
              <a:ext uri="{FF2B5EF4-FFF2-40B4-BE49-F238E27FC236}">
                <a16:creationId xmlns:a16="http://schemas.microsoft.com/office/drawing/2014/main" xmlns="" id="{C1426E1F-F9D6-4F40-84AD-70BBF2E60D5D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5220000" y="393300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1743715"/>
      </p:ext>
    </p:extLst>
  </p:cSld>
  <p:clrMapOvr>
    <a:masterClrMapping/>
  </p:clrMapOvr>
  <p:transition spd="med" advTm="34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365" b="2063"/>
          <a:stretch/>
        </p:blipFill>
        <p:spPr>
          <a:xfrm>
            <a:off x="3025813" y="2935243"/>
            <a:ext cx="2184543" cy="1590362"/>
          </a:xfrm>
          <a:prstGeom prst="rect">
            <a:avLst/>
          </a:prstGeom>
        </p:spPr>
      </p:pic>
      <p:sp>
        <p:nvSpPr>
          <p:cNvPr id="15" name="5 CuadroTexto"/>
          <p:cNvSpPr txBox="1"/>
          <p:nvPr/>
        </p:nvSpPr>
        <p:spPr>
          <a:xfrm>
            <a:off x="1301219" y="4491342"/>
            <a:ext cx="722951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Kanpoko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erakundeekin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lankidetzan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egindako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tesiak</a:t>
            </a:r>
            <a:endParaRPr lang="es-ES" sz="180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800">
                <a:solidFill>
                  <a:schemeClr val="tx1"/>
                </a:solidFill>
              </a:rPr>
              <a:t>Tesis en colaboración con entidades externas </a:t>
            </a:r>
          </a:p>
          <a:p>
            <a:r>
              <a:rPr lang="es-ES" sz="1800" b="0" err="1">
                <a:solidFill>
                  <a:schemeClr val="tx1"/>
                </a:solidFill>
              </a:rPr>
              <a:t>Thesis</a:t>
            </a:r>
            <a:r>
              <a:rPr lang="es-ES" sz="1800" b="0">
                <a:solidFill>
                  <a:schemeClr val="tx1"/>
                </a:solidFill>
              </a:rPr>
              <a:t> in </a:t>
            </a:r>
            <a:r>
              <a:rPr lang="es-ES" sz="1800" b="0" err="1">
                <a:solidFill>
                  <a:schemeClr val="tx1"/>
                </a:solidFill>
              </a:rPr>
              <a:t>collaboration</a:t>
            </a:r>
            <a:r>
              <a:rPr lang="es-ES" sz="1800" b="0">
                <a:solidFill>
                  <a:schemeClr val="tx1"/>
                </a:solidFill>
              </a:rPr>
              <a:t> </a:t>
            </a:r>
            <a:r>
              <a:rPr lang="es-ES" sz="1800" b="0" err="1">
                <a:solidFill>
                  <a:schemeClr val="tx1"/>
                </a:solidFill>
              </a:rPr>
              <a:t>with</a:t>
            </a:r>
            <a:r>
              <a:rPr lang="es-ES" sz="1800" b="0">
                <a:solidFill>
                  <a:schemeClr val="tx1"/>
                </a:solidFill>
              </a:rPr>
              <a:t> </a:t>
            </a:r>
            <a:r>
              <a:rPr lang="es-ES" sz="1800" b="0" err="1">
                <a:solidFill>
                  <a:schemeClr val="tx1"/>
                </a:solidFill>
              </a:rPr>
              <a:t>external</a:t>
            </a:r>
            <a:r>
              <a:rPr lang="es-ES" sz="1800" b="0">
                <a:solidFill>
                  <a:schemeClr val="tx1"/>
                </a:solidFill>
              </a:rPr>
              <a:t> </a:t>
            </a:r>
            <a:r>
              <a:rPr lang="es-ES" sz="1800" b="0" err="1">
                <a:solidFill>
                  <a:schemeClr val="tx1"/>
                </a:solidFill>
              </a:rPr>
              <a:t>entities</a:t>
            </a:r>
            <a:endParaRPr sz="1800" b="0">
              <a:solidFill>
                <a:schemeClr val="tx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AF22D8A9-4C51-E841-9E24-6D869620828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20182066-5457-8B42-BB00-C9BC99C31E01}"/>
              </a:ext>
            </a:extLst>
          </p:cNvPr>
          <p:cNvSpPr/>
          <p:nvPr/>
        </p:nvSpPr>
        <p:spPr>
          <a:xfrm>
            <a:off x="489820" y="1019759"/>
            <a:ext cx="5810371" cy="5094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ABE69467-63C4-EC4E-82DD-CCAC073B2095}"/>
              </a:ext>
            </a:extLst>
          </p:cNvPr>
          <p:cNvSpPr/>
          <p:nvPr/>
        </p:nvSpPr>
        <p:spPr>
          <a:xfrm>
            <a:off x="633836" y="530365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xmlns="" id="{704A2A84-719C-934C-AA3B-C7FEE8233D14}"/>
              </a:ext>
            </a:extLst>
          </p:cNvPr>
          <p:cNvSpPr txBox="1">
            <a:spLocks/>
          </p:cNvSpPr>
          <p:nvPr/>
        </p:nvSpPr>
        <p:spPr>
          <a:xfrm>
            <a:off x="982343" y="746390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tesien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aipamenak</a:t>
            </a:r>
            <a:r>
              <a:rPr lang="es-ES" sz="2000" b="0" dirty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>
                <a:latin typeface="EHUSans" panose="02000503050000020004" pitchFamily="2" charset="0"/>
              </a:rPr>
              <a:t>Menciones de la tesis doctoral</a:t>
            </a:r>
            <a:r>
              <a:rPr lang="es-ES" sz="2000" b="0" dirty="0">
                <a:latin typeface="EHUSans" panose="02000503050000020004" pitchFamily="2" charset="0"/>
              </a:rPr>
              <a:t>.</a:t>
            </a:r>
            <a:r>
              <a:rPr lang="es-ES" sz="2000" dirty="0">
                <a:latin typeface="EHUSans" panose="02000503050000020004" pitchFamily="2" charset="0"/>
              </a:rPr>
              <a:t> </a:t>
            </a:r>
            <a:r>
              <a:rPr lang="es-ES" sz="2000" b="0" dirty="0" err="1">
                <a:latin typeface="EHUSans" panose="02000503050000020004" pitchFamily="2" charset="0"/>
              </a:rPr>
              <a:t>Mentions</a:t>
            </a:r>
            <a:r>
              <a:rPr lang="es-ES" sz="2000" b="0" dirty="0">
                <a:latin typeface="EHUSans" panose="02000503050000020004" pitchFamily="2" charset="0"/>
              </a:rPr>
              <a:t> of </a:t>
            </a:r>
            <a:r>
              <a:rPr lang="es-ES" sz="2000" b="0" dirty="0" err="1">
                <a:latin typeface="EHUSans" panose="02000503050000020004" pitchFamily="2" charset="0"/>
              </a:rPr>
              <a:t>the</a:t>
            </a:r>
            <a:r>
              <a:rPr lang="es-ES" sz="2000" b="0" dirty="0">
                <a:latin typeface="EHUSans" panose="02000503050000020004" pitchFamily="2" charset="0"/>
              </a:rPr>
              <a:t> doctoral </a:t>
            </a:r>
            <a:r>
              <a:rPr lang="es-ES" sz="2000" b="0" dirty="0" err="1">
                <a:latin typeface="EHUSans" panose="02000503050000020004" pitchFamily="2" charset="0"/>
              </a:rPr>
              <a:t>thesis</a:t>
            </a:r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18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13" name="5 CuadroTexto"/>
          <p:cNvSpPr txBox="1"/>
          <p:nvPr/>
        </p:nvSpPr>
        <p:spPr>
          <a:xfrm>
            <a:off x="1378087" y="2207903"/>
            <a:ext cx="222539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2800" dirty="0">
                <a:solidFill>
                  <a:schemeClr val="tx1"/>
                </a:solidFill>
              </a:rPr>
              <a:t>UPV/EHU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567C4F3-057E-3447-AA6C-31809BB08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8087" y="2935242"/>
            <a:ext cx="1440155" cy="1440155"/>
          </a:xfrm>
          <a:prstGeom prst="rect">
            <a:avLst/>
          </a:prstGeom>
        </p:spPr>
      </p:pic>
      <p:grpSp>
        <p:nvGrpSpPr>
          <p:cNvPr id="19" name="Grupo 24">
            <a:extLst>
              <a:ext uri="{FF2B5EF4-FFF2-40B4-BE49-F238E27FC236}">
                <a16:creationId xmlns:a16="http://schemas.microsoft.com/office/drawing/2014/main" xmlns="" id="{83BDBF69-7D30-3543-9824-8E6CC9731D89}"/>
              </a:ext>
            </a:extLst>
          </p:cNvPr>
          <p:cNvGrpSpPr/>
          <p:nvPr/>
        </p:nvGrpSpPr>
        <p:grpSpPr>
          <a:xfrm>
            <a:off x="5337664" y="3270813"/>
            <a:ext cx="3065760" cy="1152360"/>
            <a:chOff x="5940000" y="3212280"/>
            <a:chExt cx="3065760" cy="1152360"/>
          </a:xfrm>
        </p:grpSpPr>
        <p:sp>
          <p:nvSpPr>
            <p:cNvPr id="26" name="Rectángulo redondeado 10">
              <a:extLst>
                <a:ext uri="{FF2B5EF4-FFF2-40B4-BE49-F238E27FC236}">
                  <a16:creationId xmlns:a16="http://schemas.microsoft.com/office/drawing/2014/main" xmlns="" id="{5B670822-1E4D-6D4D-A738-417563980FCF}"/>
                </a:ext>
              </a:extLst>
            </p:cNvPr>
            <p:cNvSpPr/>
            <p:nvPr/>
          </p:nvSpPr>
          <p:spPr>
            <a:xfrm>
              <a:off x="5940000" y="3212280"/>
              <a:ext cx="2185200" cy="80496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adroTexto 21">
              <a:extLst>
                <a:ext uri="{FF2B5EF4-FFF2-40B4-BE49-F238E27FC236}">
                  <a16:creationId xmlns:a16="http://schemas.microsoft.com/office/drawing/2014/main" xmlns="" id="{40E316C5-AA40-814D-BA5D-8CE265CC72B6}"/>
                </a:ext>
              </a:extLst>
            </p:cNvPr>
            <p:cNvSpPr/>
            <p:nvPr/>
          </p:nvSpPr>
          <p:spPr>
            <a:xfrm>
              <a:off x="6907320" y="3227760"/>
              <a:ext cx="2098440" cy="738664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lIns="45720" rIns="45720">
              <a:spAutoFit/>
            </a:bodyPr>
            <a:lstStyle/>
            <a:p>
              <a:pPr algn="l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1400" b="1" u="none" strike="noStrike" spc="-1" dirty="0" err="1">
                  <a:solidFill>
                    <a:srgbClr val="3C8C93"/>
                  </a:solidFill>
                  <a:latin typeface="EHUSans"/>
                  <a:ea typeface="EHUSans"/>
                </a:rPr>
                <a:t>Hitzarmena</a:t>
              </a:r>
              <a:r>
                <a:rPr lang="es-ES" sz="1400" b="1" u="none" strike="noStrike" spc="-1" dirty="0">
                  <a:solidFill>
                    <a:srgbClr val="000000"/>
                  </a:solidFill>
                  <a:latin typeface="EHUSans"/>
                  <a:ea typeface="EHUSans"/>
                </a:rPr>
                <a:t> </a:t>
              </a:r>
              <a:r>
                <a:rPr u="none" dirty="0"/>
                <a:t/>
              </a:r>
              <a:br>
                <a:rPr u="none" dirty="0"/>
              </a:br>
              <a:r>
                <a:rPr lang="es-ES" sz="1400" b="1" u="none" strike="noStrike" spc="-1" dirty="0">
                  <a:solidFill>
                    <a:srgbClr val="000000"/>
                  </a:solidFill>
                  <a:latin typeface="EHUSans"/>
                  <a:ea typeface="Arial"/>
                </a:rPr>
                <a:t>Convenio</a:t>
              </a:r>
              <a:r>
                <a:rPr u="none" dirty="0"/>
                <a:t/>
              </a:r>
              <a:br>
                <a:rPr u="none" dirty="0"/>
              </a:br>
              <a:r>
                <a:rPr lang="es-ES" sz="1400" b="0" u="none" strike="noStrike" spc="-1" dirty="0" err="1">
                  <a:solidFill>
                    <a:srgbClr val="000000"/>
                  </a:solidFill>
                  <a:latin typeface="EHUSans"/>
                  <a:ea typeface="Arial"/>
                </a:rPr>
                <a:t>Agreement</a:t>
              </a:r>
              <a:endParaRPr lang="es-ES" sz="1400" b="0" u="none" strike="noStrike" spc="-1" dirty="0">
                <a:latin typeface="Arial"/>
              </a:endParaRPr>
            </a:p>
          </p:txBody>
        </p:sp>
        <p:pic>
          <p:nvPicPr>
            <p:cNvPr id="28" name="Imagen 22">
              <a:extLst>
                <a:ext uri="{FF2B5EF4-FFF2-40B4-BE49-F238E27FC236}">
                  <a16:creationId xmlns:a16="http://schemas.microsoft.com/office/drawing/2014/main" xmlns="" id="{FA5F66FD-F99A-3E4C-B34B-223C855C16E5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6113880" y="3327840"/>
              <a:ext cx="708840" cy="57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" name="Gráfico 23">
              <a:hlinkClick r:id="rId6"/>
              <a:extLst>
                <a:ext uri="{FF2B5EF4-FFF2-40B4-BE49-F238E27FC236}">
                  <a16:creationId xmlns:a16="http://schemas.microsoft.com/office/drawing/2014/main" xmlns="" id="{6667EB2C-DBA9-9F45-89EB-D07540FB819C}"/>
                </a:ext>
              </a:extLst>
            </p:cNvPr>
            <p:cNvPicPr/>
            <p:nvPr/>
          </p:nvPicPr>
          <p:blipFill>
            <a:blip r:embed="rId7" cstate="print"/>
            <a:stretch/>
          </p:blipFill>
          <p:spPr>
            <a:xfrm>
              <a:off x="7656480" y="3976200"/>
              <a:ext cx="371520" cy="388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1213963"/>
      </p:ext>
    </p:extLst>
  </p:cSld>
  <p:clrMapOvr>
    <a:masterClrMapping/>
  </p:clrMapOvr>
  <p:transition spd="med" advTm="12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CuadroTexto"/>
          <p:cNvSpPr txBox="1"/>
          <p:nvPr/>
        </p:nvSpPr>
        <p:spPr>
          <a:xfrm>
            <a:off x="1578931" y="-1245022"/>
            <a:ext cx="50405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>
                <a:solidFill>
                  <a:srgbClr val="0000CC"/>
                </a:solidFill>
              </a:rPr>
              <a:t>Praktikak </a:t>
            </a:r>
            <a:r>
              <a:rPr lang="es-ES">
                <a:solidFill>
                  <a:srgbClr val="C00000"/>
                </a:solidFill>
              </a:rPr>
              <a:t>Prácticas </a:t>
            </a:r>
            <a:r>
              <a:rPr lang="es-ES" err="1">
                <a:solidFill>
                  <a:srgbClr val="00B050"/>
                </a:solidFill>
              </a:rPr>
              <a:t>Internship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5" name="5 CuadroTexto"/>
          <p:cNvSpPr txBox="1"/>
          <p:nvPr/>
        </p:nvSpPr>
        <p:spPr>
          <a:xfrm>
            <a:off x="2703287" y="2336094"/>
            <a:ext cx="5269857" cy="193899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Kanpoko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erakundeetan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edo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UPV/EHUko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antolakuntza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unitateetan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</a:p>
          <a:p>
            <a:r>
              <a:rPr lang="es-ES" sz="2000">
                <a:solidFill>
                  <a:schemeClr val="tx1"/>
                </a:solidFill>
              </a:rPr>
              <a:t>En entidades externas o en unidades organizativas de la UPV/EHU.</a:t>
            </a:r>
            <a:endParaRPr lang="es-ES" sz="2000" b="0">
              <a:solidFill>
                <a:schemeClr val="tx1"/>
              </a:solidFill>
            </a:endParaRPr>
          </a:p>
          <a:p>
            <a:r>
              <a:rPr lang="es-ES" sz="2000" b="0">
                <a:solidFill>
                  <a:schemeClr val="tx1"/>
                </a:solidFill>
              </a:rPr>
              <a:t>In </a:t>
            </a:r>
            <a:r>
              <a:rPr lang="es-ES" sz="2000" b="0" err="1">
                <a:solidFill>
                  <a:schemeClr val="tx1"/>
                </a:solidFill>
              </a:rPr>
              <a:t>collaboration</a:t>
            </a:r>
            <a:r>
              <a:rPr lang="es-ES" sz="2000" b="0">
                <a:solidFill>
                  <a:schemeClr val="tx1"/>
                </a:solidFill>
              </a:rPr>
              <a:t> </a:t>
            </a:r>
            <a:r>
              <a:rPr lang="es-ES" sz="2000" b="0" err="1">
                <a:solidFill>
                  <a:schemeClr val="tx1"/>
                </a:solidFill>
              </a:rPr>
              <a:t>with</a:t>
            </a:r>
            <a:r>
              <a:rPr lang="es-ES" sz="2000" b="0">
                <a:solidFill>
                  <a:schemeClr val="tx1"/>
                </a:solidFill>
              </a:rPr>
              <a:t> </a:t>
            </a:r>
            <a:r>
              <a:rPr lang="es-ES" sz="2000" b="0" err="1">
                <a:solidFill>
                  <a:schemeClr val="tx1"/>
                </a:solidFill>
              </a:rPr>
              <a:t>external</a:t>
            </a:r>
            <a:r>
              <a:rPr lang="es-ES" sz="2000" b="0">
                <a:solidFill>
                  <a:schemeClr val="tx1"/>
                </a:solidFill>
              </a:rPr>
              <a:t> </a:t>
            </a:r>
            <a:r>
              <a:rPr lang="es-ES" sz="2000" b="0" err="1">
                <a:solidFill>
                  <a:schemeClr val="tx1"/>
                </a:solidFill>
              </a:rPr>
              <a:t>entities</a:t>
            </a:r>
            <a:r>
              <a:rPr lang="es-ES" sz="2000" b="0">
                <a:solidFill>
                  <a:schemeClr val="tx1"/>
                </a:solidFill>
              </a:rPr>
              <a:t> </a:t>
            </a:r>
            <a:r>
              <a:rPr lang="es-ES" sz="2000" b="0" err="1">
                <a:solidFill>
                  <a:schemeClr val="tx1"/>
                </a:solidFill>
              </a:rPr>
              <a:t>or</a:t>
            </a:r>
            <a:r>
              <a:rPr lang="es-ES" sz="2000" b="0">
                <a:solidFill>
                  <a:schemeClr val="tx1"/>
                </a:solidFill>
              </a:rPr>
              <a:t> in </a:t>
            </a:r>
            <a:r>
              <a:rPr lang="en-US" sz="2000" b="0" err="1">
                <a:solidFill>
                  <a:schemeClr val="tx1"/>
                </a:solidFill>
              </a:rPr>
              <a:t>organisational</a:t>
            </a:r>
            <a:r>
              <a:rPr lang="en-US" sz="2000" b="0">
                <a:solidFill>
                  <a:schemeClr val="tx1"/>
                </a:solidFill>
              </a:rPr>
              <a:t> units of the UPV/EHU</a:t>
            </a:r>
            <a:endParaRPr sz="2000" b="0">
              <a:solidFill>
                <a:schemeClr val="tx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D9348C1F-FB94-894A-8495-7BA89FF24F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15</a:t>
            </a:fld>
            <a:endParaRPr lang="es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E55426B3-4E6F-9B4B-B74F-4C9AD81EA4E9}"/>
              </a:ext>
            </a:extLst>
          </p:cNvPr>
          <p:cNvGrpSpPr/>
          <p:nvPr/>
        </p:nvGrpSpPr>
        <p:grpSpPr>
          <a:xfrm>
            <a:off x="6057625" y="4585921"/>
            <a:ext cx="3260793" cy="1059929"/>
            <a:chOff x="5271647" y="5004634"/>
            <a:chExt cx="3260793" cy="1059929"/>
          </a:xfrm>
        </p:grpSpPr>
        <p:sp>
          <p:nvSpPr>
            <p:cNvPr id="14" name="Rectángulo redondeado 13">
              <a:extLst>
                <a:ext uri="{FF2B5EF4-FFF2-40B4-BE49-F238E27FC236}">
                  <a16:creationId xmlns:a16="http://schemas.microsoft.com/office/drawing/2014/main" xmlns="" id="{7667AF8E-C0E9-8A40-869F-82CCE4984B54}"/>
                </a:ext>
              </a:extLst>
            </p:cNvPr>
            <p:cNvSpPr/>
            <p:nvPr/>
          </p:nvSpPr>
          <p:spPr>
            <a:xfrm>
              <a:off x="5271647" y="5004634"/>
              <a:ext cx="2324689" cy="105992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7C87025E-F1A6-584B-9CC9-75898A2FDE56}"/>
                </a:ext>
              </a:extLst>
            </p:cNvPr>
            <p:cNvSpPr txBox="1"/>
            <p:nvPr/>
          </p:nvSpPr>
          <p:spPr>
            <a:xfrm>
              <a:off x="6300190" y="5161392"/>
              <a:ext cx="2232250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400" u="none" err="1">
                  <a:solidFill>
                    <a:schemeClr val="accent1">
                      <a:lumMod val="50000"/>
                    </a:schemeClr>
                  </a:solidFill>
                  <a:latin typeface="EHUSans"/>
                  <a:ea typeface="EHUSans"/>
                  <a:cs typeface="EHUSans"/>
                  <a:sym typeface="EHUSans"/>
                </a:rPr>
                <a:t>Hitzarmena</a:t>
              </a:r>
              <a: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  <a:b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</a:br>
              <a:r>
                <a:rPr lang="es-ES" sz="1400" u="none">
                  <a:solidFill>
                    <a:schemeClr val="tx1"/>
                  </a:solidFill>
                  <a:latin typeface="EHUSans" panose="02000503050000020004" pitchFamily="50"/>
                  <a:sym typeface="EHUSans"/>
                </a:rPr>
                <a:t>Convenio</a:t>
              </a:r>
              <a:br>
                <a:rPr lang="es-ES" sz="1400" u="none">
                  <a:solidFill>
                    <a:schemeClr val="tx1"/>
                  </a:solidFill>
                  <a:latin typeface="EHUSans" panose="02000503050000020004" pitchFamily="50"/>
                  <a:sym typeface="EHUSans"/>
                </a:rPr>
              </a:br>
              <a:r>
                <a:rPr lang="es-ES" sz="1400" b="0" u="none" err="1">
                  <a:solidFill>
                    <a:schemeClr val="tx1"/>
                  </a:solidFill>
                  <a:latin typeface="EHUSans" panose="02000503050000020004" pitchFamily="50"/>
                </a:rPr>
                <a:t>Agreement</a:t>
              </a:r>
              <a:endParaRPr lang="es-ES" sz="14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xmlns="" id="{D844F9C4-3761-BF4A-91A5-3C7DFA552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56302" y="5157192"/>
              <a:ext cx="754423" cy="754423"/>
            </a:xfrm>
            <a:prstGeom prst="rect">
              <a:avLst/>
            </a:prstGeom>
          </p:spPr>
        </p:pic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3252AE15-245F-7F44-B402-F2AF768B9229}"/>
              </a:ext>
            </a:extLst>
          </p:cNvPr>
          <p:cNvSpPr/>
          <p:nvPr/>
        </p:nvSpPr>
        <p:spPr>
          <a:xfrm>
            <a:off x="6996663" y="314342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22DE9025-C792-3B49-9B0D-2426A782A203}"/>
              </a:ext>
            </a:extLst>
          </p:cNvPr>
          <p:cNvSpPr/>
          <p:nvPr/>
        </p:nvSpPr>
        <p:spPr>
          <a:xfrm>
            <a:off x="1331640" y="1019759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E65D3081-4BA6-0D4B-9B2F-1CE57179F70B}"/>
              </a:ext>
            </a:extLst>
          </p:cNvPr>
          <p:cNvSpPr/>
          <p:nvPr/>
        </p:nvSpPr>
        <p:spPr>
          <a:xfrm>
            <a:off x="1475656" y="530365"/>
            <a:ext cx="6084550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Título 4">
            <a:extLst>
              <a:ext uri="{FF2B5EF4-FFF2-40B4-BE49-F238E27FC236}">
                <a16:creationId xmlns:a16="http://schemas.microsoft.com/office/drawing/2014/main" xmlns="" id="{724C5B54-55E3-2A43-916A-81CBFC03F2BC}"/>
              </a:ext>
            </a:extLst>
          </p:cNvPr>
          <p:cNvSpPr txBox="1">
            <a:spLocks/>
          </p:cNvSpPr>
          <p:nvPr/>
        </p:nvSpPr>
        <p:spPr>
          <a:xfrm>
            <a:off x="2148089" y="736357"/>
            <a:ext cx="4418118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Praktikak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Prácticas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Internship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59665F2-3278-224B-8777-9F94E1063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412" y="2296903"/>
            <a:ext cx="1781875" cy="1781875"/>
          </a:xfrm>
          <a:prstGeom prst="rect">
            <a:avLst/>
          </a:prstGeom>
        </p:spPr>
      </p:pic>
      <p:pic>
        <p:nvPicPr>
          <p:cNvPr id="17" name="Gráfico 20">
            <a:hlinkClick r:id="rId5"/>
            <a:extLst>
              <a:ext uri="{FF2B5EF4-FFF2-40B4-BE49-F238E27FC236}">
                <a16:creationId xmlns:a16="http://schemas.microsoft.com/office/drawing/2014/main" xmlns="" id="{1A3FD3C1-EB00-2944-AFE2-94CFA978806D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7219969" y="5519305"/>
            <a:ext cx="322560" cy="417600"/>
          </a:xfrm>
          <a:prstGeom prst="rect">
            <a:avLst/>
          </a:prstGeom>
          <a:ln w="0">
            <a:noFill/>
          </a:ln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9475204"/>
      </p:ext>
    </p:extLst>
  </p:cSld>
  <p:clrMapOvr>
    <a:masterClrMapping/>
  </p:clrMapOvr>
  <p:transition spd="med" advTm="8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xmlns="" id="{2F5FF0DC-A608-4D92-F605-5841204E7813}"/>
              </a:ext>
            </a:extLst>
          </p:cNvPr>
          <p:cNvCxnSpPr>
            <a:cxnSpLocks/>
          </p:cNvCxnSpPr>
          <p:nvPr/>
        </p:nvCxnSpPr>
        <p:spPr>
          <a:xfrm flipH="1" flipV="1">
            <a:off x="5759228" y="3146301"/>
            <a:ext cx="30693" cy="207731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Flecha izquierda y derecha 33"/>
          <p:cNvSpPr/>
          <p:nvPr/>
        </p:nvSpPr>
        <p:spPr>
          <a:xfrm>
            <a:off x="5789921" y="3030786"/>
            <a:ext cx="685800" cy="189299"/>
          </a:xfrm>
          <a:prstGeom prst="left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1393368" y="-1157930"/>
            <a:ext cx="6552728" cy="46166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35" name="Flecha derecha 34"/>
          <p:cNvSpPr/>
          <p:nvPr/>
        </p:nvSpPr>
        <p:spPr>
          <a:xfrm>
            <a:off x="489820" y="3024903"/>
            <a:ext cx="883544" cy="21907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7" name="Flecha derecha 36"/>
          <p:cNvSpPr/>
          <p:nvPr/>
        </p:nvSpPr>
        <p:spPr>
          <a:xfrm>
            <a:off x="6542513" y="3067766"/>
            <a:ext cx="1132517" cy="13831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9" name="Flecha izquierda y derecha 58"/>
          <p:cNvSpPr/>
          <p:nvPr/>
        </p:nvSpPr>
        <p:spPr>
          <a:xfrm>
            <a:off x="1441743" y="3025766"/>
            <a:ext cx="4300551" cy="199923"/>
          </a:xfrm>
          <a:prstGeom prst="left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5075422" y="1755109"/>
            <a:ext cx="2370334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Jendaurrean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jartzea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Exposición </a:t>
            </a:r>
            <a:r>
              <a:rPr lang="es-ES" sz="1400" b="1" u="none">
                <a:solidFill>
                  <a:schemeClr val="tx1"/>
                </a:solidFill>
                <a:latin typeface="EHUSans" panose="02000503050000020004" pitchFamily="50"/>
              </a:rPr>
              <a:t>pública</a:t>
            </a:r>
          </a:p>
          <a:p>
            <a:r>
              <a:rPr lang="es-ES" sz="1400" b="1" u="none" err="1">
                <a:solidFill>
                  <a:schemeClr val="tx1"/>
                </a:solidFill>
                <a:latin typeface="EHUSans" panose="02000503050000020004" pitchFamily="50"/>
              </a:rPr>
              <a:t>Public</a:t>
            </a:r>
            <a:r>
              <a:rPr lang="es-ES" sz="1400" b="1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400" b="1" u="none" err="1">
                <a:solidFill>
                  <a:schemeClr val="tx1"/>
                </a:solidFill>
                <a:latin typeface="EHUSans" panose="02000503050000020004" pitchFamily="50"/>
              </a:rPr>
              <a:t>examination</a:t>
            </a:r>
            <a:r>
              <a:rPr lang="es-ES" sz="1400" b="1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5942126" y="2491821"/>
            <a:ext cx="381391" cy="614301"/>
          </a:xfrm>
          <a:prstGeom prst="downArrow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5" name="5 CuadroTexto"/>
          <p:cNvSpPr txBox="1"/>
          <p:nvPr/>
        </p:nvSpPr>
        <p:spPr>
          <a:xfrm>
            <a:off x="6995967" y="4175973"/>
            <a:ext cx="1773203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pPr algn="ctr"/>
            <a:r>
              <a:rPr lang="es-ES" sz="1800" cap="all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defentsa</a:t>
            </a:r>
            <a:endParaRPr lang="es-ES" sz="1800" cap="all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ctr"/>
            <a:r>
              <a:rPr lang="es-ES" sz="1800" cap="all">
                <a:solidFill>
                  <a:schemeClr val="tx1"/>
                </a:solidFill>
              </a:rPr>
              <a:t>defensa</a:t>
            </a:r>
          </a:p>
          <a:p>
            <a:pPr algn="ctr"/>
            <a:r>
              <a:rPr lang="es-ES" sz="1800" b="0" cap="all" err="1">
                <a:solidFill>
                  <a:schemeClr val="tx1"/>
                </a:solidFill>
              </a:rPr>
              <a:t>defence</a:t>
            </a:r>
            <a:endParaRPr sz="1800" b="0" cap="all">
              <a:solidFill>
                <a:schemeClr val="tx1"/>
              </a:solidFill>
            </a:endParaRPr>
          </a:p>
        </p:txBody>
      </p:sp>
      <p:pic>
        <p:nvPicPr>
          <p:cNvPr id="76" name="Imagen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0060" y="2882011"/>
            <a:ext cx="636016" cy="636016"/>
          </a:xfrm>
          <a:prstGeom prst="rect">
            <a:avLst/>
          </a:prstGeom>
        </p:spPr>
      </p:pic>
      <p:sp>
        <p:nvSpPr>
          <p:cNvPr id="78" name="CuadroTexto 77"/>
          <p:cNvSpPr txBox="1"/>
          <p:nvPr/>
        </p:nvSpPr>
        <p:spPr>
          <a:xfrm>
            <a:off x="2215153" y="2697176"/>
            <a:ext cx="2910585" cy="738664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Gordailuan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uzteko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prozedura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Proceso de depósito</a:t>
            </a:r>
            <a:endParaRPr lang="es-ES" sz="1400" b="1" u="none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Deposition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procedure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cxnSp>
        <p:nvCxnSpPr>
          <p:cNvPr id="92" name="Conector recto de flecha 91"/>
          <p:cNvCxnSpPr>
            <a:cxnSpLocks/>
          </p:cNvCxnSpPr>
          <p:nvPr/>
        </p:nvCxnSpPr>
        <p:spPr>
          <a:xfrm>
            <a:off x="1430516" y="2673443"/>
            <a:ext cx="0" cy="45228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4" name="Imagen 9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28" t="22947" r="12300" b="22454"/>
          <a:stretch/>
        </p:blipFill>
        <p:spPr>
          <a:xfrm>
            <a:off x="904314" y="5476028"/>
            <a:ext cx="1037494" cy="749301"/>
          </a:xfrm>
          <a:prstGeom prst="rect">
            <a:avLst/>
          </a:prstGeom>
        </p:spPr>
      </p:pic>
      <p:cxnSp>
        <p:nvCxnSpPr>
          <p:cNvPr id="96" name="Conector recto de flecha 95"/>
          <p:cNvCxnSpPr>
            <a:cxnSpLocks/>
          </p:cNvCxnSpPr>
          <p:nvPr/>
        </p:nvCxnSpPr>
        <p:spPr>
          <a:xfrm flipV="1">
            <a:off x="6471311" y="3146301"/>
            <a:ext cx="11815" cy="252181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CuadroTexto 97"/>
          <p:cNvSpPr txBox="1"/>
          <p:nvPr/>
        </p:nvSpPr>
        <p:spPr>
          <a:xfrm>
            <a:off x="5047385" y="3923879"/>
            <a:ext cx="133534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Erregistroa</a:t>
            </a:r>
            <a:endParaRPr lang="es-ES" sz="14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Registro</a:t>
            </a:r>
            <a:endParaRPr lang="es-ES" sz="14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Registration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grpSp>
        <p:nvGrpSpPr>
          <p:cNvPr id="103" name="Grupo 102"/>
          <p:cNvGrpSpPr/>
          <p:nvPr/>
        </p:nvGrpSpPr>
        <p:grpSpPr>
          <a:xfrm>
            <a:off x="5301217" y="5150582"/>
            <a:ext cx="977407" cy="1118778"/>
            <a:chOff x="4794795" y="4099464"/>
            <a:chExt cx="1296144" cy="1474373"/>
          </a:xfrm>
        </p:grpSpPr>
        <p:pic>
          <p:nvPicPr>
            <p:cNvPr id="100" name="Imagen 9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528" t="22947" r="12300" b="22454"/>
            <a:stretch/>
          </p:blipFill>
          <p:spPr>
            <a:xfrm>
              <a:off x="4794795" y="4637733"/>
              <a:ext cx="1296144" cy="9361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2" name="Rectángulo 101"/>
            <p:cNvSpPr/>
            <p:nvPr/>
          </p:nvSpPr>
          <p:spPr>
            <a:xfrm>
              <a:off x="4804491" y="4099464"/>
              <a:ext cx="1277001" cy="523218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D8AFCF94-3DB6-6D4D-81C5-CA8F8315FB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613977" y="6471797"/>
            <a:ext cx="342399" cy="338554"/>
          </a:xfrm>
        </p:spPr>
        <p:txBody>
          <a:bodyPr/>
          <a:lstStyle/>
          <a:p>
            <a:fld id="{19816BBA-13A7-F243-AD9F-C62D9C856148}" type="slidenum">
              <a:rPr lang="es-ES" smtClean="0">
                <a:solidFill>
                  <a:schemeClr val="tx1"/>
                </a:solidFill>
              </a:rPr>
              <a:pPr/>
              <a:t>16</a:t>
            </a:fld>
            <a:endParaRPr lang="es-ES">
              <a:solidFill>
                <a:schemeClr val="tx1"/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21A05E46-1D80-BF47-9B8B-649ABB174040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2A3F7B47-FBA8-8C46-B76C-DAC6AB7D6C0C}"/>
              </a:ext>
            </a:extLst>
          </p:cNvPr>
          <p:cNvSpPr/>
          <p:nvPr/>
        </p:nvSpPr>
        <p:spPr>
          <a:xfrm>
            <a:off x="489820" y="1019759"/>
            <a:ext cx="5810371" cy="5094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8F7367AE-AE48-634A-B971-BD4CC2F61881}"/>
              </a:ext>
            </a:extLst>
          </p:cNvPr>
          <p:cNvSpPr/>
          <p:nvPr/>
        </p:nvSpPr>
        <p:spPr>
          <a:xfrm>
            <a:off x="633836" y="530365"/>
            <a:ext cx="8119307" cy="9409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1" name="Título 4">
            <a:extLst>
              <a:ext uri="{FF2B5EF4-FFF2-40B4-BE49-F238E27FC236}">
                <a16:creationId xmlns:a16="http://schemas.microsoft.com/office/drawing/2014/main" xmlns="" id="{E1701F65-A1D5-7443-BB4F-A0D6D606405A}"/>
              </a:ext>
            </a:extLst>
          </p:cNvPr>
          <p:cNvSpPr txBox="1">
            <a:spLocks/>
          </p:cNvSpPr>
          <p:nvPr/>
        </p:nvSpPr>
        <p:spPr>
          <a:xfrm>
            <a:off x="783101" y="644885"/>
            <a:ext cx="7970042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Tesia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gordailuan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uztea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eta defensa </a:t>
            </a:r>
            <a:r>
              <a:rPr lang="es-ES" sz="2000" b="0" dirty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>
                <a:latin typeface="EHUSans" panose="02000503050000020004" pitchFamily="2" charset="0"/>
              </a:rPr>
              <a:t>Depósito y defensa </a:t>
            </a:r>
            <a:br>
              <a:rPr lang="es-ES" sz="2000" dirty="0">
                <a:latin typeface="EHUSans" panose="02000503050000020004" pitchFamily="2" charset="0"/>
              </a:rPr>
            </a:br>
            <a:r>
              <a:rPr lang="es-ES" sz="2000" dirty="0">
                <a:latin typeface="EHUSans" panose="02000503050000020004" pitchFamily="2" charset="0"/>
              </a:rPr>
              <a:t>de la tesis doctoral </a:t>
            </a:r>
            <a:r>
              <a:rPr lang="es-ES" sz="2000" b="0" dirty="0">
                <a:latin typeface="EHUSans" panose="02000503050000020004" pitchFamily="2" charset="0"/>
              </a:rPr>
              <a:t>.</a:t>
            </a:r>
            <a:r>
              <a:rPr lang="es-ES" sz="2000" dirty="0">
                <a:latin typeface="EHUSans" panose="02000503050000020004" pitchFamily="2" charset="0"/>
              </a:rPr>
              <a:t> </a:t>
            </a:r>
            <a:r>
              <a:rPr lang="es-ES" sz="2000" b="0" dirty="0">
                <a:latin typeface="EHUSans" panose="02000503050000020004" pitchFamily="2" charset="0"/>
              </a:rPr>
              <a:t>Doctoral </a:t>
            </a:r>
            <a:r>
              <a:rPr lang="es-ES" sz="2000" b="0" dirty="0" err="1">
                <a:latin typeface="EHUSans" panose="02000503050000020004" pitchFamily="2" charset="0"/>
              </a:rPr>
              <a:t>thesis</a:t>
            </a:r>
            <a:r>
              <a:rPr lang="es-ES" sz="2000" b="0" dirty="0">
                <a:latin typeface="EHUSans" panose="02000503050000020004" pitchFamily="2" charset="0"/>
              </a:rPr>
              <a:t>: </a:t>
            </a:r>
            <a:r>
              <a:rPr lang="es-ES" sz="2000" b="0" dirty="0" err="1">
                <a:latin typeface="EHUSans" panose="02000503050000020004" pitchFamily="2" charset="0"/>
              </a:rPr>
              <a:t>submission</a:t>
            </a:r>
            <a:r>
              <a:rPr lang="es-ES" sz="2000" b="0" dirty="0">
                <a:latin typeface="EHUSans" panose="02000503050000020004" pitchFamily="2" charset="0"/>
              </a:rPr>
              <a:t> and </a:t>
            </a:r>
            <a:r>
              <a:rPr lang="es-ES" sz="2000" b="0" dirty="0" err="1">
                <a:latin typeface="EHUSans" panose="02000503050000020004" pitchFamily="2" charset="0"/>
              </a:rPr>
              <a:t>defence</a:t>
            </a:r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18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AC499A23-274E-3141-9943-6BDF55A9316F}"/>
              </a:ext>
            </a:extLst>
          </p:cNvPr>
          <p:cNvSpPr txBox="1"/>
          <p:nvPr/>
        </p:nvSpPr>
        <p:spPr>
          <a:xfrm>
            <a:off x="794259" y="1831055"/>
            <a:ext cx="2317717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Prestakuntza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amaituta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/>
              </a:rPr>
              <a:t>Fin de la formación</a:t>
            </a:r>
          </a:p>
          <a:p>
            <a:pPr algn="l"/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End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 of  training</a:t>
            </a: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91143CB3-276C-3E4D-A82C-BA7959F26417}"/>
              </a:ext>
            </a:extLst>
          </p:cNvPr>
          <p:cNvSpPr/>
          <p:nvPr/>
        </p:nvSpPr>
        <p:spPr>
          <a:xfrm>
            <a:off x="2108626" y="4005980"/>
            <a:ext cx="2474076" cy="87665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4B3B865-DB05-A349-B3F2-C08D1E09079D}"/>
              </a:ext>
            </a:extLst>
          </p:cNvPr>
          <p:cNvSpPr txBox="1"/>
          <p:nvPr/>
        </p:nvSpPr>
        <p:spPr>
          <a:xfrm>
            <a:off x="2095182" y="4035864"/>
            <a:ext cx="248751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Graduondoko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Zerbitzua</a:t>
            </a:r>
            <a:endParaRPr lang="es-ES" sz="1400" u="none">
              <a:solidFill>
                <a:schemeClr val="accent1"/>
              </a:solidFill>
              <a:latin typeface="EHUSerif" panose="02000503050000020004" pitchFamily="2" charset="0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Servicio de Posgrado</a:t>
            </a:r>
          </a:p>
          <a:p>
            <a:r>
              <a:rPr lang="es-ES" sz="1400" b="0" u="none" err="1">
                <a:solidFill>
                  <a:schemeClr val="bg1"/>
                </a:solidFill>
                <a:latin typeface="EHUSans" panose="02000503050000020004" pitchFamily="50"/>
              </a:rPr>
              <a:t>Posgraduate</a:t>
            </a:r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 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50"/>
              </a:rPr>
              <a:t>Service</a:t>
            </a:r>
            <a:endParaRPr lang="es-ES" sz="1400" b="0" u="none">
              <a:solidFill>
                <a:schemeClr val="bg1"/>
              </a:solidFill>
              <a:latin typeface="EHUSans" panose="02000503050000020004" pitchFamily="50"/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xmlns="" id="{E0DD9112-868B-E54C-97DD-9329E030DE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2071" y="5009061"/>
            <a:ext cx="516890" cy="53568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7C399FC1-7248-B435-B817-72637ABD6ED8}"/>
              </a:ext>
            </a:extLst>
          </p:cNvPr>
          <p:cNvCxnSpPr>
            <a:cxnSpLocks/>
          </p:cNvCxnSpPr>
          <p:nvPr/>
        </p:nvCxnSpPr>
        <p:spPr>
          <a:xfrm flipV="1">
            <a:off x="1402998" y="3228848"/>
            <a:ext cx="31878" cy="228912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7" name="CuadroTexto 96"/>
          <p:cNvSpPr txBox="1"/>
          <p:nvPr/>
        </p:nvSpPr>
        <p:spPr>
          <a:xfrm>
            <a:off x="6399321" y="5223612"/>
            <a:ext cx="240178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Epaimahaia</a:t>
            </a:r>
            <a:r>
              <a:rPr lang="es-ES" sz="12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izendatzea</a:t>
            </a:r>
            <a:endParaRPr lang="es-ES" sz="12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Nombramiento del tribunal</a:t>
            </a:r>
            <a:endParaRPr lang="es-ES" sz="12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n-US" sz="1200" b="0" u="none" dirty="0">
                <a:solidFill>
                  <a:schemeClr val="tx1"/>
                </a:solidFill>
                <a:latin typeface="EHUSans" panose="02000503050000020004" pitchFamily="50"/>
              </a:rPr>
              <a:t>Appointment of the viva panel</a:t>
            </a:r>
            <a:r>
              <a:rPr lang="es-ES" sz="12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47" name="Rectángulo redondeado 42">
            <a:extLst>
              <a:ext uri="{FF2B5EF4-FFF2-40B4-BE49-F238E27FC236}">
                <a16:creationId xmlns:a16="http://schemas.microsoft.com/office/drawing/2014/main" xmlns="" id="{BBD6A4E0-5035-7F4B-ADD3-C94322C5B642}"/>
              </a:ext>
            </a:extLst>
          </p:cNvPr>
          <p:cNvSpPr/>
          <p:nvPr/>
        </p:nvSpPr>
        <p:spPr>
          <a:xfrm>
            <a:off x="699887" y="3794624"/>
            <a:ext cx="594360" cy="113832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adroTexto 46">
            <a:extLst>
              <a:ext uri="{FF2B5EF4-FFF2-40B4-BE49-F238E27FC236}">
                <a16:creationId xmlns:a16="http://schemas.microsoft.com/office/drawing/2014/main" xmlns="" id="{56A5523D-769C-E64D-AFAE-ECA60432CAAC}"/>
              </a:ext>
            </a:extLst>
          </p:cNvPr>
          <p:cNvSpPr/>
          <p:nvPr/>
        </p:nvSpPr>
        <p:spPr>
          <a:xfrm rot="16200000">
            <a:off x="241607" y="4131224"/>
            <a:ext cx="1477800" cy="457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400" b="1" u="none" strike="noStrike" spc="-1" dirty="0" err="1">
                <a:solidFill>
                  <a:srgbClr val="FFFFFF"/>
                </a:solidFill>
                <a:latin typeface="EHUSerif"/>
                <a:ea typeface="Arial"/>
              </a:rPr>
              <a:t>DOK</a:t>
            </a:r>
            <a:r>
              <a:rPr lang="es-ES" sz="2400" b="0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e</a:t>
            </a:r>
            <a:endParaRPr lang="es-ES" sz="2400" b="0" u="none" strike="noStrike" spc="-1" dirty="0">
              <a:latin typeface="Arial"/>
            </a:endParaRPr>
          </a:p>
        </p:txBody>
      </p:sp>
      <p:sp>
        <p:nvSpPr>
          <p:cNvPr id="49" name="Flecha abajo 76">
            <a:extLst>
              <a:ext uri="{FF2B5EF4-FFF2-40B4-BE49-F238E27FC236}">
                <a16:creationId xmlns:a16="http://schemas.microsoft.com/office/drawing/2014/main" xmlns="" id="{D56CF938-909A-5F45-A921-395413E1E4DE}"/>
              </a:ext>
            </a:extLst>
          </p:cNvPr>
          <p:cNvSpPr/>
          <p:nvPr/>
        </p:nvSpPr>
        <p:spPr>
          <a:xfrm rot="10800000">
            <a:off x="7882568" y="3443048"/>
            <a:ext cx="340560" cy="6494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xmlns="" id="{3A4CC0DE-532F-2544-AB0C-F9502B13CB5B}"/>
              </a:ext>
            </a:extLst>
          </p:cNvPr>
          <p:cNvGrpSpPr/>
          <p:nvPr/>
        </p:nvGrpSpPr>
        <p:grpSpPr>
          <a:xfrm>
            <a:off x="8333606" y="1312404"/>
            <a:ext cx="366480" cy="625680"/>
            <a:chOff x="8419334" y="983785"/>
            <a:chExt cx="366480" cy="625680"/>
          </a:xfrm>
        </p:grpSpPr>
        <p:sp>
          <p:nvSpPr>
            <p:cNvPr id="51" name="Elipse 24">
              <a:extLst>
                <a:ext uri="{FF2B5EF4-FFF2-40B4-BE49-F238E27FC236}">
                  <a16:creationId xmlns:a16="http://schemas.microsoft.com/office/drawing/2014/main" xmlns="" id="{C94775FF-40C0-3B4C-BC9D-854002373398}"/>
                </a:ext>
              </a:extLst>
            </p:cNvPr>
            <p:cNvSpPr/>
            <p:nvPr/>
          </p:nvSpPr>
          <p:spPr>
            <a:xfrm>
              <a:off x="8434094" y="983785"/>
              <a:ext cx="237960" cy="23868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" name="Gráfico 36">
              <a:hlinkClick r:id="rId6"/>
              <a:extLst>
                <a:ext uri="{FF2B5EF4-FFF2-40B4-BE49-F238E27FC236}">
                  <a16:creationId xmlns:a16="http://schemas.microsoft.com/office/drawing/2014/main" xmlns="" id="{A9DC08E5-F001-5F45-8180-35F06E26C65D}"/>
                </a:ext>
              </a:extLst>
            </p:cNvPr>
            <p:cNvPicPr/>
            <p:nvPr/>
          </p:nvPicPr>
          <p:blipFill>
            <a:blip r:embed="rId7" cstate="print"/>
            <a:stretch/>
          </p:blipFill>
          <p:spPr>
            <a:xfrm>
              <a:off x="8419334" y="1168825"/>
              <a:ext cx="366480" cy="440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038349"/>
      </p:ext>
    </p:extLst>
  </p:cSld>
  <p:clrMapOvr>
    <a:masterClrMapping/>
  </p:clrMapOvr>
  <p:transition spd="med" advTm="37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xmlns="" id="{2F5FF0DC-A608-4D92-F605-5841204E7813}"/>
              </a:ext>
            </a:extLst>
          </p:cNvPr>
          <p:cNvCxnSpPr>
            <a:cxnSpLocks/>
          </p:cNvCxnSpPr>
          <p:nvPr/>
        </p:nvCxnSpPr>
        <p:spPr>
          <a:xfrm flipH="1" flipV="1">
            <a:off x="5502047" y="3174875"/>
            <a:ext cx="27872" cy="280756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Flecha izquierda y derecha 33"/>
          <p:cNvSpPr/>
          <p:nvPr/>
        </p:nvSpPr>
        <p:spPr>
          <a:xfrm>
            <a:off x="5547029" y="3059362"/>
            <a:ext cx="685800" cy="189299"/>
          </a:xfrm>
          <a:prstGeom prst="left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1393368" y="-1157930"/>
            <a:ext cx="6552728" cy="46166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35" name="Flecha derecha 34"/>
          <p:cNvSpPr/>
          <p:nvPr/>
        </p:nvSpPr>
        <p:spPr>
          <a:xfrm>
            <a:off x="468702" y="3086021"/>
            <a:ext cx="718922" cy="16738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7" name="Flecha derecha 36"/>
          <p:cNvSpPr/>
          <p:nvPr/>
        </p:nvSpPr>
        <p:spPr>
          <a:xfrm>
            <a:off x="6299621" y="3096342"/>
            <a:ext cx="1132517" cy="13831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9" name="Flecha izquierda y derecha 58"/>
          <p:cNvSpPr/>
          <p:nvPr/>
        </p:nvSpPr>
        <p:spPr>
          <a:xfrm>
            <a:off x="1198851" y="3054342"/>
            <a:ext cx="4300551" cy="199923"/>
          </a:xfrm>
          <a:prstGeom prst="left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4048563" y="1783685"/>
            <a:ext cx="2032062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Jendaurrean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jartzea</a:t>
            </a:r>
            <a:endParaRPr lang="es-ES" sz="14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Exposición </a:t>
            </a:r>
            <a:r>
              <a:rPr lang="es-ES" sz="1400" b="1" u="none" dirty="0">
                <a:solidFill>
                  <a:schemeClr val="tx1"/>
                </a:solidFill>
                <a:latin typeface="EHUSans" panose="02000503050000020004" pitchFamily="50"/>
              </a:rPr>
              <a:t>pública</a:t>
            </a:r>
          </a:p>
          <a:p>
            <a:r>
              <a:rPr lang="es-ES" sz="1400" b="1" u="none" dirty="0" err="1">
                <a:solidFill>
                  <a:schemeClr val="tx1"/>
                </a:solidFill>
                <a:latin typeface="EHUSans" panose="02000503050000020004" pitchFamily="50"/>
              </a:rPr>
              <a:t>Public</a:t>
            </a:r>
            <a:r>
              <a:rPr lang="es-ES" sz="1400" b="1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400" b="1" u="none" dirty="0" err="1">
                <a:solidFill>
                  <a:schemeClr val="tx1"/>
                </a:solidFill>
                <a:latin typeface="EHUSans" panose="02000503050000020004" pitchFamily="50"/>
              </a:rPr>
              <a:t>examination</a:t>
            </a:r>
            <a:r>
              <a:rPr lang="es-ES" sz="1400" b="1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5699234" y="2520397"/>
            <a:ext cx="381391" cy="614301"/>
          </a:xfrm>
          <a:prstGeom prst="downArrow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5" name="5 CuadroTexto"/>
          <p:cNvSpPr txBox="1"/>
          <p:nvPr/>
        </p:nvSpPr>
        <p:spPr>
          <a:xfrm>
            <a:off x="6653060" y="4290277"/>
            <a:ext cx="1773203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pPr algn="ctr"/>
            <a:r>
              <a:rPr lang="es-ES" sz="1800" cap="all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defentsa</a:t>
            </a:r>
            <a:endParaRPr lang="es-ES" sz="1800" cap="all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ctr"/>
            <a:r>
              <a:rPr lang="es-ES" sz="1800" cap="all">
                <a:solidFill>
                  <a:schemeClr val="tx1"/>
                </a:solidFill>
              </a:rPr>
              <a:t>defensa</a:t>
            </a:r>
          </a:p>
          <a:p>
            <a:pPr algn="ctr"/>
            <a:r>
              <a:rPr lang="es-ES" sz="1800" b="0" cap="all" err="1">
                <a:solidFill>
                  <a:schemeClr val="tx1"/>
                </a:solidFill>
              </a:rPr>
              <a:t>defence</a:t>
            </a:r>
            <a:endParaRPr sz="1800" b="0" cap="all">
              <a:solidFill>
                <a:schemeClr val="tx1"/>
              </a:solidFill>
            </a:endParaRPr>
          </a:p>
        </p:txBody>
      </p:sp>
      <p:sp>
        <p:nvSpPr>
          <p:cNvPr id="78" name="CuadroTexto 77"/>
          <p:cNvSpPr txBox="1"/>
          <p:nvPr/>
        </p:nvSpPr>
        <p:spPr>
          <a:xfrm>
            <a:off x="1972261" y="2725752"/>
            <a:ext cx="2910585" cy="738664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Gordailuan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uzteko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prozedura</a:t>
            </a:r>
            <a:endParaRPr lang="es-ES" sz="14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Proceso de depósito</a:t>
            </a:r>
            <a:endParaRPr lang="es-ES" sz="14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Deposition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procedure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cxnSp>
        <p:nvCxnSpPr>
          <p:cNvPr id="92" name="Conector recto de flecha 91"/>
          <p:cNvCxnSpPr>
            <a:cxnSpLocks/>
          </p:cNvCxnSpPr>
          <p:nvPr/>
        </p:nvCxnSpPr>
        <p:spPr>
          <a:xfrm>
            <a:off x="1187624" y="2602003"/>
            <a:ext cx="0" cy="45228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4" name="Imagen 9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28" t="22947" r="12300" b="22454"/>
          <a:stretch/>
        </p:blipFill>
        <p:spPr>
          <a:xfrm>
            <a:off x="652727" y="5466018"/>
            <a:ext cx="1092248" cy="788846"/>
          </a:xfrm>
          <a:prstGeom prst="rect">
            <a:avLst/>
          </a:prstGeom>
        </p:spPr>
      </p:pic>
      <p:cxnSp>
        <p:nvCxnSpPr>
          <p:cNvPr id="96" name="Conector recto de flecha 95"/>
          <p:cNvCxnSpPr>
            <a:cxnSpLocks/>
          </p:cNvCxnSpPr>
          <p:nvPr/>
        </p:nvCxnSpPr>
        <p:spPr>
          <a:xfrm flipV="1">
            <a:off x="6228419" y="3174877"/>
            <a:ext cx="11815" cy="252181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CuadroTexto 97"/>
          <p:cNvSpPr txBox="1"/>
          <p:nvPr/>
        </p:nvSpPr>
        <p:spPr>
          <a:xfrm>
            <a:off x="4733053" y="3952455"/>
            <a:ext cx="133534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erregistroa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registro</a:t>
            </a:r>
            <a:endParaRPr lang="es-ES" sz="1400" b="1" u="none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registration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grpSp>
        <p:nvGrpSpPr>
          <p:cNvPr id="103" name="Grupo 102"/>
          <p:cNvGrpSpPr/>
          <p:nvPr/>
        </p:nvGrpSpPr>
        <p:grpSpPr>
          <a:xfrm>
            <a:off x="4971848" y="5059193"/>
            <a:ext cx="1143513" cy="1269766"/>
            <a:chOff x="4794795" y="4099464"/>
            <a:chExt cx="1296144" cy="1474373"/>
          </a:xfrm>
        </p:grpSpPr>
        <p:pic>
          <p:nvPicPr>
            <p:cNvPr id="100" name="Imagen 9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528" t="22947" r="12300" b="22454"/>
            <a:stretch/>
          </p:blipFill>
          <p:spPr>
            <a:xfrm>
              <a:off x="4794795" y="4637733"/>
              <a:ext cx="1296144" cy="9361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2" name="Rectángulo 101"/>
            <p:cNvSpPr/>
            <p:nvPr/>
          </p:nvSpPr>
          <p:spPr>
            <a:xfrm>
              <a:off x="4804491" y="4099464"/>
              <a:ext cx="1277001" cy="523218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D8AFCF94-3DB6-6D4D-81C5-CA8F8315FB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613977" y="6457509"/>
            <a:ext cx="342399" cy="338554"/>
          </a:xfrm>
        </p:spPr>
        <p:txBody>
          <a:bodyPr/>
          <a:lstStyle/>
          <a:p>
            <a:fld id="{19816BBA-13A7-F243-AD9F-C62D9C856148}" type="slidenum">
              <a:rPr lang="es-ES" smtClean="0">
                <a:solidFill>
                  <a:schemeClr val="tx1"/>
                </a:solidFill>
              </a:rPr>
              <a:pPr/>
              <a:t>17</a:t>
            </a:fld>
            <a:endParaRPr lang="es-ES">
              <a:solidFill>
                <a:schemeClr val="tx1"/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21A05E46-1D80-BF47-9B8B-649ABB174040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2A3F7B47-FBA8-8C46-B76C-DAC6AB7D6C0C}"/>
              </a:ext>
            </a:extLst>
          </p:cNvPr>
          <p:cNvSpPr/>
          <p:nvPr/>
        </p:nvSpPr>
        <p:spPr>
          <a:xfrm>
            <a:off x="489820" y="1019759"/>
            <a:ext cx="5810371" cy="5094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8F7367AE-AE48-634A-B971-BD4CC2F61881}"/>
              </a:ext>
            </a:extLst>
          </p:cNvPr>
          <p:cNvSpPr/>
          <p:nvPr/>
        </p:nvSpPr>
        <p:spPr>
          <a:xfrm>
            <a:off x="633836" y="530365"/>
            <a:ext cx="8119307" cy="9409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1" name="Título 4">
            <a:extLst>
              <a:ext uri="{FF2B5EF4-FFF2-40B4-BE49-F238E27FC236}">
                <a16:creationId xmlns:a16="http://schemas.microsoft.com/office/drawing/2014/main" xmlns="" id="{E1701F65-A1D5-7443-BB4F-A0D6D606405A}"/>
              </a:ext>
            </a:extLst>
          </p:cNvPr>
          <p:cNvSpPr txBox="1">
            <a:spLocks/>
          </p:cNvSpPr>
          <p:nvPr/>
        </p:nvSpPr>
        <p:spPr>
          <a:xfrm>
            <a:off x="783101" y="644885"/>
            <a:ext cx="7970042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Tesia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gordailuan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uztea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eta defensa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Depósito y defensa </a:t>
            </a:r>
            <a:br>
              <a:rPr lang="es-ES" sz="2000">
                <a:latin typeface="EHUSans" panose="02000503050000020004" pitchFamily="2" charset="0"/>
              </a:rPr>
            </a:br>
            <a:r>
              <a:rPr lang="es-ES" sz="2000">
                <a:latin typeface="EHUSans" panose="02000503050000020004" pitchFamily="2" charset="0"/>
              </a:rPr>
              <a:t>de la tesis doctoral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>
                <a:latin typeface="EHUSans" panose="02000503050000020004" pitchFamily="2" charset="0"/>
              </a:rPr>
              <a:t>Doctoral </a:t>
            </a:r>
            <a:r>
              <a:rPr lang="es-ES" sz="2000" b="0" err="1">
                <a:latin typeface="EHUSans" panose="02000503050000020004" pitchFamily="2" charset="0"/>
              </a:rPr>
              <a:t>thesis</a:t>
            </a:r>
            <a:r>
              <a:rPr lang="es-ES" sz="2000" b="0">
                <a:latin typeface="EHUSans" panose="02000503050000020004" pitchFamily="2" charset="0"/>
              </a:rPr>
              <a:t>: </a:t>
            </a:r>
            <a:r>
              <a:rPr lang="es-ES" sz="2000" b="0" err="1">
                <a:latin typeface="EHUSans" panose="02000503050000020004" pitchFamily="2" charset="0"/>
              </a:rPr>
              <a:t>submission</a:t>
            </a:r>
            <a:r>
              <a:rPr lang="es-ES" sz="2000" b="0">
                <a:latin typeface="EHUSans" panose="02000503050000020004" pitchFamily="2" charset="0"/>
              </a:rPr>
              <a:t> and </a:t>
            </a:r>
            <a:r>
              <a:rPr lang="es-ES" sz="2000" b="0" err="1">
                <a:latin typeface="EHUSans" panose="02000503050000020004" pitchFamily="2" charset="0"/>
              </a:rPr>
              <a:t>defence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xmlns="" id="{E0DD9112-868B-E54C-97DD-9329E030D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9179" y="5037637"/>
            <a:ext cx="516890" cy="53568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7C399FC1-7248-B435-B817-72637ABD6ED8}"/>
              </a:ext>
            </a:extLst>
          </p:cNvPr>
          <p:cNvCxnSpPr>
            <a:cxnSpLocks/>
          </p:cNvCxnSpPr>
          <p:nvPr/>
        </p:nvCxnSpPr>
        <p:spPr>
          <a:xfrm flipH="1" flipV="1">
            <a:off x="1191984" y="3285999"/>
            <a:ext cx="6867" cy="228732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7" name="CuadroTexto 96"/>
          <p:cNvSpPr txBox="1"/>
          <p:nvPr/>
        </p:nvSpPr>
        <p:spPr>
          <a:xfrm>
            <a:off x="6143729" y="5417288"/>
            <a:ext cx="260941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Epaimahaia</a:t>
            </a:r>
            <a:r>
              <a:rPr lang="es-ES" sz="12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izendatzea</a:t>
            </a:r>
            <a:endParaRPr lang="es-ES" sz="12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Nombramiento del tribunal</a:t>
            </a:r>
            <a:endParaRPr lang="es-ES" sz="12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n-US" sz="1200" b="0" u="none" dirty="0">
                <a:solidFill>
                  <a:schemeClr val="tx1"/>
                </a:solidFill>
                <a:latin typeface="EHUSans" panose="02000503050000020004" pitchFamily="50"/>
              </a:rPr>
              <a:t>Appointment of the viva panel</a:t>
            </a:r>
            <a:r>
              <a:rPr lang="es-ES" sz="12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C4B83C5-2C72-37E0-EA0C-00064F39EBD6}"/>
              </a:ext>
            </a:extLst>
          </p:cNvPr>
          <p:cNvSpPr txBox="1"/>
          <p:nvPr/>
        </p:nvSpPr>
        <p:spPr>
          <a:xfrm>
            <a:off x="1941861" y="3753838"/>
            <a:ext cx="22371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hilabete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gehienez</a:t>
            </a:r>
            <a:endParaRPr lang="es-ES" sz="12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meses, máximo</a:t>
            </a:r>
            <a:endParaRPr lang="es-ES" sz="1200" b="1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month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máximum time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C389F6E-53BC-0ABB-61DB-621590578426}"/>
              </a:ext>
            </a:extLst>
          </p:cNvPr>
          <p:cNvSpPr txBox="1"/>
          <p:nvPr/>
        </p:nvSpPr>
        <p:spPr>
          <a:xfrm>
            <a:off x="1947397" y="4366845"/>
            <a:ext cx="22688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txosten</a:t>
            </a:r>
            <a:r>
              <a:rPr lang="es-ES" sz="12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aditu</a:t>
            </a:r>
            <a:endParaRPr lang="es-ES" sz="12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informes expertos </a:t>
            </a:r>
            <a:endParaRPr lang="es-ES" sz="12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200" b="0" u="none" dirty="0" err="1">
                <a:solidFill>
                  <a:schemeClr val="tx1"/>
                </a:solidFill>
                <a:latin typeface="EHUSans" panose="02000503050000020004" pitchFamily="50"/>
              </a:rPr>
              <a:t>expert</a:t>
            </a:r>
            <a:r>
              <a:rPr lang="es-ES" sz="12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dirty="0" err="1">
                <a:solidFill>
                  <a:schemeClr val="tx1"/>
                </a:solidFill>
                <a:latin typeface="EHUSans" panose="02000503050000020004" pitchFamily="50"/>
              </a:rPr>
              <a:t>reports</a:t>
            </a:r>
            <a:endParaRPr lang="es-ES" sz="12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AD740318-B8A1-0221-423F-54A1DF444D31}"/>
              </a:ext>
            </a:extLst>
          </p:cNvPr>
          <p:cNvSpPr txBox="1"/>
          <p:nvPr/>
        </p:nvSpPr>
        <p:spPr>
          <a:xfrm>
            <a:off x="1428034" y="3688083"/>
            <a:ext cx="72008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u="none">
                <a:solidFill>
                  <a:schemeClr val="tx1"/>
                </a:solidFill>
                <a:latin typeface="EHUSans" panose="02000503050000020004" pitchFamily="50"/>
              </a:rPr>
              <a:t>6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D4E61F5D-BAE6-0EA4-3DD2-5D44B9F6CC21}"/>
              </a:ext>
            </a:extLst>
          </p:cNvPr>
          <p:cNvSpPr txBox="1"/>
          <p:nvPr/>
        </p:nvSpPr>
        <p:spPr>
          <a:xfrm>
            <a:off x="1450396" y="4315589"/>
            <a:ext cx="72008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u="none">
                <a:solidFill>
                  <a:schemeClr val="tx1"/>
                </a:solidFill>
                <a:latin typeface="EHUSans" panose="02000503050000020004" pitchFamily="50"/>
              </a:rPr>
              <a:t>2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4B3F018-40A3-74AD-0D6E-29F5648F3D13}"/>
              </a:ext>
            </a:extLst>
          </p:cNvPr>
          <p:cNvSpPr txBox="1"/>
          <p:nvPr/>
        </p:nvSpPr>
        <p:spPr>
          <a:xfrm>
            <a:off x="872786" y="1750889"/>
            <a:ext cx="26956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egun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gutxienez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jendaurrean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jartzea</a:t>
            </a:r>
            <a:endParaRPr lang="es-ES" sz="11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100" u="none" dirty="0">
                <a:solidFill>
                  <a:schemeClr val="tx1"/>
                </a:solidFill>
                <a:latin typeface="EHUSans" panose="02000503050000020004" pitchFamily="50"/>
              </a:rPr>
              <a:t>días, mínimo, exposición </a:t>
            </a:r>
            <a:r>
              <a:rPr lang="es-ES" sz="1100" b="1" u="none" dirty="0">
                <a:solidFill>
                  <a:schemeClr val="tx1"/>
                </a:solidFill>
                <a:latin typeface="EHUSans" panose="02000503050000020004" pitchFamily="50"/>
              </a:rPr>
              <a:t>pública</a:t>
            </a:r>
          </a:p>
          <a:p>
            <a:pPr algn="l"/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days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, mínimum </a:t>
            </a:r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public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examination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77ABFFFF-DE40-67D0-24A0-6D5F751BF321}"/>
              </a:ext>
            </a:extLst>
          </p:cNvPr>
          <p:cNvSpPr txBox="1"/>
          <p:nvPr/>
        </p:nvSpPr>
        <p:spPr>
          <a:xfrm>
            <a:off x="6367968" y="1756029"/>
            <a:ext cx="246625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hilabete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gehienez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epaimahia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izendatu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gero</a:t>
            </a:r>
            <a:endParaRPr lang="es-ES" sz="11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100" u="none" dirty="0">
                <a:solidFill>
                  <a:schemeClr val="tx1"/>
                </a:solidFill>
                <a:latin typeface="EHUSans" panose="02000503050000020004" pitchFamily="50"/>
              </a:rPr>
              <a:t>meses, máximo, tras el nombramiento del tribunal</a:t>
            </a:r>
            <a:endParaRPr lang="es-ES" sz="11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days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, mínimum </a:t>
            </a:r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public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examination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AE14E1EA-33B5-1F73-C58A-7BE998B9FFFD}"/>
              </a:ext>
            </a:extLst>
          </p:cNvPr>
          <p:cNvSpPr txBox="1"/>
          <p:nvPr/>
        </p:nvSpPr>
        <p:spPr>
          <a:xfrm>
            <a:off x="312182" y="1696556"/>
            <a:ext cx="72008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u="none" dirty="0">
                <a:solidFill>
                  <a:schemeClr val="tx1"/>
                </a:solidFill>
                <a:latin typeface="EHUSans" panose="02000503050000020004" pitchFamily="50"/>
              </a:rPr>
              <a:t>15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C694836D-0E3D-2F1B-2402-3CB66FAFD837}"/>
              </a:ext>
            </a:extLst>
          </p:cNvPr>
          <p:cNvSpPr txBox="1"/>
          <p:nvPr/>
        </p:nvSpPr>
        <p:spPr>
          <a:xfrm>
            <a:off x="5923755" y="1680675"/>
            <a:ext cx="72008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u="none" dirty="0">
                <a:solidFill>
                  <a:schemeClr val="tx1"/>
                </a:solidFill>
                <a:latin typeface="EHUSans" panose="02000503050000020004" pitchFamily="50"/>
              </a:rPr>
              <a:t>4</a:t>
            </a:r>
          </a:p>
        </p:txBody>
      </p:sp>
      <p:sp>
        <p:nvSpPr>
          <p:cNvPr id="25" name="Flecha derecha 68">
            <a:extLst>
              <a:ext uri="{FF2B5EF4-FFF2-40B4-BE49-F238E27FC236}">
                <a16:creationId xmlns:a16="http://schemas.microsoft.com/office/drawing/2014/main" xmlns="" id="{6AE09F9F-5227-9B48-04E8-EF92FF8AAC12}"/>
              </a:ext>
            </a:extLst>
          </p:cNvPr>
          <p:cNvSpPr/>
          <p:nvPr/>
        </p:nvSpPr>
        <p:spPr>
          <a:xfrm rot="10800000">
            <a:off x="3568406" y="1986699"/>
            <a:ext cx="360040" cy="36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3" name="Flecha derecha 42"/>
          <p:cNvSpPr/>
          <p:nvPr/>
        </p:nvSpPr>
        <p:spPr>
          <a:xfrm>
            <a:off x="2138893" y="5722761"/>
            <a:ext cx="2629229" cy="43819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FC389F6E-53BC-0ABB-61DB-621590578426}"/>
              </a:ext>
            </a:extLst>
          </p:cNvPr>
          <p:cNvSpPr txBox="1"/>
          <p:nvPr/>
        </p:nvSpPr>
        <p:spPr>
          <a:xfrm>
            <a:off x="2219087" y="5140218"/>
            <a:ext cx="22688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aldaketak</a:t>
            </a:r>
            <a:endParaRPr lang="es-ES" sz="12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modificaciones</a:t>
            </a:r>
            <a:endParaRPr lang="es-ES" sz="12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200" b="0" u="none" dirty="0" err="1">
                <a:solidFill>
                  <a:schemeClr val="tx1"/>
                </a:solidFill>
                <a:latin typeface="EHUSans" panose="02000503050000020004" pitchFamily="50"/>
              </a:rPr>
              <a:t>modifications</a:t>
            </a:r>
            <a:endParaRPr lang="es-ES" sz="12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pic>
        <p:nvPicPr>
          <p:cNvPr id="45" name="Imagen 75">
            <a:extLst>
              <a:ext uri="{FF2B5EF4-FFF2-40B4-BE49-F238E27FC236}">
                <a16:creationId xmlns:a16="http://schemas.microsoft.com/office/drawing/2014/main" xmlns="" id="{1880699B-6E25-814F-9125-C244BA9508A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425424" y="3215880"/>
            <a:ext cx="635760" cy="635760"/>
          </a:xfrm>
          <a:prstGeom prst="rect">
            <a:avLst/>
          </a:prstGeom>
          <a:ln w="0">
            <a:noFill/>
          </a:ln>
        </p:spPr>
      </p:pic>
      <p:sp>
        <p:nvSpPr>
          <p:cNvPr id="47" name="Flecha abajo 76">
            <a:extLst>
              <a:ext uri="{FF2B5EF4-FFF2-40B4-BE49-F238E27FC236}">
                <a16:creationId xmlns:a16="http://schemas.microsoft.com/office/drawing/2014/main" xmlns="" id="{32FD5870-D03D-5646-AEED-8DAC069FFD12}"/>
              </a:ext>
            </a:extLst>
          </p:cNvPr>
          <p:cNvSpPr/>
          <p:nvPr/>
        </p:nvSpPr>
        <p:spPr>
          <a:xfrm rot="10800000">
            <a:off x="7585624" y="3786480"/>
            <a:ext cx="341280" cy="4316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Flecha derecha 68">
            <a:extLst>
              <a:ext uri="{FF2B5EF4-FFF2-40B4-BE49-F238E27FC236}">
                <a16:creationId xmlns:a16="http://schemas.microsoft.com/office/drawing/2014/main" xmlns="" id="{FB6005DF-9042-2145-996A-ABECA2E3234B}"/>
              </a:ext>
            </a:extLst>
          </p:cNvPr>
          <p:cNvSpPr/>
          <p:nvPr/>
        </p:nvSpPr>
        <p:spPr>
          <a:xfrm rot="5400000">
            <a:off x="7566184" y="2848320"/>
            <a:ext cx="359640" cy="323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Rectángulo redondeado 42">
            <a:extLst>
              <a:ext uri="{FF2B5EF4-FFF2-40B4-BE49-F238E27FC236}">
                <a16:creationId xmlns:a16="http://schemas.microsoft.com/office/drawing/2014/main" xmlns="" id="{1AA7B7F2-0D96-7846-9E40-4E2A3C43814D}"/>
              </a:ext>
            </a:extLst>
          </p:cNvPr>
          <p:cNvSpPr/>
          <p:nvPr/>
        </p:nvSpPr>
        <p:spPr>
          <a:xfrm>
            <a:off x="485568" y="3794624"/>
            <a:ext cx="594360" cy="113832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adroTexto 46">
            <a:extLst>
              <a:ext uri="{FF2B5EF4-FFF2-40B4-BE49-F238E27FC236}">
                <a16:creationId xmlns:a16="http://schemas.microsoft.com/office/drawing/2014/main" xmlns="" id="{311039A3-E2DE-0349-BCA7-2CB9FC598D1A}"/>
              </a:ext>
            </a:extLst>
          </p:cNvPr>
          <p:cNvSpPr/>
          <p:nvPr/>
        </p:nvSpPr>
        <p:spPr>
          <a:xfrm rot="16200000">
            <a:off x="27288" y="4131224"/>
            <a:ext cx="1477800" cy="457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400" b="1" u="none" strike="noStrike" spc="-1" dirty="0" err="1">
                <a:solidFill>
                  <a:srgbClr val="FFFFFF"/>
                </a:solidFill>
                <a:latin typeface="EHUSerif"/>
                <a:ea typeface="Arial"/>
              </a:rPr>
              <a:t>DOK</a:t>
            </a:r>
            <a:r>
              <a:rPr lang="es-ES" sz="2400" b="0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e</a:t>
            </a:r>
            <a:endParaRPr lang="es-ES" sz="2400" b="0" u="none" strike="noStrike" spc="-1" dirty="0">
              <a:latin typeface="Arial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7130DBC3-C99C-E548-8871-E19D80FE9449}"/>
              </a:ext>
            </a:extLst>
          </p:cNvPr>
          <p:cNvGrpSpPr/>
          <p:nvPr/>
        </p:nvGrpSpPr>
        <p:grpSpPr>
          <a:xfrm>
            <a:off x="8419334" y="983785"/>
            <a:ext cx="366480" cy="625680"/>
            <a:chOff x="8419334" y="983785"/>
            <a:chExt cx="366480" cy="625680"/>
          </a:xfrm>
        </p:grpSpPr>
        <p:sp>
          <p:nvSpPr>
            <p:cNvPr id="51" name="Elipse 24">
              <a:extLst>
                <a:ext uri="{FF2B5EF4-FFF2-40B4-BE49-F238E27FC236}">
                  <a16:creationId xmlns:a16="http://schemas.microsoft.com/office/drawing/2014/main" xmlns="" id="{912B5007-489C-DE42-8397-F5C78B520DEA}"/>
                </a:ext>
              </a:extLst>
            </p:cNvPr>
            <p:cNvSpPr/>
            <p:nvPr/>
          </p:nvSpPr>
          <p:spPr>
            <a:xfrm>
              <a:off x="8434094" y="983785"/>
              <a:ext cx="237960" cy="23868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" name="Gráfico 36">
              <a:hlinkClick r:id="rId6"/>
              <a:extLst>
                <a:ext uri="{FF2B5EF4-FFF2-40B4-BE49-F238E27FC236}">
                  <a16:creationId xmlns:a16="http://schemas.microsoft.com/office/drawing/2014/main" xmlns="" id="{5290244D-2DB2-1842-B835-DA48277D4DC3}"/>
                </a:ext>
              </a:extLst>
            </p:cNvPr>
            <p:cNvPicPr/>
            <p:nvPr/>
          </p:nvPicPr>
          <p:blipFill>
            <a:blip r:embed="rId7" cstate="print"/>
            <a:stretch/>
          </p:blipFill>
          <p:spPr>
            <a:xfrm>
              <a:off x="8419334" y="1168825"/>
              <a:ext cx="366480" cy="440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6673469"/>
      </p:ext>
    </p:extLst>
  </p:cSld>
  <p:clrMapOvr>
    <a:masterClrMapping/>
  </p:clrMapOvr>
  <p:transition spd="med" advTm="713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337206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1279187" y="-1642474"/>
            <a:ext cx="66967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 lang="es-ES">
              <a:solidFill>
                <a:srgbClr val="0000CC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4E84B4C7-7F37-4942-B410-24286882BC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A90C853D-1281-F744-A21D-5D0516C1596C}"/>
              </a:ext>
            </a:extLst>
          </p:cNvPr>
          <p:cNvSpPr/>
          <p:nvPr/>
        </p:nvSpPr>
        <p:spPr>
          <a:xfrm>
            <a:off x="451160" y="567492"/>
            <a:ext cx="4984936" cy="7058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D72089D8-854C-6A41-B8AE-A049C3DE0ACC}"/>
              </a:ext>
            </a:extLst>
          </p:cNvPr>
          <p:cNvSpPr/>
          <p:nvPr/>
        </p:nvSpPr>
        <p:spPr>
          <a:xfrm>
            <a:off x="678257" y="844871"/>
            <a:ext cx="6414023" cy="71192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ítulo 4">
            <a:extLst>
              <a:ext uri="{FF2B5EF4-FFF2-40B4-BE49-F238E27FC236}">
                <a16:creationId xmlns:a16="http://schemas.microsoft.com/office/drawing/2014/main" xmlns="" id="{C56913B6-0FED-0241-9A1F-0C8E9846D05F}"/>
              </a:ext>
            </a:extLst>
          </p:cNvPr>
          <p:cNvSpPr txBox="1">
            <a:spLocks/>
          </p:cNvSpPr>
          <p:nvPr/>
        </p:nvSpPr>
        <p:spPr>
          <a:xfrm>
            <a:off x="783101" y="644885"/>
            <a:ext cx="7970042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DOKerekin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harremanetan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jarri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b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</a:br>
            <a:r>
              <a:rPr lang="es-ES" sz="2000">
                <a:latin typeface="EHUSans" panose="02000503050000020004" pitchFamily="2" charset="0"/>
              </a:rPr>
              <a:t>Contactar con la </a:t>
            </a:r>
            <a:r>
              <a:rPr lang="es-ES" sz="2000" err="1">
                <a:latin typeface="EHUSans" panose="02000503050000020004" pitchFamily="2" charset="0"/>
              </a:rPr>
              <a:t>DOKe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Contacting</a:t>
            </a:r>
            <a:r>
              <a:rPr lang="es-ES" sz="2000" b="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DOKe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AE7DA4BD-2E37-D747-9283-2330ADACF21E}"/>
              </a:ext>
            </a:extLst>
          </p:cNvPr>
          <p:cNvSpPr txBox="1"/>
          <p:nvPr/>
        </p:nvSpPr>
        <p:spPr>
          <a:xfrm>
            <a:off x="-544882" y="4191473"/>
            <a:ext cx="509266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Na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zioartekotzea</a:t>
            </a:r>
            <a:r>
              <a:rPr lang="es-ES" sz="1400" u="none">
                <a:latin typeface="EHUSans"/>
              </a:rPr>
              <a:t> 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u="none">
                <a:latin typeface="EHUSans"/>
              </a:rPr>
              <a:t>Internacionalización .  </a:t>
            </a:r>
            <a:r>
              <a:rPr lang="es-ES" sz="1400" b="0" u="none" err="1">
                <a:latin typeface="EHUSans"/>
              </a:rPr>
              <a:t>Internationalisation</a:t>
            </a:r>
            <a:endParaRPr lang="es-ES" sz="1400" b="0" u="none">
              <a:latin typeface="EHUSans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2DDDE4FF-2FC6-1441-A9B7-40B016DDB733}"/>
              </a:ext>
            </a:extLst>
          </p:cNvPr>
          <p:cNvSpPr/>
          <p:nvPr/>
        </p:nvSpPr>
        <p:spPr>
          <a:xfrm>
            <a:off x="9650" y="2342532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Orokorra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/>
            </a:r>
            <a:b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</a:br>
            <a:r>
              <a:rPr lang="es-ES" sz="1200" u="none">
                <a:latin typeface="EHUSans" panose="02000503050000020004" pitchFamily="2" charset="0"/>
              </a:rPr>
              <a:t>General . </a:t>
            </a:r>
            <a:r>
              <a:rPr lang="es-ES" sz="1200" b="0" u="none">
                <a:latin typeface="EHUSans" panose="02000503050000020004" pitchFamily="2" charset="0"/>
              </a:rPr>
              <a:t>General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3F8DE262-BFED-0D48-B4B1-8AE58E14050C}"/>
              </a:ext>
            </a:extLst>
          </p:cNvPr>
          <p:cNvSpPr/>
          <p:nvPr/>
        </p:nvSpPr>
        <p:spPr>
          <a:xfrm>
            <a:off x="9650" y="2773081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Zeharkako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prestakuntza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/>
            </a:r>
            <a:b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</a:br>
            <a:r>
              <a:rPr lang="es-ES" sz="1200" u="none">
                <a:latin typeface="EHUSans" panose="02000503050000020004" pitchFamily="2" charset="0"/>
              </a:rPr>
              <a:t>Formación transversal . </a:t>
            </a:r>
            <a:r>
              <a:rPr lang="es-ES" sz="1200" b="0" u="none">
                <a:latin typeface="EHUSans" panose="02000503050000020004" pitchFamily="2" charset="0"/>
              </a:rPr>
              <a:t>Transversal training</a:t>
            </a:r>
            <a:endParaRPr lang="es-ES" sz="120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76ECC358-DA8E-B44D-9CCF-548F0C0B2CB5}"/>
              </a:ext>
            </a:extLst>
          </p:cNvPr>
          <p:cNvSpPr/>
          <p:nvPr/>
        </p:nvSpPr>
        <p:spPr>
          <a:xfrm>
            <a:off x="9650" y="3212976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Hitzarmenak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/>
            </a:r>
            <a:b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</a:br>
            <a:r>
              <a:rPr lang="es-ES" sz="1200" u="none">
                <a:latin typeface="EHUSans" panose="02000503050000020004" pitchFamily="2" charset="0"/>
              </a:rPr>
              <a:t>Convenios </a:t>
            </a:r>
            <a:r>
              <a:rPr lang="es-ES" sz="1200" b="0" u="none" err="1">
                <a:latin typeface="EHUSans" panose="02000503050000020004" pitchFamily="2" charset="0"/>
              </a:rPr>
              <a:t>Agreements</a:t>
            </a:r>
            <a:endParaRPr lang="es-ES" sz="1200" b="0" u="none">
              <a:latin typeface="EHUSans" panose="02000503050000020004" pitchFamily="2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A9775390-B9CC-6F4B-B387-D5AC6F3D094C}"/>
              </a:ext>
            </a:extLst>
          </p:cNvPr>
          <p:cNvSpPr/>
          <p:nvPr/>
        </p:nvSpPr>
        <p:spPr>
          <a:xfrm>
            <a:off x="1361192" y="3687415"/>
            <a:ext cx="3220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Praktikak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/>
            </a:r>
            <a:b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</a:br>
            <a:r>
              <a:rPr lang="es-ES" sz="1200" u="none">
                <a:latin typeface="EHUSans" panose="02000503050000020004" pitchFamily="2" charset="0"/>
              </a:rPr>
              <a:t>Prácticas . </a:t>
            </a:r>
            <a:r>
              <a:rPr lang="es-ES" sz="1200" b="0" u="none" err="1">
                <a:latin typeface="EHUSans" panose="02000503050000020004" pitchFamily="2" charset="0"/>
              </a:rPr>
              <a:t>Internships</a:t>
            </a:r>
            <a:endParaRPr lang="es-ES" sz="1200" b="0" u="none">
              <a:latin typeface="EHUSans" panose="02000503050000020004" pitchFamily="2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54AE33ED-3BBA-E945-810B-BE4F047A9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252436"/>
            <a:ext cx="3601734" cy="2447204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xmlns="" id="{B5E91901-496B-C945-BD8E-948F71B88FC4}"/>
              </a:ext>
            </a:extLst>
          </p:cNvPr>
          <p:cNvGrpSpPr/>
          <p:nvPr/>
        </p:nvGrpSpPr>
        <p:grpSpPr>
          <a:xfrm>
            <a:off x="4985405" y="5037809"/>
            <a:ext cx="3475420" cy="1116000"/>
            <a:chOff x="2843808" y="5076000"/>
            <a:chExt cx="4236236" cy="1403830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xmlns="" id="{F5CEAAC9-1C70-A54E-9160-08AC09E71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43808" y="5076000"/>
              <a:ext cx="503911" cy="503911"/>
            </a:xfrm>
            <a:prstGeom prst="rect">
              <a:avLst/>
            </a:prstGeom>
          </p:spPr>
        </p:pic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xmlns="" id="{E2E09635-A920-0D4A-A515-4F088591BB2C}"/>
                </a:ext>
              </a:extLst>
            </p:cNvPr>
            <p:cNvGrpSpPr/>
            <p:nvPr/>
          </p:nvGrpSpPr>
          <p:grpSpPr>
            <a:xfrm>
              <a:off x="3491881" y="5076000"/>
              <a:ext cx="3588163" cy="1403830"/>
              <a:chOff x="3491881" y="5076000"/>
              <a:chExt cx="3588163" cy="1403830"/>
            </a:xfrm>
          </p:grpSpPr>
          <p:sp>
            <p:nvSpPr>
              <p:cNvPr id="30" name="Rectángulo redondeado 29">
                <a:extLst>
                  <a:ext uri="{FF2B5EF4-FFF2-40B4-BE49-F238E27FC236}">
                    <a16:creationId xmlns:a16="http://schemas.microsoft.com/office/drawing/2014/main" xmlns="" id="{9CB7CF0A-EBB1-734B-9CDA-F41B987CD2DB}"/>
                  </a:ext>
                </a:extLst>
              </p:cNvPr>
              <p:cNvSpPr/>
              <p:nvPr/>
            </p:nvSpPr>
            <p:spPr>
              <a:xfrm>
                <a:off x="3491881" y="5076000"/>
                <a:ext cx="3588163" cy="140383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Rectángulo 3"/>
              <p:cNvSpPr/>
              <p:nvPr/>
            </p:nvSpPr>
            <p:spPr>
              <a:xfrm>
                <a:off x="3579386" y="5149171"/>
                <a:ext cx="2734551" cy="387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s-ES" sz="1400" b="0" u="none" strike="sngStrike" err="1">
                    <a:solidFill>
                      <a:srgbClr val="C00000"/>
                    </a:solidFill>
                    <a:latin typeface="EHUSans" panose="02000503050000020004" pitchFamily="2" charset="0"/>
                  </a:rPr>
                  <a:t>doctorado@ehu.eus</a:t>
                </a:r>
                <a:endParaRPr lang="es-ES" u="none">
                  <a:solidFill>
                    <a:srgbClr val="C00000"/>
                  </a:solidFill>
                </a:endParaRPr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xmlns="" id="{EF36D53D-AF4C-CA4D-B782-F02E7103C6B6}"/>
                  </a:ext>
                </a:extLst>
              </p:cNvPr>
              <p:cNvSpPr/>
              <p:nvPr/>
            </p:nvSpPr>
            <p:spPr>
              <a:xfrm>
                <a:off x="3579386" y="5423824"/>
                <a:ext cx="3500658" cy="890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endParaRPr lang="es-ES" sz="1000" u="none">
                  <a:solidFill>
                    <a:schemeClr val="accent1">
                      <a:lumMod val="50000"/>
                    </a:schemeClr>
                  </a:solidFill>
                  <a:latin typeface="EHUSans" panose="02000503050000020004" pitchFamily="2" charset="0"/>
                </a:endParaRPr>
              </a:p>
              <a:p>
                <a:pPr algn="l"/>
                <a:r>
                  <a:rPr lang="es-ES" sz="1000" u="none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Ez da </a:t>
                </a:r>
                <a:r>
                  <a:rPr lang="es-ES" sz="1000" u="none" err="1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DOKe-ko</a:t>
                </a:r>
                <a:r>
                  <a:rPr lang="es-ES" sz="1000" u="none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 </a:t>
                </a:r>
                <a:r>
                  <a:rPr lang="es-ES" sz="1000" u="none" err="1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helbide</a:t>
                </a:r>
                <a:r>
                  <a:rPr lang="es-ES" sz="1000" u="none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 </a:t>
                </a:r>
                <a:r>
                  <a:rPr lang="es-ES" sz="1000" u="none" err="1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elektronikoa</a:t>
                </a:r>
                <a:endParaRPr lang="es-ES" sz="1000" u="none">
                  <a:solidFill>
                    <a:schemeClr val="accent1">
                      <a:lumMod val="50000"/>
                    </a:schemeClr>
                  </a:solidFill>
                  <a:latin typeface="EHUSans" panose="02000503050000020004" pitchFamily="2" charset="0"/>
                </a:endParaRPr>
              </a:p>
              <a:p>
                <a:pPr algn="l"/>
                <a:r>
                  <a:rPr lang="es-ES" sz="100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No es un correo electrónico de la </a:t>
                </a:r>
                <a:r>
                  <a:rPr lang="es-ES" sz="1000" u="none" err="1">
                    <a:solidFill>
                      <a:schemeClr val="tx1"/>
                    </a:solidFill>
                    <a:latin typeface="EHUSans" panose="02000503050000020004" pitchFamily="2" charset="0"/>
                  </a:rPr>
                  <a:t>DOKe</a:t>
                </a:r>
                <a:endParaRPr lang="es-ES" sz="1000" u="none">
                  <a:solidFill>
                    <a:schemeClr val="tx1"/>
                  </a:solidFill>
                  <a:latin typeface="EHUSans" panose="02000503050000020004" pitchFamily="2" charset="0"/>
                </a:endParaRPr>
              </a:p>
              <a:p>
                <a:pPr algn="l"/>
                <a:r>
                  <a:rPr lang="es-ES" sz="1000" b="0" u="none" err="1">
                    <a:solidFill>
                      <a:schemeClr val="tx1"/>
                    </a:solidFill>
                    <a:latin typeface="EHUSans" panose="02000503050000020004" pitchFamily="2" charset="0"/>
                  </a:rPr>
                  <a:t>Not</a:t>
                </a:r>
                <a:r>
                  <a:rPr lang="es-ES" sz="10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 a </a:t>
                </a:r>
                <a:r>
                  <a:rPr lang="es-ES" sz="1000" b="0" u="none" err="1">
                    <a:solidFill>
                      <a:schemeClr val="tx1"/>
                    </a:solidFill>
                    <a:latin typeface="EHUSans" panose="02000503050000020004" pitchFamily="2" charset="0"/>
                  </a:rPr>
                  <a:t>DOKe</a:t>
                </a:r>
                <a:r>
                  <a:rPr lang="es-ES" sz="10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 email</a:t>
                </a:r>
              </a:p>
            </p:txBody>
          </p:sp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64E7A26B-246A-B342-A5A4-0E75A3623B88}"/>
              </a:ext>
            </a:extLst>
          </p:cNvPr>
          <p:cNvGrpSpPr/>
          <p:nvPr/>
        </p:nvGrpSpPr>
        <p:grpSpPr>
          <a:xfrm>
            <a:off x="7281657" y="898397"/>
            <a:ext cx="366480" cy="625680"/>
            <a:chOff x="8419334" y="983785"/>
            <a:chExt cx="366480" cy="625680"/>
          </a:xfrm>
        </p:grpSpPr>
        <p:sp>
          <p:nvSpPr>
            <p:cNvPr id="27" name="Elipse 24">
              <a:extLst>
                <a:ext uri="{FF2B5EF4-FFF2-40B4-BE49-F238E27FC236}">
                  <a16:creationId xmlns:a16="http://schemas.microsoft.com/office/drawing/2014/main" xmlns="" id="{195B6232-EE29-E944-98CE-85592DEA5EDF}"/>
                </a:ext>
              </a:extLst>
            </p:cNvPr>
            <p:cNvSpPr/>
            <p:nvPr/>
          </p:nvSpPr>
          <p:spPr>
            <a:xfrm>
              <a:off x="8434094" y="983785"/>
              <a:ext cx="237960" cy="23868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" name="Gráfico 36">
              <a:hlinkClick r:id="rId5"/>
              <a:extLst>
                <a:ext uri="{FF2B5EF4-FFF2-40B4-BE49-F238E27FC236}">
                  <a16:creationId xmlns:a16="http://schemas.microsoft.com/office/drawing/2014/main" xmlns="" id="{0A32395B-4846-7247-895F-4AE7A60DA82A}"/>
                </a:ext>
              </a:extLst>
            </p:cNvPr>
            <p:cNvPicPr/>
            <p:nvPr/>
          </p:nvPicPr>
          <p:blipFill>
            <a:blip r:embed="rId6" cstate="print"/>
            <a:stretch/>
          </p:blipFill>
          <p:spPr>
            <a:xfrm>
              <a:off x="8419334" y="1168825"/>
              <a:ext cx="366480" cy="440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675240"/>
      </p:ext>
    </p:extLst>
  </p:cSld>
  <p:clrMapOvr>
    <a:masterClrMapping/>
  </p:clrMapOvr>
  <p:transition spd="med" advTm="32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455263" y="-1559521"/>
            <a:ext cx="66967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920580" y="3121405"/>
            <a:ext cx="317170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tx1"/>
                </a:solidFill>
                <a:latin typeface="EHUSans" panose="02000503050000020004" pitchFamily="2" charset="0"/>
              </a:rPr>
              <a:t>napellidoXXX</a:t>
            </a:r>
            <a:r>
              <a:rPr kumimoji="0" lang="es-ES" sz="160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@ikasle.ehu.eus</a:t>
            </a:r>
            <a:endParaRPr kumimoji="0" lang="es-ES" sz="16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931420" y="3625461"/>
            <a:ext cx="337688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2" charset="0"/>
              </a:rPr>
              <a:t>nfamilynameXXX</a:t>
            </a:r>
            <a:r>
              <a:rPr kumimoji="0" lang="es-ES" sz="1600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@ikasle.ehu.eus</a:t>
            </a:r>
            <a:endParaRPr kumimoji="0" lang="es-E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895957" y="2636912"/>
            <a:ext cx="303865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iabizenaXXX</a:t>
            </a:r>
            <a:r>
              <a:rPr kumimoji="0" lang="es-ES" sz="1600" b="0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@ikasle.ehu.eus</a:t>
            </a:r>
            <a:endParaRPr kumimoji="0" lang="es-ES" sz="16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EHUSerif" panose="02000503050000020004" pitchFamily="2" charset="0"/>
              <a:sym typeface="Arial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32419" t="22839" r="27396" b="22838"/>
          <a:stretch/>
        </p:blipFill>
        <p:spPr>
          <a:xfrm>
            <a:off x="1504589" y="4042988"/>
            <a:ext cx="795431" cy="59657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012" y="2671874"/>
            <a:ext cx="1345012" cy="75320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1451" y="4042988"/>
            <a:ext cx="596573" cy="59657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D15FA3A-0CBB-A241-B8DC-D6CF1F8106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D93A1DAD-59EC-1947-927F-B1A96DC176A4}"/>
              </a:ext>
            </a:extLst>
          </p:cNvPr>
          <p:cNvSpPr/>
          <p:nvPr/>
        </p:nvSpPr>
        <p:spPr>
          <a:xfrm>
            <a:off x="6204575" y="337206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EEFCB8B6-43F9-AF46-BB31-E0ACEC0DBF4D}"/>
              </a:ext>
            </a:extLst>
          </p:cNvPr>
          <p:cNvSpPr/>
          <p:nvPr/>
        </p:nvSpPr>
        <p:spPr>
          <a:xfrm>
            <a:off x="451160" y="567492"/>
            <a:ext cx="4984936" cy="7058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8213317-0141-9744-BAFC-2B7E6A4A2C59}"/>
              </a:ext>
            </a:extLst>
          </p:cNvPr>
          <p:cNvSpPr/>
          <p:nvPr/>
        </p:nvSpPr>
        <p:spPr>
          <a:xfrm>
            <a:off x="678257" y="844871"/>
            <a:ext cx="6414023" cy="71192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Título 4">
            <a:extLst>
              <a:ext uri="{FF2B5EF4-FFF2-40B4-BE49-F238E27FC236}">
                <a16:creationId xmlns:a16="http://schemas.microsoft.com/office/drawing/2014/main" xmlns="" id="{212A34A6-B643-404D-BDB0-91990B34C289}"/>
              </a:ext>
            </a:extLst>
          </p:cNvPr>
          <p:cNvSpPr txBox="1">
            <a:spLocks/>
          </p:cNvSpPr>
          <p:nvPr/>
        </p:nvSpPr>
        <p:spPr>
          <a:xfrm>
            <a:off x="783101" y="644885"/>
            <a:ext cx="7970042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Zurekin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harremanetan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jarri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b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</a:br>
            <a:r>
              <a:rPr lang="es-ES" sz="2000">
                <a:latin typeface="EHUSans" panose="02000503050000020004" pitchFamily="2" charset="0"/>
              </a:rPr>
              <a:t>Contactar contigo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Contacting</a:t>
            </a:r>
            <a:r>
              <a:rPr lang="es-ES" sz="2000" b="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you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26" name="Abrir llave 25">
            <a:extLst>
              <a:ext uri="{FF2B5EF4-FFF2-40B4-BE49-F238E27FC236}">
                <a16:creationId xmlns:a16="http://schemas.microsoft.com/office/drawing/2014/main" xmlns="" id="{B91E5DAC-1184-3A4B-ADAA-33E71B390F6E}"/>
              </a:ext>
            </a:extLst>
          </p:cNvPr>
          <p:cNvSpPr/>
          <p:nvPr/>
        </p:nvSpPr>
        <p:spPr>
          <a:xfrm rot="5400000">
            <a:off x="2275292" y="2849204"/>
            <a:ext cx="132736" cy="2012408"/>
          </a:xfrm>
          <a:prstGeom prst="leftBrace">
            <a:avLst/>
          </a:prstGeom>
          <a:noFill/>
          <a:ln w="635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Abrir llave 26">
            <a:extLst>
              <a:ext uri="{FF2B5EF4-FFF2-40B4-BE49-F238E27FC236}">
                <a16:creationId xmlns:a16="http://schemas.microsoft.com/office/drawing/2014/main" xmlns="" id="{7A182842-9E41-FF4D-812E-8ECE8AA71FE9}"/>
              </a:ext>
            </a:extLst>
          </p:cNvPr>
          <p:cNvSpPr/>
          <p:nvPr/>
        </p:nvSpPr>
        <p:spPr>
          <a:xfrm rot="16200000">
            <a:off x="2301183" y="3866560"/>
            <a:ext cx="88514" cy="2052512"/>
          </a:xfrm>
          <a:prstGeom prst="leftBrace">
            <a:avLst/>
          </a:prstGeom>
          <a:noFill/>
          <a:ln w="635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431849B2-64ED-AB45-913C-CE1965FE6443}"/>
              </a:ext>
            </a:extLst>
          </p:cNvPr>
          <p:cNvGrpSpPr/>
          <p:nvPr/>
        </p:nvGrpSpPr>
        <p:grpSpPr>
          <a:xfrm>
            <a:off x="3933383" y="4296146"/>
            <a:ext cx="3236215" cy="894358"/>
            <a:chOff x="880257" y="5219288"/>
            <a:chExt cx="3236215" cy="1034912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11F00AF6-4E72-C541-87C2-CA48ED02EA38}"/>
                </a:ext>
              </a:extLst>
            </p:cNvPr>
            <p:cNvSpPr/>
            <p:nvPr/>
          </p:nvSpPr>
          <p:spPr>
            <a:xfrm>
              <a:off x="880257" y="5219288"/>
              <a:ext cx="3236215" cy="103491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xmlns="" id="{1FBDF2E0-52DA-4345-8C54-87D328760ABF}"/>
                </a:ext>
              </a:extLst>
            </p:cNvPr>
            <p:cNvSpPr txBox="1"/>
            <p:nvPr/>
          </p:nvSpPr>
          <p:spPr>
            <a:xfrm>
              <a:off x="1045952" y="5367413"/>
              <a:ext cx="3070520" cy="747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Sarbidea</a:t>
              </a:r>
              <a:r>
                <a:rPr lang="es-ES" sz="1200" u="none">
                  <a:solidFill>
                    <a:schemeClr val="accent1"/>
                  </a:solidFill>
                  <a:latin typeface="EHUSerif" panose="02000503050000020004" pitchFamily="2" charset="0"/>
                </a:rPr>
                <a:t>:  LDAP eta </a:t>
              </a:r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pasahitza</a:t>
              </a:r>
              <a:endParaRPr lang="es-ES" sz="1200" u="none">
                <a:solidFill>
                  <a:schemeClr val="accent1"/>
                </a:solidFill>
                <a:latin typeface="EHUSerif" panose="02000503050000020004" pitchFamily="2" charset="0"/>
              </a:endParaRPr>
            </a:p>
            <a:p>
              <a:pPr algn="l"/>
              <a:r>
                <a:rPr lang="es-ES" sz="1200" u="none">
                  <a:solidFill>
                    <a:schemeClr val="bg1"/>
                  </a:solidFill>
                  <a:latin typeface="EHUSans" panose="02000503050000020004" pitchFamily="50"/>
                </a:rPr>
                <a:t>Acceso:  LDAP y  contraseña</a:t>
              </a:r>
            </a:p>
            <a:p>
              <a:pPr algn="l"/>
              <a:r>
                <a:rPr lang="es-ES" sz="1200" b="0" u="none">
                  <a:solidFill>
                    <a:schemeClr val="bg1"/>
                  </a:solidFill>
                  <a:latin typeface="EHUSans" panose="02000503050000020004" pitchFamily="50"/>
                </a:rPr>
                <a:t>Access: LDAP  and </a:t>
              </a:r>
              <a:r>
                <a:rPr lang="es-ES" sz="1200" b="0" u="none" err="1">
                  <a:solidFill>
                    <a:schemeClr val="bg1"/>
                  </a:solidFill>
                  <a:latin typeface="EHUSans" panose="02000503050000020004" pitchFamily="50"/>
                </a:rPr>
                <a:t>password</a:t>
              </a:r>
              <a:endParaRPr lang="es-ES" sz="1200" b="0" u="none">
                <a:solidFill>
                  <a:schemeClr val="bg1"/>
                </a:solidFill>
                <a:latin typeface="EHUSans" panose="02000503050000020004" pitchFamily="5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4311897"/>
      </p:ext>
    </p:extLst>
  </p:cSld>
  <p:clrMapOvr>
    <a:masterClrMapping/>
  </p:clrMapOvr>
  <p:transition spd="med" advTm="29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/>
          <p:cNvSpPr txBox="1"/>
          <p:nvPr/>
        </p:nvSpPr>
        <p:spPr>
          <a:xfrm>
            <a:off x="2694787" y="3647348"/>
            <a:ext cx="63358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6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512316" y="4585227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sym typeface="EHUSans"/>
              </a:rPr>
              <a:t>9</a:t>
            </a:r>
            <a:endParaRPr lang="es-ES" sz="50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6699942" y="3636000"/>
            <a:ext cx="1879982" cy="1980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84CECB95-3B5E-8E49-8AA7-DF5EB39B0404}"/>
              </a:ext>
            </a:extLst>
          </p:cNvPr>
          <p:cNvSpPr/>
          <p:nvPr/>
        </p:nvSpPr>
        <p:spPr>
          <a:xfrm>
            <a:off x="539552" y="894057"/>
            <a:ext cx="5759648" cy="61178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2D87F6BD-E9E9-6C45-99B5-0437FA01DE8A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xmlns="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7601148" cy="84787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s-ES" sz="1800" dirty="0" err="1">
                <a:solidFill>
                  <a:schemeClr val="bg1"/>
                </a:solidFill>
                <a:latin typeface="EHUSerif"/>
              </a:rPr>
              <a:t>Orotarako</a:t>
            </a:r>
            <a:r>
              <a:rPr lang="es-ES" sz="1800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EHUSerif"/>
              </a:rPr>
              <a:t>doktoregoaren</a:t>
            </a:r>
            <a:r>
              <a:rPr lang="es-ES" sz="1800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EHUSerif"/>
              </a:rPr>
              <a:t>iraupena</a:t>
            </a:r>
            <a:r>
              <a:rPr lang="es-ES" sz="1800" dirty="0">
                <a:solidFill>
                  <a:schemeClr val="bg1"/>
                </a:solidFill>
                <a:latin typeface="EHUSerif"/>
              </a:rPr>
              <a:t> (DESGAITASUNA)</a:t>
            </a:r>
            <a:br>
              <a:rPr lang="es-ES" sz="1800" dirty="0">
                <a:solidFill>
                  <a:schemeClr val="bg1"/>
                </a:solidFill>
                <a:latin typeface="EHUSerif"/>
              </a:rPr>
            </a:br>
            <a:r>
              <a:rPr lang="es-ES" sz="1800" dirty="0">
                <a:latin typeface="EHUSans"/>
              </a:rPr>
              <a:t>Duración total del doctorado (DISCAPACIDAD)</a:t>
            </a:r>
            <a:br>
              <a:rPr lang="es-ES" sz="1800" dirty="0">
                <a:latin typeface="EHUSans"/>
              </a:rPr>
            </a:br>
            <a:r>
              <a:rPr lang="es-ES" sz="1800" b="0" dirty="0">
                <a:latin typeface="EHUSans"/>
              </a:rPr>
              <a:t>Total </a:t>
            </a:r>
            <a:r>
              <a:rPr lang="es-ES" sz="1800" b="0" dirty="0" err="1">
                <a:latin typeface="EHUSans"/>
              </a:rPr>
              <a:t>duration</a:t>
            </a:r>
            <a:r>
              <a:rPr lang="es-ES" sz="1800" b="0" dirty="0">
                <a:latin typeface="EHUSans"/>
              </a:rPr>
              <a:t> of doctoral </a:t>
            </a:r>
            <a:r>
              <a:rPr lang="es-ES" sz="1800" b="0" dirty="0" err="1">
                <a:latin typeface="EHUSans"/>
              </a:rPr>
              <a:t>studies</a:t>
            </a:r>
            <a:r>
              <a:rPr lang="es-ES" sz="1800" b="0" dirty="0">
                <a:latin typeface="EHUSans"/>
              </a:rPr>
              <a:t> (DISABILITY) </a:t>
            </a:r>
            <a:endParaRPr lang="es-ES" dirty="0"/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xmlns="" id="{7ECBF2A6-D040-744C-9633-85BE6FFA9C24}"/>
              </a:ext>
            </a:extLst>
          </p:cNvPr>
          <p:cNvSpPr/>
          <p:nvPr/>
        </p:nvSpPr>
        <p:spPr>
          <a:xfrm>
            <a:off x="635989" y="3253795"/>
            <a:ext cx="1958483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A4A73A6F-836B-E54B-B330-284DB6D2A9BA}"/>
              </a:ext>
            </a:extLst>
          </p:cNvPr>
          <p:cNvSpPr txBox="1"/>
          <p:nvPr/>
        </p:nvSpPr>
        <p:spPr>
          <a:xfrm>
            <a:off x="801665" y="3446451"/>
            <a:ext cx="15691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osoa</a:t>
            </a:r>
            <a:endParaRPr lang="es-ES" sz="18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COMPLETA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FULL-TIME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346F051B-6397-0840-AD6D-BEF033D1B547}"/>
              </a:ext>
            </a:extLst>
          </p:cNvPr>
          <p:cNvSpPr/>
          <p:nvPr/>
        </p:nvSpPr>
        <p:spPr>
          <a:xfrm>
            <a:off x="6906928" y="5661248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xmlns="" id="{0A8C4525-86E3-5C4F-A5D6-D07200FB36CA}"/>
              </a:ext>
            </a:extLst>
          </p:cNvPr>
          <p:cNvSpPr/>
          <p:nvPr/>
        </p:nvSpPr>
        <p:spPr>
          <a:xfrm>
            <a:off x="635989" y="4652276"/>
            <a:ext cx="19667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A65B50EC-D9D1-5142-8B03-FAF6E890C8DC}"/>
              </a:ext>
            </a:extLst>
          </p:cNvPr>
          <p:cNvSpPr txBox="1"/>
          <p:nvPr/>
        </p:nvSpPr>
        <p:spPr>
          <a:xfrm>
            <a:off x="491973" y="4844932"/>
            <a:ext cx="1887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PARTZIALA</a:t>
            </a: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PARCIAL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PART-TIME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9A5C464E-4C5F-E847-BDFC-3EA39E14E1FE}"/>
              </a:ext>
            </a:extLst>
          </p:cNvPr>
          <p:cNvSpPr/>
          <p:nvPr/>
        </p:nvSpPr>
        <p:spPr>
          <a:xfrm>
            <a:off x="475021" y="2049246"/>
            <a:ext cx="2037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u="none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</a:t>
            </a:r>
            <a: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18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DEDICACIÓN</a:t>
            </a: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b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DEDICATION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86F47F88-BBB7-EF48-ABA9-83ED60F31F46}"/>
              </a:ext>
            </a:extLst>
          </p:cNvPr>
          <p:cNvSpPr/>
          <p:nvPr/>
        </p:nvSpPr>
        <p:spPr>
          <a:xfrm>
            <a:off x="3395122" y="2337368"/>
            <a:ext cx="9843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Luzapenak</a:t>
            </a:r>
            <a: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Prórrogas</a:t>
            </a:r>
            <a:b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b="0" u="none" dirty="0" err="1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Extensions</a:t>
            </a:r>
            <a:endParaRPr lang="es-ES" sz="9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F7F1E1C8-9C93-DA4B-B119-A3DE148D4A76}"/>
              </a:ext>
            </a:extLst>
          </p:cNvPr>
          <p:cNvSpPr txBox="1"/>
          <p:nvPr/>
        </p:nvSpPr>
        <p:spPr>
          <a:xfrm>
            <a:off x="364675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524C58D3-B905-FC40-9016-3EA982F3F934}"/>
              </a:ext>
            </a:extLst>
          </p:cNvPr>
          <p:cNvSpPr txBox="1"/>
          <p:nvPr/>
        </p:nvSpPr>
        <p:spPr>
          <a:xfrm>
            <a:off x="461836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8A23C330-18E3-A248-8121-183B68972EC5}"/>
              </a:ext>
            </a:extLst>
          </p:cNvPr>
          <p:cNvSpPr txBox="1"/>
          <p:nvPr/>
        </p:nvSpPr>
        <p:spPr>
          <a:xfrm>
            <a:off x="558997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6DF47475-D904-084C-8152-D303227F8226}"/>
              </a:ext>
            </a:extLst>
          </p:cNvPr>
          <p:cNvSpPr/>
          <p:nvPr/>
        </p:nvSpPr>
        <p:spPr>
          <a:xfrm>
            <a:off x="4256001" y="2354709"/>
            <a:ext cx="1472912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</a:t>
            </a:r>
            <a:r>
              <a:rPr lang="es-ES" sz="9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behineko</a:t>
            </a:r>
            <a:r>
              <a:rPr lang="es-ES" sz="9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bajak</a:t>
            </a:r>
            <a:r>
              <a:rPr lang="es-ES" sz="10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0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Bajas temporales</a:t>
            </a:r>
            <a:r>
              <a:rPr lang="es-ES" sz="9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9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Temporal </a:t>
            </a:r>
            <a:r>
              <a:rPr lang="es-ES" sz="900" b="0" u="none" dirty="0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 dirty="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01810399-AC1B-BB4B-9DDF-FB38F4CC0439}"/>
              </a:ext>
            </a:extLst>
          </p:cNvPr>
          <p:cNvSpPr/>
          <p:nvPr/>
        </p:nvSpPr>
        <p:spPr>
          <a:xfrm>
            <a:off x="5533199" y="2365080"/>
            <a:ext cx="1350835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9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 </a:t>
            </a:r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900" b="0" u="none" err="1">
              <a:solidFill>
                <a:schemeClr val="accent1">
                  <a:lumMod val="50000"/>
                </a:schemeClr>
              </a:solidFill>
              <a:latin typeface="EHUSans"/>
              <a:ea typeface="EHUSans"/>
              <a:cs typeface="Arial"/>
              <a:sym typeface="EHUSans"/>
            </a:endParaRPr>
          </a:p>
          <a:p>
            <a:r>
              <a:rPr lang="es-ES" sz="9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Otras bajas</a:t>
            </a:r>
            <a:r>
              <a:rPr lang="es-ES" sz="900" u="none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9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Other</a:t>
            </a:r>
            <a:r>
              <a:rPr lang="es-ES" sz="9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 err="1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74B0B27A-65D4-C341-9986-8021AE18B29E}"/>
              </a:ext>
            </a:extLst>
          </p:cNvPr>
          <p:cNvSpPr/>
          <p:nvPr/>
        </p:nvSpPr>
        <p:spPr>
          <a:xfrm>
            <a:off x="6543092" y="2452790"/>
            <a:ext cx="2120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OROTARA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 . 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8025BC18-53A0-FC4D-96DC-F8953F4E914E}"/>
              </a:ext>
            </a:extLst>
          </p:cNvPr>
          <p:cNvSpPr txBox="1"/>
          <p:nvPr/>
        </p:nvSpPr>
        <p:spPr>
          <a:xfrm>
            <a:off x="359301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03B0AF80-8766-874C-9627-268B75ECBCEE}"/>
              </a:ext>
            </a:extLst>
          </p:cNvPr>
          <p:cNvSpPr txBox="1"/>
          <p:nvPr/>
        </p:nvSpPr>
        <p:spPr>
          <a:xfrm>
            <a:off x="456462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E91264CB-D433-E241-B97C-050CE990DB2C}"/>
              </a:ext>
            </a:extLst>
          </p:cNvPr>
          <p:cNvSpPr txBox="1"/>
          <p:nvPr/>
        </p:nvSpPr>
        <p:spPr>
          <a:xfrm>
            <a:off x="553623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xmlns="" id="{A36B65AA-3452-1D4B-8160-684A93F984E4}"/>
              </a:ext>
            </a:extLst>
          </p:cNvPr>
          <p:cNvSpPr txBox="1"/>
          <p:nvPr/>
        </p:nvSpPr>
        <p:spPr>
          <a:xfrm>
            <a:off x="6947482" y="3731930"/>
            <a:ext cx="131499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sym typeface="EHUSans"/>
              </a:rPr>
              <a:t>9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  <a:endParaRPr lang="es-ES" sz="5000" b="0" u="none">
              <a:solidFill>
                <a:schemeClr val="tx1"/>
              </a:solidFill>
              <a:latin typeface="EHUSans"/>
              <a:ea typeface="EHUSans"/>
              <a:cs typeface="EHUSans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xmlns="" id="{968D8948-5239-0E42-8F9B-8AF0C8C64D0D}"/>
              </a:ext>
            </a:extLst>
          </p:cNvPr>
          <p:cNvSpPr txBox="1"/>
          <p:nvPr/>
        </p:nvSpPr>
        <p:spPr>
          <a:xfrm>
            <a:off x="6741260" y="4619902"/>
            <a:ext cx="172743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ea typeface="EHUSans"/>
                <a:cs typeface="EHUSans"/>
                <a:sym typeface="EHUSans"/>
              </a:rPr>
              <a:t>12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xmlns="" id="{0EE7CFAB-C7EC-DC49-B4C0-A003CE675D09}"/>
              </a:ext>
            </a:extLst>
          </p:cNvPr>
          <p:cNvSpPr/>
          <p:nvPr/>
        </p:nvSpPr>
        <p:spPr>
          <a:xfrm>
            <a:off x="2480876" y="2381098"/>
            <a:ext cx="98437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IRAUPENA </a:t>
            </a:r>
            <a:r>
              <a:rPr lang="es-ES" sz="800" u="none" dirty="0">
                <a:latin typeface="EHUSerif" panose="02000503050000020004" pitchFamily="2" charset="0"/>
                <a:ea typeface="EHUSans"/>
                <a:cs typeface="EHUSans"/>
              </a:rPr>
              <a:t/>
            </a:r>
            <a:br>
              <a:rPr lang="es-ES" sz="800" u="none" dirty="0"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8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DURACIÓN</a:t>
            </a:r>
          </a:p>
          <a:p>
            <a:r>
              <a:rPr lang="es-ES" sz="800" b="0" u="none" dirty="0">
                <a:solidFill>
                  <a:schemeClr val="tx1"/>
                </a:solidFill>
                <a:latin typeface="EHUSans"/>
                <a:sym typeface="EHUSans"/>
              </a:rPr>
              <a:t>DURATION </a:t>
            </a:r>
            <a:endParaRPr lang="es-ES" sz="800" b="0" u="none" dirty="0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1D5D5D30-0FCE-DD48-AF5E-C91EC92BEEE4}"/>
              </a:ext>
            </a:extLst>
          </p:cNvPr>
          <p:cNvCxnSpPr/>
          <p:nvPr/>
        </p:nvCxnSpPr>
        <p:spPr>
          <a:xfrm>
            <a:off x="635989" y="2990445"/>
            <a:ext cx="7832707" cy="0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DDC7CDF2-DA91-4440-AE33-1FC63B21E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281" y="3114029"/>
            <a:ext cx="334951" cy="334951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5709923A-9125-F44D-940B-98DCF8A95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285" y="3086951"/>
            <a:ext cx="389109" cy="389109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6F1D6A22-AC05-5E49-9AD1-9570E767A6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3666" y="3090609"/>
            <a:ext cx="450523" cy="450523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xmlns="" id="{882ADF2D-6E14-CE43-AEEE-C3BF4520A5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994453" y="3035722"/>
            <a:ext cx="566020" cy="566020"/>
          </a:xfrm>
          <a:prstGeom prst="rect">
            <a:avLst/>
          </a:prstGeom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xmlns="" id="{CD418011-936E-324C-9D5F-8B07253386BC}"/>
              </a:ext>
            </a:extLst>
          </p:cNvPr>
          <p:cNvCxnSpPr>
            <a:cxnSpLocks/>
          </p:cNvCxnSpPr>
          <p:nvPr/>
        </p:nvCxnSpPr>
        <p:spPr>
          <a:xfrm flipV="1">
            <a:off x="2441376" y="2131187"/>
            <a:ext cx="6014500" cy="10392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13E0E90-647F-A018-414A-49E0081F39D7}"/>
              </a:ext>
            </a:extLst>
          </p:cNvPr>
          <p:cNvSpPr txBox="1"/>
          <p:nvPr/>
        </p:nvSpPr>
        <p:spPr>
          <a:xfrm>
            <a:off x="7717934" y="1620412"/>
            <a:ext cx="152462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24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≥</a:t>
            </a:r>
            <a:r>
              <a:rPr lang="es-ES" sz="24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24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24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33%</a:t>
            </a:r>
            <a:endParaRPr lang="es-ES" sz="10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2CC1773-3D16-FBA4-B95D-86DB48873D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1195" y="1694491"/>
            <a:ext cx="673595" cy="6735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3511133"/>
      </p:ext>
    </p:extLst>
  </p:cSld>
  <p:clrMapOvr>
    <a:masterClrMapping/>
  </p:clrMapOvr>
  <p:transition spd="med" advTm="16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622126" y="-1623757"/>
            <a:ext cx="66967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774976" y="2993795"/>
            <a:ext cx="4157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Entzute</a:t>
            </a:r>
            <a:r>
              <a:rPr lang="es-ES" sz="18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erantzute</a:t>
            </a:r>
            <a:r>
              <a:rPr lang="es-ES" sz="18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sarea</a:t>
            </a:r>
            <a:endParaRPr lang="es-ES" sz="18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800" u="none" dirty="0">
                <a:solidFill>
                  <a:schemeClr val="tx1"/>
                </a:solidFill>
                <a:latin typeface="EHUSans" panose="02000503050000020004" pitchFamily="2" charset="0"/>
              </a:rPr>
              <a:t>Red de Escucha y Respuesta</a:t>
            </a:r>
          </a:p>
          <a:p>
            <a:pPr algn="l"/>
            <a:r>
              <a:rPr lang="es-ES" sz="1800" b="0" u="none" dirty="0" err="1">
                <a:solidFill>
                  <a:schemeClr val="tx1"/>
                </a:solidFill>
                <a:latin typeface="EHUSans" panose="02000503050000020004" pitchFamily="2" charset="0"/>
              </a:rPr>
              <a:t>Listening</a:t>
            </a:r>
            <a:r>
              <a:rPr lang="es-ES" sz="1800" b="0" u="none" dirty="0">
                <a:solidFill>
                  <a:schemeClr val="tx1"/>
                </a:solidFill>
                <a:latin typeface="EHUSans" panose="02000503050000020004" pitchFamily="2" charset="0"/>
              </a:rPr>
              <a:t> and response </a:t>
            </a:r>
            <a:r>
              <a:rPr lang="es-ES" sz="1800" b="0" u="none" dirty="0" err="1">
                <a:solidFill>
                  <a:schemeClr val="tx1"/>
                </a:solidFill>
                <a:latin typeface="EHUSans" panose="02000503050000020004" pitchFamily="2" charset="0"/>
              </a:rPr>
              <a:t>network</a:t>
            </a:r>
            <a:endParaRPr lang="es-ES" sz="1800" b="0" u="none" dirty="0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763065" y="4070069"/>
            <a:ext cx="2955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8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Kirol</a:t>
            </a:r>
            <a:r>
              <a:rPr lang="es-ES" sz="18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Zerbitzua</a:t>
            </a:r>
          </a:p>
          <a:p>
            <a:pPr algn="l"/>
            <a:r>
              <a:rPr lang="es-ES" sz="1800" u="none">
                <a:solidFill>
                  <a:schemeClr val="tx1"/>
                </a:solidFill>
                <a:latin typeface="EHUSans" panose="02000503050000020004" pitchFamily="2" charset="0"/>
              </a:rPr>
              <a:t>Servicio de Deportes</a:t>
            </a:r>
          </a:p>
          <a:p>
            <a:pPr algn="l"/>
            <a:r>
              <a:rPr lang="es-ES" sz="1800" b="0" u="none" err="1">
                <a:solidFill>
                  <a:schemeClr val="tx1"/>
                </a:solidFill>
                <a:latin typeface="EHUSans" panose="02000503050000020004" pitchFamily="2" charset="0"/>
              </a:rPr>
              <a:t>Sports</a:t>
            </a:r>
            <a:r>
              <a:rPr lang="es-ES" sz="1800" b="0" u="none">
                <a:solidFill>
                  <a:schemeClr val="tx1"/>
                </a:solidFill>
                <a:latin typeface="EHUSans" panose="02000503050000020004" pitchFamily="2" charset="0"/>
              </a:rPr>
              <a:t> </a:t>
            </a:r>
            <a:r>
              <a:rPr lang="es-ES" sz="1800" b="0" u="none" err="1">
                <a:solidFill>
                  <a:schemeClr val="tx1"/>
                </a:solidFill>
                <a:latin typeface="EHUSans" panose="02000503050000020004" pitchFamily="2" charset="0"/>
              </a:rPr>
              <a:t>Service</a:t>
            </a:r>
            <a:endParaRPr lang="es-ES" sz="18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62B192E-F2CD-4E4E-A17A-AEEA8A1762F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D4995FCB-52F0-E442-AD75-5C69ECDDCCA5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57DA2BE7-A222-A349-BCBF-21D135DE4814}"/>
              </a:ext>
            </a:extLst>
          </p:cNvPr>
          <p:cNvSpPr/>
          <p:nvPr/>
        </p:nvSpPr>
        <p:spPr>
          <a:xfrm>
            <a:off x="489820" y="1019759"/>
            <a:ext cx="5810371" cy="5094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6EBAB8D3-5A0D-FA42-83E8-0557C9CD0B7D}"/>
              </a:ext>
            </a:extLst>
          </p:cNvPr>
          <p:cNvSpPr/>
          <p:nvPr/>
        </p:nvSpPr>
        <p:spPr>
          <a:xfrm>
            <a:off x="633836" y="530365"/>
            <a:ext cx="8119307" cy="9409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xmlns="" id="{FEE1097E-A946-BB40-A56D-1496D4FCA0B7}"/>
              </a:ext>
            </a:extLst>
          </p:cNvPr>
          <p:cNvSpPr txBox="1">
            <a:spLocks/>
          </p:cNvSpPr>
          <p:nvPr/>
        </p:nvSpPr>
        <p:spPr>
          <a:xfrm>
            <a:off x="783101" y="644885"/>
            <a:ext cx="7970042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Bekak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laguntzak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eta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bestelako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zerbitzuak</a:t>
            </a:r>
            <a:r>
              <a:rPr lang="es-ES" sz="2000" b="0" dirty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>
                <a:latin typeface="EHUSans" panose="02000503050000020004" pitchFamily="2" charset="0"/>
              </a:rPr>
              <a:t>Becas, ayudas y otros servicios . </a:t>
            </a:r>
            <a:r>
              <a:rPr lang="es-ES" sz="2000" b="0" dirty="0" err="1">
                <a:latin typeface="EHUSans" panose="02000503050000020004" pitchFamily="2" charset="0"/>
              </a:rPr>
              <a:t>Funding</a:t>
            </a:r>
            <a:r>
              <a:rPr lang="es-ES" sz="2000" b="0" dirty="0">
                <a:latin typeface="EHUSans" panose="02000503050000020004" pitchFamily="2" charset="0"/>
              </a:rPr>
              <a:t>, </a:t>
            </a:r>
            <a:r>
              <a:rPr lang="es-ES" sz="2000" b="0" dirty="0" err="1">
                <a:latin typeface="EHUSans" panose="02000503050000020004" pitchFamily="2" charset="0"/>
              </a:rPr>
              <a:t>grants</a:t>
            </a:r>
            <a:r>
              <a:rPr lang="es-ES" sz="2000" b="0" dirty="0">
                <a:latin typeface="EHUSans" panose="02000503050000020004" pitchFamily="2" charset="0"/>
              </a:rPr>
              <a:t> and </a:t>
            </a:r>
            <a:r>
              <a:rPr lang="es-ES" sz="2000" b="0" dirty="0" err="1">
                <a:latin typeface="EHUSans" panose="02000503050000020004" pitchFamily="2" charset="0"/>
              </a:rPr>
              <a:t>other</a:t>
            </a:r>
            <a:r>
              <a:rPr lang="es-ES" sz="2000" b="0" dirty="0">
                <a:latin typeface="EHUSans" panose="02000503050000020004" pitchFamily="2" charset="0"/>
              </a:rPr>
              <a:t> </a:t>
            </a:r>
            <a:r>
              <a:rPr lang="es-ES" sz="2000" b="0" dirty="0" err="1">
                <a:latin typeface="EHUSans" panose="02000503050000020004" pitchFamily="2" charset="0"/>
              </a:rPr>
              <a:t>services</a:t>
            </a:r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18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112BBFB8-E73C-AD46-BBD5-C9838D6D5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80142" y="1813038"/>
            <a:ext cx="923611" cy="923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C76AD03-3796-744F-A315-2C9BDCF73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5904" y="4111640"/>
            <a:ext cx="792088" cy="88175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F643298-2173-E846-B705-941BDC1ED2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5904" y="3067917"/>
            <a:ext cx="748552" cy="74855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4737945-BFBC-A613-A970-8EAABA390776}"/>
              </a:ext>
            </a:extLst>
          </p:cNvPr>
          <p:cNvSpPr/>
          <p:nvPr/>
        </p:nvSpPr>
        <p:spPr>
          <a:xfrm>
            <a:off x="3774976" y="5102942"/>
            <a:ext cx="4157774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Biblioteka</a:t>
            </a:r>
            <a:endParaRPr lang="es-ES" sz="1800" u="none" dirty="0" err="1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800" u="none" dirty="0">
                <a:solidFill>
                  <a:schemeClr val="tx1"/>
                </a:solidFill>
                <a:latin typeface="EHUSans"/>
              </a:rPr>
              <a:t>Biblioteca</a:t>
            </a:r>
            <a:endParaRPr lang="es-ES" sz="1800" u="none" dirty="0">
              <a:solidFill>
                <a:schemeClr val="tx1"/>
              </a:solidFill>
              <a:latin typeface="EHUSans" panose="02000503050000020004" pitchFamily="2" charset="0"/>
            </a:endParaRPr>
          </a:p>
          <a:p>
            <a:pPr algn="l"/>
            <a:r>
              <a:rPr lang="es-ES" sz="1800" b="0" u="none" dirty="0">
                <a:solidFill>
                  <a:schemeClr val="tx1"/>
                </a:solidFill>
                <a:latin typeface="EHUSans"/>
              </a:rPr>
              <a:t>Library</a:t>
            </a:r>
            <a:endParaRPr lang="es-ES" sz="1800" b="0" u="none" dirty="0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pic>
        <p:nvPicPr>
          <p:cNvPr id="18" name="Gráfico 5">
            <a:extLst>
              <a:ext uri="{FF2B5EF4-FFF2-40B4-BE49-F238E27FC236}">
                <a16:creationId xmlns:a16="http://schemas.microsoft.com/office/drawing/2014/main" xmlns="" id="{0496EF66-A3A9-F34B-A1B0-CB375591FB81}"/>
              </a:ext>
            </a:extLst>
          </p:cNvPr>
          <p:cNvPicPr/>
          <p:nvPr/>
        </p:nvPicPr>
        <p:blipFill>
          <a:blip r:embed="rId8" cstate="print"/>
          <a:stretch/>
        </p:blipFill>
        <p:spPr>
          <a:xfrm>
            <a:off x="2349900" y="5218107"/>
            <a:ext cx="786240" cy="693000"/>
          </a:xfrm>
          <a:prstGeom prst="rect">
            <a:avLst/>
          </a:prstGeom>
          <a:ln w="0">
            <a:noFill/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CAA07468-3901-D649-915C-7F71E7E7FD5A}"/>
              </a:ext>
            </a:extLst>
          </p:cNvPr>
          <p:cNvSpPr/>
          <p:nvPr/>
        </p:nvSpPr>
        <p:spPr>
          <a:xfrm>
            <a:off x="3774976" y="2037326"/>
            <a:ext cx="4157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Bekak</a:t>
            </a:r>
            <a:r>
              <a:rPr lang="es-ES" sz="18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diru-laguntzak</a:t>
            </a:r>
            <a:endParaRPr lang="es-ES" sz="18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800" u="none" dirty="0">
                <a:solidFill>
                  <a:schemeClr val="tx1"/>
                </a:solidFill>
                <a:latin typeface="EHUSans" panose="02000503050000020004" pitchFamily="2" charset="0"/>
              </a:rPr>
              <a:t>Becas y ayudas</a:t>
            </a:r>
          </a:p>
          <a:p>
            <a:pPr algn="l"/>
            <a:r>
              <a:rPr lang="es-ES" sz="1800" b="0" u="none" dirty="0" err="1">
                <a:solidFill>
                  <a:schemeClr val="tx1"/>
                </a:solidFill>
                <a:latin typeface="EHUSans" panose="02000503050000020004" pitchFamily="2" charset="0"/>
              </a:rPr>
              <a:t>Scholarships</a:t>
            </a:r>
            <a:r>
              <a:rPr lang="es-ES" sz="1800" b="0" u="none" dirty="0">
                <a:solidFill>
                  <a:schemeClr val="tx1"/>
                </a:solidFill>
                <a:latin typeface="EHUSans" panose="02000503050000020004" pitchFamily="2" charset="0"/>
              </a:rPr>
              <a:t> and </a:t>
            </a:r>
            <a:r>
              <a:rPr lang="es-ES" sz="1800" b="0" u="none" dirty="0" err="1">
                <a:solidFill>
                  <a:schemeClr val="tx1"/>
                </a:solidFill>
                <a:latin typeface="EHUSans" panose="02000503050000020004" pitchFamily="2" charset="0"/>
              </a:rPr>
              <a:t>Grants</a:t>
            </a:r>
            <a:endParaRPr lang="es-ES" sz="1800" b="0" u="none" dirty="0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4EEFBC59-4CBF-074E-A9D8-379DED1FE8AE}"/>
              </a:ext>
            </a:extLst>
          </p:cNvPr>
          <p:cNvGrpSpPr/>
          <p:nvPr/>
        </p:nvGrpSpPr>
        <p:grpSpPr>
          <a:xfrm rot="5400000">
            <a:off x="1811801" y="2037326"/>
            <a:ext cx="366480" cy="625680"/>
            <a:chOff x="8419334" y="983785"/>
            <a:chExt cx="366480" cy="625680"/>
          </a:xfrm>
        </p:grpSpPr>
        <p:sp>
          <p:nvSpPr>
            <p:cNvPr id="22" name="Elipse 24">
              <a:extLst>
                <a:ext uri="{FF2B5EF4-FFF2-40B4-BE49-F238E27FC236}">
                  <a16:creationId xmlns:a16="http://schemas.microsoft.com/office/drawing/2014/main" xmlns="" id="{2CB4D40D-4843-8F4C-B79F-F3FD36F858B7}"/>
                </a:ext>
              </a:extLst>
            </p:cNvPr>
            <p:cNvSpPr/>
            <p:nvPr/>
          </p:nvSpPr>
          <p:spPr>
            <a:xfrm>
              <a:off x="8434094" y="983785"/>
              <a:ext cx="237960" cy="23868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3" name="Gráfico 36">
              <a:hlinkClick r:id="rId9"/>
              <a:extLst>
                <a:ext uri="{FF2B5EF4-FFF2-40B4-BE49-F238E27FC236}">
                  <a16:creationId xmlns:a16="http://schemas.microsoft.com/office/drawing/2014/main" xmlns="" id="{385924C0-0DF9-5D49-BC4E-2EB6E7362139}"/>
                </a:ext>
              </a:extLst>
            </p:cNvPr>
            <p:cNvPicPr/>
            <p:nvPr/>
          </p:nvPicPr>
          <p:blipFill>
            <a:blip r:embed="rId10" cstate="print"/>
            <a:stretch/>
          </p:blipFill>
          <p:spPr>
            <a:xfrm>
              <a:off x="8419334" y="1168825"/>
              <a:ext cx="366480" cy="440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079186"/>
      </p:ext>
    </p:extLst>
  </p:cSld>
  <p:clrMapOvr>
    <a:masterClrMapping/>
  </p:clrMapOvr>
  <p:transition spd="med" advTm="41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365820" y="-2143783"/>
            <a:ext cx="73448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3235" y="2885842"/>
            <a:ext cx="3825229" cy="21548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964" y="2885842"/>
            <a:ext cx="4419076" cy="215481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658B8BD-80DD-6C40-A883-A3EC54AA46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6628769-0032-FB44-867B-7E8BC9CBC557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8BA64DC-D081-1E46-AFE2-4D2B0B30568A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13ABCA3-86B6-6246-BD5B-9DF4C12ED769}"/>
              </a:ext>
            </a:extLst>
          </p:cNvPr>
          <p:cNvSpPr/>
          <p:nvPr/>
        </p:nvSpPr>
        <p:spPr>
          <a:xfrm>
            <a:off x="489820" y="1019758"/>
            <a:ext cx="5810371" cy="756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71B1740A-8381-4846-B69A-400DF4D2BB16}"/>
              </a:ext>
            </a:extLst>
          </p:cNvPr>
          <p:cNvSpPr/>
          <p:nvPr/>
        </p:nvSpPr>
        <p:spPr>
          <a:xfrm>
            <a:off x="633836" y="530365"/>
            <a:ext cx="8119307" cy="9409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Título 4">
            <a:extLst>
              <a:ext uri="{FF2B5EF4-FFF2-40B4-BE49-F238E27FC236}">
                <a16:creationId xmlns:a16="http://schemas.microsoft.com/office/drawing/2014/main" xmlns="" id="{31D0305C-402B-8B4F-BC18-53EF95D693B6}"/>
              </a:ext>
            </a:extLst>
          </p:cNvPr>
          <p:cNvSpPr txBox="1">
            <a:spLocks/>
          </p:cNvSpPr>
          <p:nvPr/>
        </p:nvSpPr>
        <p:spPr>
          <a:xfrm>
            <a:off x="783100" y="644885"/>
            <a:ext cx="8253395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Barne-erregimeneko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araudia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 eta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jardunbide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egokien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kodea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Reglamento de régimen interno y código de buenas prácticas</a:t>
            </a:r>
          </a:p>
          <a:p>
            <a:pPr algn="l" hangingPunct="1"/>
            <a:r>
              <a:rPr lang="es-ES" sz="2000" b="0" err="1">
                <a:latin typeface="EHUSans" panose="02000503050000020004" pitchFamily="2" charset="0"/>
              </a:rPr>
              <a:t>Internal</a:t>
            </a:r>
            <a:r>
              <a:rPr lang="es-ES" sz="2000" b="0">
                <a:latin typeface="EHUSans" panose="02000503050000020004" pitchFamily="2" charset="0"/>
              </a:rPr>
              <a:t> rules and +</a:t>
            </a:r>
            <a:r>
              <a:rPr lang="es-ES" sz="2000" b="0" err="1">
                <a:latin typeface="EHUSans" panose="02000503050000020004" pitchFamily="2" charset="0"/>
              </a:rPr>
              <a:t>good</a:t>
            </a:r>
            <a:r>
              <a:rPr lang="es-ES" sz="2000" b="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practice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r>
              <a:rPr lang="es-ES" sz="2000">
                <a:latin typeface="EHUSans" panose="02000503050000020004" pitchFamily="2" charset="0"/>
              </a:rPr>
              <a:t> </a:t>
            </a:r>
          </a:p>
          <a:p>
            <a:pPr algn="l" hangingPunct="1"/>
            <a:endParaRPr lang="es-ES" sz="200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5704983"/>
      </p:ext>
    </p:extLst>
  </p:cSld>
  <p:clrMapOvr>
    <a:masterClrMapping/>
  </p:clrMapOvr>
  <p:transition spd="med" advTm="27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B008ABD2-3192-1944-9526-A0C6AA4B83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37934" y="-99392"/>
            <a:ext cx="21379486" cy="6957392"/>
          </a:xfrm>
          <a:prstGeom prst="rect">
            <a:avLst/>
          </a:prstGeom>
        </p:spPr>
      </p:pic>
      <p:sp>
        <p:nvSpPr>
          <p:cNvPr id="3" name="Forma libre 2">
            <a:extLst>
              <a:ext uri="{FF2B5EF4-FFF2-40B4-BE49-F238E27FC236}">
                <a16:creationId xmlns:a16="http://schemas.microsoft.com/office/drawing/2014/main" xmlns="" id="{E91362D6-BC9E-5C48-A7E5-96B534472E6B}"/>
              </a:ext>
            </a:extLst>
          </p:cNvPr>
          <p:cNvSpPr/>
          <p:nvPr/>
        </p:nvSpPr>
        <p:spPr>
          <a:xfrm>
            <a:off x="707057" y="2240846"/>
            <a:ext cx="5377111" cy="1096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xmlns="" id="{BDEA3B3E-E2F0-3F47-8F5B-F34FF0E87390}"/>
              </a:ext>
            </a:extLst>
          </p:cNvPr>
          <p:cNvSpPr/>
          <p:nvPr/>
        </p:nvSpPr>
        <p:spPr>
          <a:xfrm>
            <a:off x="899591" y="2657831"/>
            <a:ext cx="6656099" cy="11925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xmlns="" id="{2AB0EFB2-6FD7-F542-8516-A07FD6B38409}"/>
              </a:ext>
            </a:extLst>
          </p:cNvPr>
          <p:cNvSpPr/>
          <p:nvPr/>
        </p:nvSpPr>
        <p:spPr>
          <a:xfrm>
            <a:off x="707057" y="3608108"/>
            <a:ext cx="8113415" cy="15150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xmlns="" id="{AF270265-D113-9B4A-A77E-57CE01EE5D5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249957" y="2424113"/>
            <a:ext cx="6202363" cy="1071562"/>
          </a:xfrm>
          <a:prstGeom prst="rect">
            <a:avLst/>
          </a:prstGeom>
        </p:spPr>
        <p:txBody>
          <a:bodyPr vert="horz" anchor="ctr"/>
          <a:lstStyle/>
          <a:p>
            <a:pPr marL="0" lvl="0" indent="0">
              <a:buNone/>
            </a:pPr>
            <a:r>
              <a:rPr lang="en-GB" sz="3000" b="1">
                <a:latin typeface="EHUSerif" pitchFamily="18"/>
                <a:cs typeface="Times New Roman" pitchFamily="18"/>
              </a:rPr>
              <a:t>DOKTOREGOA eta </a:t>
            </a:r>
            <a:br>
              <a:rPr lang="en-GB" sz="3000" b="1">
                <a:latin typeface="EHUSerif" pitchFamily="18"/>
                <a:cs typeface="Times New Roman" pitchFamily="18"/>
              </a:rPr>
            </a:br>
            <a:r>
              <a:rPr lang="en-GB" sz="3000" b="1">
                <a:latin typeface="EHUSerif" pitchFamily="18"/>
                <a:cs typeface="Times New Roman" pitchFamily="18"/>
              </a:rPr>
              <a:t>DOKTOREGO ESKOLA (</a:t>
            </a:r>
            <a:r>
              <a:rPr lang="en-GB" sz="3000" b="1" err="1">
                <a:latin typeface="EHUSerif" pitchFamily="18"/>
                <a:cs typeface="Times New Roman" pitchFamily="18"/>
              </a:rPr>
              <a:t>DOKe</a:t>
            </a:r>
            <a:r>
              <a:rPr lang="en-GB" sz="3000" b="1">
                <a:latin typeface="EHUSerif" pitchFamily="18"/>
                <a:cs typeface="Times New Roman" pitchFamily="18"/>
              </a:rPr>
              <a:t>)</a:t>
            </a:r>
          </a:p>
        </p:txBody>
      </p:sp>
      <p:sp>
        <p:nvSpPr>
          <p:cNvPr id="8" name="Forma libre 7">
            <a:extLst>
              <a:ext uri="{FF2B5EF4-FFF2-40B4-BE49-F238E27FC236}">
                <a16:creationId xmlns:a16="http://schemas.microsoft.com/office/drawing/2014/main" xmlns="" id="{479BF0A5-62EE-CD44-A050-25206D5E3D35}"/>
              </a:ext>
            </a:extLst>
          </p:cNvPr>
          <p:cNvSpPr/>
          <p:nvPr/>
        </p:nvSpPr>
        <p:spPr>
          <a:xfrm>
            <a:off x="611560" y="0"/>
            <a:ext cx="3168352" cy="1275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xmlns="" id="{B96B911B-9CB2-EA4F-9401-23DED5A1E946}"/>
              </a:ext>
            </a:extLst>
          </p:cNvPr>
          <p:cNvSpPr/>
          <p:nvPr/>
        </p:nvSpPr>
        <p:spPr>
          <a:xfrm>
            <a:off x="902386" y="4126598"/>
            <a:ext cx="6768752" cy="17506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F68F110-F4D1-C44F-8A82-210C7ECDF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309" y="119161"/>
            <a:ext cx="2664296" cy="1090312"/>
          </a:xfrm>
          <a:prstGeom prst="rect">
            <a:avLst/>
          </a:prstGeom>
        </p:spPr>
      </p:pic>
      <p:sp>
        <p:nvSpPr>
          <p:cNvPr id="14" name="Subtítulo 5">
            <a:extLst>
              <a:ext uri="{FF2B5EF4-FFF2-40B4-BE49-F238E27FC236}">
                <a16:creationId xmlns:a16="http://schemas.microsoft.com/office/drawing/2014/main" xmlns="" id="{33608557-262D-094B-9F0B-EAD08642AE13}"/>
              </a:ext>
            </a:extLst>
          </p:cNvPr>
          <p:cNvSpPr txBox="1">
            <a:spLocks/>
          </p:cNvSpPr>
          <p:nvPr/>
        </p:nvSpPr>
        <p:spPr>
          <a:xfrm>
            <a:off x="1010978" y="3449919"/>
            <a:ext cx="7521462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9" rIns="45719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FontTx/>
              <a:buNone/>
            </a:pP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El DOCTORADO y</a:t>
            </a:r>
            <a:br>
              <a:rPr lang="en-GB" sz="3000" b="1">
                <a:latin typeface="EHUSans" panose="02000503050000020004" pitchFamily="2" charset="0"/>
                <a:cs typeface="Times New Roman" pitchFamily="18"/>
              </a:rPr>
            </a:b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la ESCUELA DE DOCTORADO (</a:t>
            </a:r>
            <a:r>
              <a:rPr lang="en-GB" sz="3000" b="1" err="1">
                <a:latin typeface="EHUSans" panose="02000503050000020004" pitchFamily="2" charset="0"/>
                <a:cs typeface="Times New Roman" pitchFamily="18"/>
              </a:rPr>
              <a:t>DOKe</a:t>
            </a: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)</a:t>
            </a:r>
          </a:p>
        </p:txBody>
      </p:sp>
      <p:sp>
        <p:nvSpPr>
          <p:cNvPr id="15" name="Subtítulo 5">
            <a:extLst>
              <a:ext uri="{FF2B5EF4-FFF2-40B4-BE49-F238E27FC236}">
                <a16:creationId xmlns:a16="http://schemas.microsoft.com/office/drawing/2014/main" xmlns="" id="{6AA46F8C-E543-4948-B813-94AAA59D0B90}"/>
              </a:ext>
            </a:extLst>
          </p:cNvPr>
          <p:cNvSpPr txBox="1">
            <a:spLocks/>
          </p:cNvSpPr>
          <p:nvPr/>
        </p:nvSpPr>
        <p:spPr>
          <a:xfrm>
            <a:off x="1259632" y="4465720"/>
            <a:ext cx="7521462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9" rIns="45719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FontTx/>
              <a:buNone/>
            </a:pP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DOCTORAL STUDIES and </a:t>
            </a:r>
            <a:br>
              <a:rPr lang="en-GB" sz="3000">
                <a:latin typeface="EHUSans" panose="02000503050000020004" pitchFamily="2" charset="0"/>
                <a:cs typeface="Times New Roman" pitchFamily="18"/>
              </a:rPr>
            </a:b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the DOCTORAL SCHOOL (</a:t>
            </a:r>
            <a:r>
              <a:rPr lang="en-GB" sz="3000" err="1">
                <a:latin typeface="EHUSans" panose="02000503050000020004" pitchFamily="2" charset="0"/>
                <a:cs typeface="Times New Roman" pitchFamily="18"/>
              </a:rPr>
              <a:t>DOKe</a:t>
            </a: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EA03814-7033-EA49-A74D-F8FEBA338F6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1" y="6028206"/>
            <a:ext cx="648072" cy="25056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4D3101-AA19-B244-B8D6-123C5EEA4D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2400" y="6237312"/>
            <a:ext cx="361636" cy="276999"/>
          </a:xfrm>
        </p:spPr>
        <p:txBody>
          <a:bodyPr/>
          <a:lstStyle/>
          <a:p>
            <a:fld id="{19816BBA-13A7-F243-AD9F-C62D9C856148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xmlns="" id="{4377C8FA-B74F-9B49-8078-F1423C8AC9BF}"/>
              </a:ext>
            </a:extLst>
          </p:cNvPr>
          <p:cNvSpPr/>
          <p:nvPr/>
        </p:nvSpPr>
        <p:spPr>
          <a:xfrm>
            <a:off x="2292840" y="5967069"/>
            <a:ext cx="5378040" cy="701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2000" b="1" u="none" strike="noStrike" spc="-1" dirty="0" err="1">
                <a:solidFill>
                  <a:srgbClr val="FFFFFF"/>
                </a:solidFill>
                <a:latin typeface="EHUSerif"/>
                <a:ea typeface="Arial"/>
              </a:rPr>
              <a:t>Abenduak</a:t>
            </a:r>
            <a:r>
              <a:rPr lang="es-ES" sz="2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.Diciembre.December</a:t>
            </a:r>
            <a:r>
              <a:rPr lang="es-ES" sz="2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, 2024</a:t>
            </a:r>
            <a:endParaRPr lang="es-ES" sz="20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Edukiak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Contenidos /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Contents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: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Gotzone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Barandika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u="none" dirty="0"/>
              <a:t/>
            </a:r>
            <a:br>
              <a:rPr u="none" dirty="0"/>
            </a:b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Diseinu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grafikoa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Diseño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gráico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Graphic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design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: Aida Vallejo</a:t>
            </a:r>
            <a:endParaRPr lang="es-ES" sz="1000" b="0" u="none" strike="noStrike" spc="-1" dirty="0">
              <a:latin typeface="Aria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917092"/>
      </p:ext>
    </p:extLst>
  </p:cSld>
  <p:clrMapOvr>
    <a:masterClrMapping/>
  </p:clrMapOvr>
  <p:transition spd="med" advTm="21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8D1D83CF-81C0-E144-ACCA-56808B655E9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B85CC934-7D72-964B-8A0C-B8A29A2AA29C}"/>
              </a:ext>
            </a:extLst>
          </p:cNvPr>
          <p:cNvSpPr/>
          <p:nvPr/>
        </p:nvSpPr>
        <p:spPr>
          <a:xfrm>
            <a:off x="811262" y="821245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C0D330F7-A010-E54D-A0F7-DFC8541650B8}"/>
              </a:ext>
            </a:extLst>
          </p:cNvPr>
          <p:cNvSpPr/>
          <p:nvPr/>
        </p:nvSpPr>
        <p:spPr>
          <a:xfrm>
            <a:off x="1043608" y="404663"/>
            <a:ext cx="6768752" cy="6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xmlns="" id="{8B142E64-DC24-AD43-BFF4-D6312E872A5F}"/>
              </a:ext>
            </a:extLst>
          </p:cNvPr>
          <p:cNvSpPr txBox="1">
            <a:spLocks/>
          </p:cNvSpPr>
          <p:nvPr/>
        </p:nvSpPr>
        <p:spPr>
          <a:xfrm>
            <a:off x="1434480" y="590345"/>
            <a:ext cx="580181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PRESTAKUNTZA . </a:t>
            </a:r>
            <a:r>
              <a:rPr lang="es-ES" sz="2000">
                <a:latin typeface="EHUSans" panose="02000503050000020004" pitchFamily="2" charset="0"/>
              </a:rPr>
              <a:t>FORMACIÓN </a:t>
            </a:r>
            <a:r>
              <a:rPr lang="es-ES" sz="2000" b="0">
                <a:latin typeface="EHUSans" panose="02000503050000020004" pitchFamily="2" charset="0"/>
              </a:rPr>
              <a:t>. TRAINING</a:t>
            </a:r>
            <a:r>
              <a:rPr lang="es-ES" sz="2000">
                <a:latin typeface="EHUSans" panose="02000503050000020004" pitchFamily="2" charset="0"/>
              </a:rPr>
              <a:t> 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19" name="Rectángulo redondeado 41">
            <a:extLst>
              <a:ext uri="{FF2B5EF4-FFF2-40B4-BE49-F238E27FC236}">
                <a16:creationId xmlns:a16="http://schemas.microsoft.com/office/drawing/2014/main" xmlns="" id="{96469881-B9AC-2E4F-B6F2-2E41B94888F3}"/>
              </a:ext>
            </a:extLst>
          </p:cNvPr>
          <p:cNvSpPr/>
          <p:nvPr/>
        </p:nvSpPr>
        <p:spPr>
          <a:xfrm>
            <a:off x="5049014" y="3078085"/>
            <a:ext cx="1692918" cy="93096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Flecha derecha 31">
            <a:extLst>
              <a:ext uri="{FF2B5EF4-FFF2-40B4-BE49-F238E27FC236}">
                <a16:creationId xmlns:a16="http://schemas.microsoft.com/office/drawing/2014/main" xmlns="" id="{93390770-7AAC-F74B-A640-A4625A753487}"/>
              </a:ext>
            </a:extLst>
          </p:cNvPr>
          <p:cNvSpPr/>
          <p:nvPr/>
        </p:nvSpPr>
        <p:spPr>
          <a:xfrm>
            <a:off x="2125454" y="4450765"/>
            <a:ext cx="1289259" cy="647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Flecha derecha 24">
            <a:extLst>
              <a:ext uri="{FF2B5EF4-FFF2-40B4-BE49-F238E27FC236}">
                <a16:creationId xmlns:a16="http://schemas.microsoft.com/office/drawing/2014/main" xmlns="" id="{651A52A6-3121-0A46-BE0E-737885C9DDA2}"/>
              </a:ext>
            </a:extLst>
          </p:cNvPr>
          <p:cNvSpPr/>
          <p:nvPr/>
        </p:nvSpPr>
        <p:spPr>
          <a:xfrm rot="10800000">
            <a:off x="4885474" y="4434925"/>
            <a:ext cx="894339" cy="647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adroTexto 26">
            <a:extLst>
              <a:ext uri="{FF2B5EF4-FFF2-40B4-BE49-F238E27FC236}">
                <a16:creationId xmlns:a16="http://schemas.microsoft.com/office/drawing/2014/main" xmlns="" id="{60933E2A-129E-C047-AA44-EBA306A4959E}"/>
              </a:ext>
            </a:extLst>
          </p:cNvPr>
          <p:cNvSpPr/>
          <p:nvPr/>
        </p:nvSpPr>
        <p:spPr>
          <a:xfrm>
            <a:off x="604054" y="4497925"/>
            <a:ext cx="1323360" cy="579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200" b="1" u="none" strike="noStrike" spc="-1" dirty="0" err="1">
                <a:solidFill>
                  <a:srgbClr val="000000"/>
                </a:solidFill>
                <a:latin typeface="EHUSerif"/>
                <a:ea typeface="Arial"/>
              </a:rPr>
              <a:t>DOK</a:t>
            </a:r>
            <a:r>
              <a:rPr lang="es-ES" sz="3200" b="0" u="none" strike="noStrike" spc="-1" dirty="0" err="1">
                <a:solidFill>
                  <a:srgbClr val="000000"/>
                </a:solidFill>
                <a:latin typeface="EHUSans"/>
                <a:ea typeface="Arial"/>
              </a:rPr>
              <a:t>e</a:t>
            </a:r>
            <a:endParaRPr lang="es-ES" sz="3200" b="0" u="none" strike="noStrike" spc="-1" dirty="0">
              <a:latin typeface="Arial"/>
            </a:endParaRPr>
          </a:p>
        </p:txBody>
      </p:sp>
      <p:sp>
        <p:nvSpPr>
          <p:cNvPr id="23" name="CuadroTexto 28">
            <a:extLst>
              <a:ext uri="{FF2B5EF4-FFF2-40B4-BE49-F238E27FC236}">
                <a16:creationId xmlns:a16="http://schemas.microsoft.com/office/drawing/2014/main" xmlns="" id="{A15862A1-80A6-A34A-BCDC-E755E1CBD95A}"/>
              </a:ext>
            </a:extLst>
          </p:cNvPr>
          <p:cNvSpPr/>
          <p:nvPr/>
        </p:nvSpPr>
        <p:spPr>
          <a:xfrm>
            <a:off x="3042924" y="4743108"/>
            <a:ext cx="2402280" cy="830997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 err="1">
                <a:solidFill>
                  <a:srgbClr val="3C8C93"/>
                </a:solidFill>
                <a:latin typeface="EHUSerif"/>
                <a:ea typeface="EHUSans"/>
              </a:rPr>
              <a:t>Doktoregaia</a:t>
            </a:r>
            <a:endParaRPr lang="es-ES" sz="1600" b="0" u="none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Doctorando/a</a:t>
            </a:r>
            <a:r>
              <a:rPr u="none" dirty="0"/>
              <a:t/>
            </a:r>
            <a:br>
              <a:rPr u="none" dirty="0"/>
            </a:br>
            <a:r>
              <a:rPr lang="es-ES" sz="1600" b="0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Doctoral </a:t>
            </a:r>
            <a:r>
              <a:rPr lang="es-ES" sz="1600" b="0" u="none" strike="noStrike" spc="-1" dirty="0" err="1">
                <a:solidFill>
                  <a:srgbClr val="000000"/>
                </a:solidFill>
                <a:latin typeface="EHUSans"/>
                <a:ea typeface="Arial"/>
              </a:rPr>
              <a:t>candidate</a:t>
            </a:r>
            <a:endParaRPr lang="es-ES" sz="1600" b="0" u="none" strike="noStrike" spc="-1" dirty="0">
              <a:latin typeface="Arial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F92D9A2B-759F-9D43-AEFE-DC18804074F6}"/>
              </a:ext>
            </a:extLst>
          </p:cNvPr>
          <p:cNvPicPr/>
          <p:nvPr/>
        </p:nvPicPr>
        <p:blipFill>
          <a:blip r:embed="rId3" cstate="print"/>
          <a:srcRect l="11030" r="28675" b="41868"/>
          <a:stretch/>
        </p:blipFill>
        <p:spPr>
          <a:xfrm>
            <a:off x="3851844" y="4140468"/>
            <a:ext cx="528480" cy="563400"/>
          </a:xfrm>
          <a:prstGeom prst="rect">
            <a:avLst/>
          </a:prstGeom>
          <a:ln w="9525">
            <a:noFill/>
          </a:ln>
        </p:spPr>
      </p:pic>
      <p:pic>
        <p:nvPicPr>
          <p:cNvPr id="28" name="Gráfico 30">
            <a:extLst>
              <a:ext uri="{FF2B5EF4-FFF2-40B4-BE49-F238E27FC236}">
                <a16:creationId xmlns:a16="http://schemas.microsoft.com/office/drawing/2014/main" xmlns="" id="{B4846A57-1353-EA49-97F2-499CC57858CF}"/>
              </a:ext>
            </a:extLst>
          </p:cNvPr>
          <p:cNvPicPr/>
          <p:nvPr/>
        </p:nvPicPr>
        <p:blipFill>
          <a:blip r:embed="rId4" cstate="print">
            <a:grayscl/>
          </a:blip>
          <a:stretch/>
        </p:blipFill>
        <p:spPr>
          <a:xfrm>
            <a:off x="3173054" y="1469245"/>
            <a:ext cx="1910880" cy="2139120"/>
          </a:xfrm>
          <a:prstGeom prst="rect">
            <a:avLst/>
          </a:prstGeom>
          <a:ln w="0">
            <a:noFill/>
          </a:ln>
        </p:spPr>
      </p:pic>
      <p:sp>
        <p:nvSpPr>
          <p:cNvPr id="34" name="CuadroTexto 32">
            <a:extLst>
              <a:ext uri="{FF2B5EF4-FFF2-40B4-BE49-F238E27FC236}">
                <a16:creationId xmlns:a16="http://schemas.microsoft.com/office/drawing/2014/main" xmlns="" id="{EA8F366E-AACA-7D4A-B099-642789B54FF6}"/>
              </a:ext>
            </a:extLst>
          </p:cNvPr>
          <p:cNvSpPr/>
          <p:nvPr/>
        </p:nvSpPr>
        <p:spPr>
          <a:xfrm>
            <a:off x="5779814" y="4790245"/>
            <a:ext cx="2852280" cy="830997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 err="1">
                <a:solidFill>
                  <a:srgbClr val="3C8C93"/>
                </a:solidFill>
                <a:latin typeface="EHUSerif"/>
                <a:ea typeface="EHUSans"/>
              </a:rPr>
              <a:t>Doktorego</a:t>
            </a:r>
            <a:r>
              <a:rPr lang="es-ES" sz="1600" b="1" u="none" strike="noStrike" spc="-1" dirty="0">
                <a:solidFill>
                  <a:srgbClr val="3C8C93"/>
                </a:solidFill>
                <a:latin typeface="EHUSerif"/>
                <a:ea typeface="EHUSans"/>
              </a:rPr>
              <a:t> PROGRAMA</a:t>
            </a:r>
            <a:endParaRPr lang="es-ES" sz="1600" b="0" u="none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PROGRAMA de doctorado</a:t>
            </a:r>
            <a:endParaRPr lang="es-ES" sz="1600" b="0" u="none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0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Doctoral PROGRAMME</a:t>
            </a:r>
            <a:endParaRPr lang="es-ES" sz="1600" b="0" u="none" strike="noStrike" spc="-1" dirty="0">
              <a:latin typeface="Arial"/>
            </a:endParaRPr>
          </a:p>
        </p:txBody>
      </p:sp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7BF69140-39AE-3E47-B1E0-FB59E3C2EDFA}"/>
              </a:ext>
            </a:extLst>
          </p:cNvPr>
          <p:cNvPicPr/>
          <p:nvPr/>
        </p:nvPicPr>
        <p:blipFill>
          <a:blip r:embed="rId5"/>
          <a:srcRect r="5114" b="41861"/>
          <a:stretch/>
        </p:blipFill>
        <p:spPr>
          <a:xfrm>
            <a:off x="6584414" y="4079965"/>
            <a:ext cx="1170720" cy="701640"/>
          </a:xfrm>
          <a:prstGeom prst="rect">
            <a:avLst/>
          </a:prstGeom>
          <a:ln w="9525">
            <a:noFill/>
          </a:ln>
        </p:spPr>
      </p:pic>
      <p:sp>
        <p:nvSpPr>
          <p:cNvPr id="39" name="Rectángulo redondeado 36">
            <a:extLst>
              <a:ext uri="{FF2B5EF4-FFF2-40B4-BE49-F238E27FC236}">
                <a16:creationId xmlns:a16="http://schemas.microsoft.com/office/drawing/2014/main" xmlns="" id="{3314D20E-7871-D441-8389-F662B9A522F4}"/>
              </a:ext>
            </a:extLst>
          </p:cNvPr>
          <p:cNvSpPr/>
          <p:nvPr/>
        </p:nvSpPr>
        <p:spPr>
          <a:xfrm>
            <a:off x="1300694" y="3125605"/>
            <a:ext cx="1875960" cy="93096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adroTexto 37">
            <a:extLst>
              <a:ext uri="{FF2B5EF4-FFF2-40B4-BE49-F238E27FC236}">
                <a16:creationId xmlns:a16="http://schemas.microsoft.com/office/drawing/2014/main" xmlns="" id="{41DE76F2-4B47-6F41-9753-F636214D7EDB}"/>
              </a:ext>
            </a:extLst>
          </p:cNvPr>
          <p:cNvSpPr/>
          <p:nvPr/>
        </p:nvSpPr>
        <p:spPr>
          <a:xfrm>
            <a:off x="1300694" y="3241885"/>
            <a:ext cx="1652040" cy="73866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400" b="1" u="none" strike="noStrike" cap="all" spc="-1" dirty="0" err="1">
                <a:solidFill>
                  <a:srgbClr val="BBE0E3"/>
                </a:solidFill>
                <a:latin typeface="EHUSerif"/>
                <a:ea typeface="EHUSans"/>
              </a:rPr>
              <a:t>zeharkakoa</a:t>
            </a:r>
            <a:endParaRPr lang="es-ES" sz="14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4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TRANSVERSAL</a:t>
            </a:r>
            <a:endParaRPr lang="es-ES" sz="14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400" b="0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TRANSVERSAL</a:t>
            </a:r>
            <a:endParaRPr lang="es-ES" sz="1400" b="0" u="none" strike="noStrike" spc="-1" dirty="0">
              <a:latin typeface="Arial"/>
            </a:endParaRPr>
          </a:p>
        </p:txBody>
      </p:sp>
      <p:sp>
        <p:nvSpPr>
          <p:cNvPr id="43" name="CuadroTexto 40">
            <a:extLst>
              <a:ext uri="{FF2B5EF4-FFF2-40B4-BE49-F238E27FC236}">
                <a16:creationId xmlns:a16="http://schemas.microsoft.com/office/drawing/2014/main" xmlns="" id="{A76F37EB-7369-A742-9D6B-C364FA9DF43A}"/>
              </a:ext>
            </a:extLst>
          </p:cNvPr>
          <p:cNvSpPr/>
          <p:nvPr/>
        </p:nvSpPr>
        <p:spPr>
          <a:xfrm>
            <a:off x="5268974" y="3204085"/>
            <a:ext cx="1644480" cy="73866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l">
              <a:lnSpc>
                <a:spcPct val="100000"/>
              </a:lnSpc>
              <a:tabLst>
                <a:tab pos="0" algn="l"/>
              </a:tabLst>
            </a:pPr>
            <a:r>
              <a:rPr lang="es-ES" sz="1400" b="1" u="none" strike="noStrike" cap="all" spc="-1" dirty="0" err="1">
                <a:solidFill>
                  <a:srgbClr val="BBE0E3"/>
                </a:solidFill>
                <a:latin typeface="EHUSerif"/>
                <a:ea typeface="EHUSans"/>
              </a:rPr>
              <a:t>espezfikoa</a:t>
            </a:r>
            <a:endParaRPr lang="es-ES" sz="1400" b="0" u="none" strike="noStrike" spc="-1" dirty="0">
              <a:latin typeface="Arial"/>
            </a:endParaRPr>
          </a:p>
          <a:p>
            <a:pPr algn="l">
              <a:lnSpc>
                <a:spcPct val="100000"/>
              </a:lnSpc>
              <a:tabLst>
                <a:tab pos="0" algn="l"/>
              </a:tabLst>
            </a:pPr>
            <a:r>
              <a:rPr lang="es-ES" sz="14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ESPECÍFICA</a:t>
            </a:r>
            <a:endParaRPr lang="es-ES" sz="1400" b="0" u="none" strike="noStrike" spc="-1" dirty="0">
              <a:latin typeface="Arial"/>
            </a:endParaRPr>
          </a:p>
          <a:p>
            <a:pPr algn="l">
              <a:lnSpc>
                <a:spcPct val="100000"/>
              </a:lnSpc>
              <a:tabLst>
                <a:tab pos="0" algn="l"/>
              </a:tabLst>
            </a:pPr>
            <a:r>
              <a:rPr lang="es-ES" sz="1400" b="0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SPECIFIC</a:t>
            </a:r>
            <a:endParaRPr lang="es-ES" sz="1400" b="0" u="none" strike="noStrike" spc="-1" dirty="0">
              <a:latin typeface="Arial"/>
            </a:endParaRPr>
          </a:p>
        </p:txBody>
      </p:sp>
      <p:pic>
        <p:nvPicPr>
          <p:cNvPr id="44" name="Gráfico 42">
            <a:extLst>
              <a:ext uri="{FF2B5EF4-FFF2-40B4-BE49-F238E27FC236}">
                <a16:creationId xmlns:a16="http://schemas.microsoft.com/office/drawing/2014/main" xmlns="" id="{B0F49F7E-2B5E-2F40-92FD-522E539B1AF1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2065334" y="388520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45" name="Gráfico 43">
            <a:extLst>
              <a:ext uri="{FF2B5EF4-FFF2-40B4-BE49-F238E27FC236}">
                <a16:creationId xmlns:a16="http://schemas.microsoft.com/office/drawing/2014/main" xmlns="" id="{F91338B2-58A8-5E43-880F-0197DBA0ACEB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6060974" y="384560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3005555"/>
      </p:ext>
    </p:extLst>
  </p:cSld>
  <p:clrMapOvr>
    <a:masterClrMapping/>
  </p:clrMapOvr>
  <p:transition spd="med" advTm="29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135443C-0A89-B442-902D-A132424C98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6125" y="2460272"/>
            <a:ext cx="5580112" cy="358582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6588BD1-7A1A-CC43-816D-8CDE051BA9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4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844729F-8A3E-D146-9212-F324463F7A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8255" y="4536490"/>
            <a:ext cx="3837427" cy="1800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6C1A391D-A929-1B4C-BAAC-2FB47F19EA68}"/>
              </a:ext>
            </a:extLst>
          </p:cNvPr>
          <p:cNvSpPr/>
          <p:nvPr/>
        </p:nvSpPr>
        <p:spPr>
          <a:xfrm>
            <a:off x="811262" y="821245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7F402D1-BF4C-B94F-866E-FFD7839AE14E}"/>
              </a:ext>
            </a:extLst>
          </p:cNvPr>
          <p:cNvSpPr/>
          <p:nvPr/>
        </p:nvSpPr>
        <p:spPr>
          <a:xfrm>
            <a:off x="1043608" y="404663"/>
            <a:ext cx="6768752" cy="6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xmlns="" id="{8794DB22-F210-2E40-BEC5-40D76FE10B4E}"/>
              </a:ext>
            </a:extLst>
          </p:cNvPr>
          <p:cNvSpPr txBox="1">
            <a:spLocks/>
          </p:cNvSpPr>
          <p:nvPr/>
        </p:nvSpPr>
        <p:spPr>
          <a:xfrm>
            <a:off x="1434480" y="590345"/>
            <a:ext cx="580181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PRESTAKUNTZA . </a:t>
            </a:r>
            <a:r>
              <a:rPr lang="es-ES" sz="2000">
                <a:latin typeface="EHUSans" panose="02000503050000020004" pitchFamily="2" charset="0"/>
              </a:rPr>
              <a:t>FORMACIÓN </a:t>
            </a:r>
            <a:r>
              <a:rPr lang="es-ES" sz="2000" b="0">
                <a:latin typeface="EHUSans" panose="02000503050000020004" pitchFamily="2" charset="0"/>
              </a:rPr>
              <a:t>. TRAINING</a:t>
            </a:r>
            <a:r>
              <a:rPr lang="es-ES" sz="2000">
                <a:latin typeface="EHUSans" panose="02000503050000020004" pitchFamily="2" charset="0"/>
              </a:rPr>
              <a:t> 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C30F7066-D285-A44F-8D3F-6B1B07F00E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1369" y="1971399"/>
            <a:ext cx="5075357" cy="61597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602B5B16-C5E2-A84A-943C-FEEB01471E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09927" y="1556792"/>
            <a:ext cx="5066799" cy="475213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A8C31268-2298-C64A-9F3C-7CCD118736B6}"/>
              </a:ext>
            </a:extLst>
          </p:cNvPr>
          <p:cNvSpPr/>
          <p:nvPr/>
        </p:nvSpPr>
        <p:spPr>
          <a:xfrm>
            <a:off x="1159604" y="3458004"/>
            <a:ext cx="2120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s-ES" sz="14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pPr algn="l"/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EGUTEGIA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CALENDARIO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CALENDAR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F5D224E0-58DC-2945-8C17-DB97CB5A9938}"/>
              </a:ext>
            </a:extLst>
          </p:cNvPr>
          <p:cNvSpPr/>
          <p:nvPr/>
        </p:nvSpPr>
        <p:spPr>
          <a:xfrm>
            <a:off x="978166" y="1324917"/>
            <a:ext cx="2120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pPr algn="r"/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KURTSO-ZERRENDA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LISTA DE CURSOS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COURSE LIST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1" name="Elipse 17">
            <a:extLst>
              <a:ext uri="{FF2B5EF4-FFF2-40B4-BE49-F238E27FC236}">
                <a16:creationId xmlns:a16="http://schemas.microsoft.com/office/drawing/2014/main" xmlns="" id="{A0FFC3F2-B65F-5A4B-B40A-42E121F635FB}"/>
              </a:ext>
            </a:extLst>
          </p:cNvPr>
          <p:cNvSpPr/>
          <p:nvPr/>
        </p:nvSpPr>
        <p:spPr>
          <a:xfrm>
            <a:off x="691200" y="170064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Elipse 18">
            <a:extLst>
              <a:ext uri="{FF2B5EF4-FFF2-40B4-BE49-F238E27FC236}">
                <a16:creationId xmlns:a16="http://schemas.microsoft.com/office/drawing/2014/main" xmlns="" id="{F1BA0C92-A3FA-3C4A-B183-68FED7250A47}"/>
              </a:ext>
            </a:extLst>
          </p:cNvPr>
          <p:cNvSpPr/>
          <p:nvPr/>
        </p:nvSpPr>
        <p:spPr>
          <a:xfrm>
            <a:off x="734040" y="378396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" name="Gráfico 9">
            <a:hlinkClick r:id="rId7"/>
            <a:extLst>
              <a:ext uri="{FF2B5EF4-FFF2-40B4-BE49-F238E27FC236}">
                <a16:creationId xmlns:a16="http://schemas.microsoft.com/office/drawing/2014/main" xmlns="" id="{7ACF7B3E-F57E-4648-B23B-D3660FEBC78E}"/>
              </a:ext>
            </a:extLst>
          </p:cNvPr>
          <p:cNvPicPr/>
          <p:nvPr/>
        </p:nvPicPr>
        <p:blipFill>
          <a:blip r:embed="rId8" cstate="print"/>
          <a:stretch/>
        </p:blipFill>
        <p:spPr>
          <a:xfrm>
            <a:off x="717120" y="386100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24" name="Gráfico 12">
            <a:hlinkClick r:id="rId9"/>
            <a:extLst>
              <a:ext uri="{FF2B5EF4-FFF2-40B4-BE49-F238E27FC236}">
                <a16:creationId xmlns:a16="http://schemas.microsoft.com/office/drawing/2014/main" xmlns="" id="{91CFE4C0-64F7-7B45-B1EF-E9CD057B69D7}"/>
              </a:ext>
            </a:extLst>
          </p:cNvPr>
          <p:cNvPicPr/>
          <p:nvPr/>
        </p:nvPicPr>
        <p:blipFill>
          <a:blip r:embed="rId8" cstate="print"/>
          <a:stretch/>
        </p:blipFill>
        <p:spPr>
          <a:xfrm>
            <a:off x="683640" y="182124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46149"/>
      </p:ext>
    </p:extLst>
  </p:cSld>
  <p:clrMapOvr>
    <a:masterClrMapping/>
  </p:clrMapOvr>
  <p:transition spd="med" advTm="11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6588BD1-7A1A-CC43-816D-8CDE051BA9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6C1A391D-A929-1B4C-BAAC-2FB47F19EA68}"/>
              </a:ext>
            </a:extLst>
          </p:cNvPr>
          <p:cNvSpPr/>
          <p:nvPr/>
        </p:nvSpPr>
        <p:spPr>
          <a:xfrm>
            <a:off x="811262" y="821245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7F402D1-BF4C-B94F-866E-FFD7839AE14E}"/>
              </a:ext>
            </a:extLst>
          </p:cNvPr>
          <p:cNvSpPr/>
          <p:nvPr/>
        </p:nvSpPr>
        <p:spPr>
          <a:xfrm>
            <a:off x="1043608" y="404663"/>
            <a:ext cx="6768752" cy="6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xmlns="" id="{8794DB22-F210-2E40-BEC5-40D76FE10B4E}"/>
              </a:ext>
            </a:extLst>
          </p:cNvPr>
          <p:cNvSpPr txBox="1">
            <a:spLocks/>
          </p:cNvSpPr>
          <p:nvPr/>
        </p:nvSpPr>
        <p:spPr>
          <a:xfrm>
            <a:off x="1434480" y="590345"/>
            <a:ext cx="580181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PRESTAKUNTZA . </a:t>
            </a:r>
            <a:r>
              <a:rPr lang="es-ES" sz="2000">
                <a:latin typeface="EHUSans" panose="02000503050000020004" pitchFamily="2" charset="0"/>
              </a:rPr>
              <a:t>FORMACIÓN </a:t>
            </a:r>
            <a:r>
              <a:rPr lang="es-ES" sz="2000" b="0">
                <a:latin typeface="EHUSans" panose="02000503050000020004" pitchFamily="2" charset="0"/>
              </a:rPr>
              <a:t>. TRAINING</a:t>
            </a:r>
            <a:r>
              <a:rPr lang="es-ES" sz="2000">
                <a:latin typeface="EHUSans" panose="02000503050000020004" pitchFamily="2" charset="0"/>
              </a:rPr>
              <a:t> 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7729CD3-5F07-F18C-2C91-B27205162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2" t="6549" r="14565" b="9384"/>
          <a:stretch/>
        </p:blipFill>
        <p:spPr>
          <a:xfrm>
            <a:off x="6718386" y="4367051"/>
            <a:ext cx="784804" cy="94830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97F9316-203C-BBE7-3F28-A5E763397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555" y="4367051"/>
            <a:ext cx="1019317" cy="679545"/>
          </a:xfrm>
          <a:prstGeom prst="rect">
            <a:avLst/>
          </a:prstGeom>
        </p:spPr>
      </p:pic>
      <p:sp>
        <p:nvSpPr>
          <p:cNvPr id="13" name="Rectángulo redondeado 28">
            <a:extLst>
              <a:ext uri="{FF2B5EF4-FFF2-40B4-BE49-F238E27FC236}">
                <a16:creationId xmlns:a16="http://schemas.microsoft.com/office/drawing/2014/main" xmlns="" id="{A176D2E6-C6C6-789A-BFF4-8E73C7E1CACB}"/>
              </a:ext>
            </a:extLst>
          </p:cNvPr>
          <p:cNvSpPr/>
          <p:nvPr/>
        </p:nvSpPr>
        <p:spPr>
          <a:xfrm flipH="1">
            <a:off x="1048836" y="1737064"/>
            <a:ext cx="7200800" cy="2268000"/>
          </a:xfrm>
          <a:prstGeom prst="roundRect">
            <a:avLst/>
          </a:prstGeom>
          <a:noFill/>
          <a:ln w="25400" cap="flat">
            <a:solidFill>
              <a:srgbClr val="33CCC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87E88247-2251-F9A4-213C-02D1C8624F6F}"/>
              </a:ext>
            </a:extLst>
          </p:cNvPr>
          <p:cNvGrpSpPr/>
          <p:nvPr/>
        </p:nvGrpSpPr>
        <p:grpSpPr>
          <a:xfrm>
            <a:off x="1296147" y="1916159"/>
            <a:ext cx="6809474" cy="1671154"/>
            <a:chOff x="437877" y="900985"/>
            <a:chExt cx="8480524" cy="2287079"/>
          </a:xfrm>
        </p:grpSpPr>
        <p:sp>
          <p:nvSpPr>
            <p:cNvPr id="19" name="Rectángulo redondeado 44">
              <a:extLst>
                <a:ext uri="{FF2B5EF4-FFF2-40B4-BE49-F238E27FC236}">
                  <a16:creationId xmlns:a16="http://schemas.microsoft.com/office/drawing/2014/main" xmlns="" id="{0535EA70-436E-8E84-67C4-DA6CE98F8002}"/>
                </a:ext>
              </a:extLst>
            </p:cNvPr>
            <p:cNvSpPr/>
            <p:nvPr/>
          </p:nvSpPr>
          <p:spPr>
            <a:xfrm>
              <a:off x="5335242" y="900985"/>
              <a:ext cx="2084597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lecha derecha 45">
              <a:extLst>
                <a:ext uri="{FF2B5EF4-FFF2-40B4-BE49-F238E27FC236}">
                  <a16:creationId xmlns:a16="http://schemas.microsoft.com/office/drawing/2014/main" xmlns="" id="{A4CF79E0-4A0F-F4C3-E46C-C415CCF41FAF}"/>
                </a:ext>
              </a:extLst>
            </p:cNvPr>
            <p:cNvSpPr/>
            <p:nvPr/>
          </p:nvSpPr>
          <p:spPr>
            <a:xfrm>
              <a:off x="2806908" y="1964087"/>
              <a:ext cx="1155955" cy="648072"/>
            </a:xfrm>
            <a:prstGeom prst="rightArrow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Flecha derecha 46">
              <a:extLst>
                <a:ext uri="{FF2B5EF4-FFF2-40B4-BE49-F238E27FC236}">
                  <a16:creationId xmlns:a16="http://schemas.microsoft.com/office/drawing/2014/main" xmlns="" id="{D0300A3A-87DE-A4DD-6234-7AFCD856601B}"/>
                </a:ext>
              </a:extLst>
            </p:cNvPr>
            <p:cNvSpPr/>
            <p:nvPr/>
          </p:nvSpPr>
          <p:spPr>
            <a:xfrm rot="10800000">
              <a:off x="5000955" y="1947838"/>
              <a:ext cx="892535" cy="648072"/>
            </a:xfrm>
            <a:prstGeom prst="rightArrow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xmlns="" id="{07DF51D7-F47B-CA8B-C027-EF4D1DB94B60}"/>
                </a:ext>
              </a:extLst>
            </p:cNvPr>
            <p:cNvSpPr txBox="1"/>
            <p:nvPr/>
          </p:nvSpPr>
          <p:spPr>
            <a:xfrm>
              <a:off x="437877" y="2011137"/>
              <a:ext cx="1633214" cy="800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3200" b="1" i="0" u="none" strike="noStrike" cap="none" spc="0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erif" panose="02000503050000020004" pitchFamily="2" charset="0"/>
                  <a:sym typeface="Arial"/>
                </a:rPr>
                <a:t>DOK</a:t>
              </a:r>
              <a:r>
                <a:rPr kumimoji="0" lang="es-ES" sz="3200" b="0" i="0" u="none" strike="noStrike" cap="none" spc="0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ans" panose="02000503050000020004" pitchFamily="2" charset="0"/>
                  <a:sym typeface="Arial"/>
                </a:rPr>
                <a:t>e</a:t>
              </a:r>
              <a:endParaRPr kumimoji="0" lang="es-E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endParaRP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4B3178EC-B75E-B0A8-3AA0-45956E819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4171967" y="2087326"/>
              <a:ext cx="528786" cy="56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xmlns="" id="{1F3BF7E8-0CA9-A23F-3370-EFE04ED0DE2A}"/>
                </a:ext>
              </a:extLst>
            </p:cNvPr>
            <p:cNvSpPr txBox="1"/>
            <p:nvPr/>
          </p:nvSpPr>
          <p:spPr>
            <a:xfrm>
              <a:off x="6065812" y="2303522"/>
              <a:ext cx="2852589" cy="884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Doktorego</a:t>
              </a:r>
              <a:r>
                <a:rPr lang="es-ES" sz="12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 PROGRAMA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u="none">
                  <a:solidFill>
                    <a:schemeClr val="tx1"/>
                  </a:solidFill>
                  <a:latin typeface="EHUSans" panose="02000503050000020004" pitchFamily="50"/>
                </a:rPr>
                <a:t>PROGRAMA de doctorado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Doctoral PROGRAMME</a:t>
              </a:r>
            </a:p>
          </p:txBody>
        </p:sp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xmlns="" id="{36805FDA-5D63-A4B0-CC3E-47CD75EFE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r="5113" b="41859"/>
            <a:stretch>
              <a:fillRect/>
            </a:stretch>
          </p:blipFill>
          <p:spPr bwMode="auto">
            <a:xfrm>
              <a:off x="6861590" y="1569923"/>
              <a:ext cx="1171088" cy="701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Rectángulo redondeado 51">
              <a:extLst>
                <a:ext uri="{FF2B5EF4-FFF2-40B4-BE49-F238E27FC236}">
                  <a16:creationId xmlns:a16="http://schemas.microsoft.com/office/drawing/2014/main" xmlns="" id="{09FBAAB1-AA2A-B55A-50EF-4725F3E858FE}"/>
                </a:ext>
              </a:extLst>
            </p:cNvPr>
            <p:cNvSpPr/>
            <p:nvPr/>
          </p:nvSpPr>
          <p:spPr>
            <a:xfrm>
              <a:off x="1378484" y="948497"/>
              <a:ext cx="2084597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23F621E9-6E9D-9FA9-DA66-A6F176A45EA5}"/>
                </a:ext>
              </a:extLst>
            </p:cNvPr>
            <p:cNvSpPr txBox="1"/>
            <p:nvPr/>
          </p:nvSpPr>
          <p:spPr>
            <a:xfrm>
              <a:off x="1586984" y="1012782"/>
              <a:ext cx="1652456" cy="821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r"/>
              <a:r>
                <a:rPr lang="es-ES" sz="1100" u="none" cap="all" err="1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zeharkakoa</a:t>
              </a:r>
              <a:endParaRPr lang="es-ES" sz="11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algn="r"/>
              <a:r>
                <a:rPr lang="es-ES" sz="1100" u="none">
                  <a:solidFill>
                    <a:schemeClr val="bg1"/>
                  </a:solidFill>
                  <a:latin typeface="EHUSans" panose="02000503050000020004" pitchFamily="50"/>
                </a:rPr>
                <a:t>TRANSVERSAL</a:t>
              </a:r>
            </a:p>
            <a:p>
              <a:pPr algn="r"/>
              <a:r>
                <a:rPr lang="es-ES" sz="1100" b="0" u="none">
                  <a:solidFill>
                    <a:schemeClr val="bg1"/>
                  </a:solidFill>
                  <a:latin typeface="EHUSans" panose="02000503050000020004" pitchFamily="50"/>
                </a:rPr>
                <a:t>TRANSVERSAL</a:t>
              </a:r>
              <a:endParaRPr lang="es-ES" sz="11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xmlns="" id="{AF8BDBDB-9F1F-9383-893A-A7CA14832F47}"/>
                </a:ext>
              </a:extLst>
            </p:cNvPr>
            <p:cNvSpPr txBox="1"/>
            <p:nvPr/>
          </p:nvSpPr>
          <p:spPr>
            <a:xfrm>
              <a:off x="5554945" y="979802"/>
              <a:ext cx="1644936" cy="821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100" u="none" cap="all" err="1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espezfikoa</a:t>
              </a:r>
              <a:endParaRPr lang="es-ES" sz="11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algn="l"/>
              <a:r>
                <a:rPr lang="es-ES" sz="1100" u="none">
                  <a:solidFill>
                    <a:schemeClr val="bg1"/>
                  </a:solidFill>
                  <a:latin typeface="EHUSans" panose="02000503050000020004" pitchFamily="50"/>
                </a:rPr>
                <a:t>ESPECÍFICA</a:t>
              </a:r>
            </a:p>
            <a:p>
              <a:pPr algn="l"/>
              <a:r>
                <a:rPr lang="es-ES" sz="1100" b="0" u="none">
                  <a:solidFill>
                    <a:schemeClr val="bg1"/>
                  </a:solidFill>
                  <a:latin typeface="EHUSans" panose="02000503050000020004" pitchFamily="50"/>
                </a:rPr>
                <a:t>SPECIFIC</a:t>
              </a:r>
              <a:endParaRPr lang="es-ES" sz="11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02C80FFF-73B7-C3FD-8BDA-B57B7ADE9357}"/>
              </a:ext>
            </a:extLst>
          </p:cNvPr>
          <p:cNvSpPr txBox="1"/>
          <p:nvPr/>
        </p:nvSpPr>
        <p:spPr>
          <a:xfrm>
            <a:off x="3487732" y="3225021"/>
            <a:ext cx="201939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Doktoregaia</a:t>
            </a:r>
            <a:endParaRPr lang="es-ES" sz="12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  <a:t>Doctorando/a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2" charset="0"/>
              </a:rPr>
              <a:t/>
            </a:r>
            <a:br>
              <a:rPr lang="es-ES" sz="1200" b="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200" b="0" u="none">
                <a:solidFill>
                  <a:schemeClr val="tx1"/>
                </a:solidFill>
                <a:latin typeface="EHUSans" panose="02000503050000020004" pitchFamily="2" charset="0"/>
              </a:rPr>
              <a:t>Doctoral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2" charset="0"/>
              </a:rPr>
              <a:t>candidate</a:t>
            </a:r>
            <a:endParaRPr lang="es-ES" sz="12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cxnSp>
        <p:nvCxnSpPr>
          <p:cNvPr id="33" name="Conector angular 55">
            <a:extLst>
              <a:ext uri="{FF2B5EF4-FFF2-40B4-BE49-F238E27FC236}">
                <a16:creationId xmlns:a16="http://schemas.microsoft.com/office/drawing/2014/main" xmlns="" id="{5B36F8A3-5EE4-6DB8-A375-FD3CB56C0A2C}"/>
              </a:ext>
            </a:extLst>
          </p:cNvPr>
          <p:cNvCxnSpPr>
            <a:cxnSpLocks/>
          </p:cNvCxnSpPr>
          <p:nvPr/>
        </p:nvCxnSpPr>
        <p:spPr>
          <a:xfrm>
            <a:off x="1619674" y="4052036"/>
            <a:ext cx="792088" cy="745116"/>
          </a:xfrm>
          <a:prstGeom prst="bentConnector3">
            <a:avLst>
              <a:gd name="adj1" fmla="val 6709"/>
            </a:avLst>
          </a:prstGeom>
          <a:ln w="1270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xmlns="" id="{27684A9A-3329-3EAE-AD45-D939AE804DF3}"/>
              </a:ext>
            </a:extLst>
          </p:cNvPr>
          <p:cNvCxnSpPr>
            <a:cxnSpLocks/>
          </p:cNvCxnSpPr>
          <p:nvPr/>
        </p:nvCxnSpPr>
        <p:spPr>
          <a:xfrm>
            <a:off x="4992679" y="4745158"/>
            <a:ext cx="1368152" cy="0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FE528BD9-577B-EF5D-E89A-14ED1419E859}"/>
              </a:ext>
            </a:extLst>
          </p:cNvPr>
          <p:cNvSpPr txBox="1"/>
          <p:nvPr/>
        </p:nvSpPr>
        <p:spPr>
          <a:xfrm>
            <a:off x="2411760" y="5139771"/>
            <a:ext cx="3097056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Jardueren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dokumentu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pertsonala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Documento de actividades personalizado 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Customised document of activities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2D0F6056-924D-BBFA-82C8-7A237A92D293}"/>
              </a:ext>
            </a:extLst>
          </p:cNvPr>
          <p:cNvSpPr txBox="1"/>
          <p:nvPr/>
        </p:nvSpPr>
        <p:spPr>
          <a:xfrm>
            <a:off x="6570329" y="5426642"/>
            <a:ext cx="153529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Metagarria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Acumulativo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Accumulative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2775370"/>
      </p:ext>
    </p:extLst>
  </p:cSld>
  <p:clrMapOvr>
    <a:masterClrMapping/>
  </p:clrMapOvr>
  <p:transition spd="med" advTm="21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D343CD5-75C1-6F4B-B1FF-45B364E410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C9172280-AF07-5646-B7D4-4AF0EE87E7C8}"/>
              </a:ext>
            </a:extLst>
          </p:cNvPr>
          <p:cNvSpPr/>
          <p:nvPr/>
        </p:nvSpPr>
        <p:spPr>
          <a:xfrm>
            <a:off x="811262" y="896906"/>
            <a:ext cx="6785074" cy="80390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B36A326B-44DF-8644-82D1-5ABF7F8A32EB}"/>
              </a:ext>
            </a:extLst>
          </p:cNvPr>
          <p:cNvSpPr/>
          <p:nvPr/>
        </p:nvSpPr>
        <p:spPr>
          <a:xfrm>
            <a:off x="1043608" y="404663"/>
            <a:ext cx="6768752" cy="6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5" name="Título 4">
            <a:extLst>
              <a:ext uri="{FF2B5EF4-FFF2-40B4-BE49-F238E27FC236}">
                <a16:creationId xmlns:a16="http://schemas.microsoft.com/office/drawing/2014/main" xmlns="" id="{983AA391-D068-A94A-8421-30FBC3B2D480}"/>
              </a:ext>
            </a:extLst>
          </p:cNvPr>
          <p:cNvSpPr txBox="1">
            <a:spLocks/>
          </p:cNvSpPr>
          <p:nvPr/>
        </p:nvSpPr>
        <p:spPr>
          <a:xfrm>
            <a:off x="1434480" y="590345"/>
            <a:ext cx="616185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Ikerketa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eta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prestakuntza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plan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pertsonala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 </a:t>
            </a:r>
            <a:r>
              <a:rPr lang="es-ES" sz="2000">
                <a:latin typeface="EHUSans" panose="02000503050000020004" pitchFamily="2" charset="0"/>
              </a:rPr>
              <a:t>Plan de investigación y  de formación personal </a:t>
            </a:r>
            <a:r>
              <a:rPr lang="es-ES" sz="2000" b="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Research</a:t>
            </a:r>
            <a:r>
              <a:rPr lang="es-ES" sz="2000" b="0">
                <a:latin typeface="EHUSans" panose="02000503050000020004" pitchFamily="2" charset="0"/>
              </a:rPr>
              <a:t> plan and personal training plan</a:t>
            </a: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xmlns="" id="{9A6460D4-7852-DF4D-969D-72CB88AABEA7}"/>
              </a:ext>
            </a:extLst>
          </p:cNvPr>
          <p:cNvGrpSpPr/>
          <p:nvPr/>
        </p:nvGrpSpPr>
        <p:grpSpPr>
          <a:xfrm>
            <a:off x="1043608" y="2186394"/>
            <a:ext cx="6969117" cy="1663269"/>
            <a:chOff x="539553" y="1747734"/>
            <a:chExt cx="8036660" cy="2160000"/>
          </a:xfrm>
        </p:grpSpPr>
        <p:sp>
          <p:nvSpPr>
            <p:cNvPr id="37" name="Rectángulo redondeado 36">
              <a:extLst>
                <a:ext uri="{FF2B5EF4-FFF2-40B4-BE49-F238E27FC236}">
                  <a16:creationId xmlns:a16="http://schemas.microsoft.com/office/drawing/2014/main" xmlns="" id="{1BE7196A-BEC8-214E-A5D1-A5822A6B8F77}"/>
                </a:ext>
              </a:extLst>
            </p:cNvPr>
            <p:cNvSpPr/>
            <p:nvPr/>
          </p:nvSpPr>
          <p:spPr>
            <a:xfrm>
              <a:off x="539553" y="1747734"/>
              <a:ext cx="8036660" cy="2160000"/>
            </a:xfrm>
            <a:prstGeom prst="round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softEdge rad="0"/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xmlns="" id="{D62BA08B-1FBC-734C-A5CD-DDA2E1FB2556}"/>
                </a:ext>
              </a:extLst>
            </p:cNvPr>
            <p:cNvGrpSpPr/>
            <p:nvPr/>
          </p:nvGrpSpPr>
          <p:grpSpPr>
            <a:xfrm>
              <a:off x="3878985" y="1888732"/>
              <a:ext cx="2637231" cy="1937405"/>
              <a:chOff x="3273902" y="1332141"/>
              <a:chExt cx="2637231" cy="1937405"/>
            </a:xfrm>
          </p:grpSpPr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xmlns="" id="{EABFED09-0680-5943-A383-1DEC13B88F77}"/>
                  </a:ext>
                </a:extLst>
              </p:cNvPr>
              <p:cNvSpPr txBox="1"/>
              <p:nvPr/>
            </p:nvSpPr>
            <p:spPr>
              <a:xfrm>
                <a:off x="3273902" y="2352613"/>
                <a:ext cx="2637231" cy="91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Koordinatzailea</a:t>
                </a:r>
                <a:endParaRPr lang="es-ES" sz="12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>
                    <a:solidFill>
                      <a:schemeClr val="tx1"/>
                    </a:solidFill>
                    <a:latin typeface="EHUSans" panose="02000503050000020004" pitchFamily="50"/>
                  </a:rPr>
                  <a:t>Coordinador/a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Coordinator</a:t>
                </a:r>
                <a:endParaRPr kumimoji="0" lang="es-ES" sz="12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endParaRPr>
              </a:p>
            </p:txBody>
          </p:sp>
          <p:pic>
            <p:nvPicPr>
              <p:cNvPr id="53" name="Imagen 52">
                <a:extLst>
                  <a:ext uri="{FF2B5EF4-FFF2-40B4-BE49-F238E27FC236}">
                    <a16:creationId xmlns:a16="http://schemas.microsoft.com/office/drawing/2014/main" xmlns="" id="{B75D6AF7-8E94-B440-8A24-853074A71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067978" y="1332141"/>
                <a:ext cx="981007" cy="981007"/>
              </a:xfrm>
              <a:prstGeom prst="rect">
                <a:avLst/>
              </a:prstGeom>
            </p:spPr>
          </p:pic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xmlns="" id="{16A31177-7BF3-F84D-8FCC-D560A92D7761}"/>
                </a:ext>
              </a:extLst>
            </p:cNvPr>
            <p:cNvGrpSpPr/>
            <p:nvPr/>
          </p:nvGrpSpPr>
          <p:grpSpPr>
            <a:xfrm>
              <a:off x="6169271" y="1883649"/>
              <a:ext cx="2054405" cy="1975589"/>
              <a:chOff x="6169271" y="1327058"/>
              <a:chExt cx="2054405" cy="1975589"/>
            </a:xfrm>
          </p:grpSpPr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xmlns="" id="{B52D2C18-01F7-D447-A8A6-7BD3E7844092}"/>
                  </a:ext>
                </a:extLst>
              </p:cNvPr>
              <p:cNvSpPr txBox="1"/>
              <p:nvPr/>
            </p:nvSpPr>
            <p:spPr>
              <a:xfrm>
                <a:off x="6234643" y="2385714"/>
                <a:ext cx="1944338" cy="91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Zuzendaria</a:t>
                </a:r>
                <a:r>
                  <a:rPr lang="es-ES" sz="1200" u="none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(k)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>
                    <a:solidFill>
                      <a:schemeClr val="tx1"/>
                    </a:solidFill>
                    <a:latin typeface="EHUSans" panose="02000503050000020004" pitchFamily="50"/>
                  </a:rPr>
                  <a:t>Director/a(s)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S</a:t>
                </a:r>
                <a:r>
                  <a:rPr kumimoji="0" lang="es-ES" sz="12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EHUSans" panose="02000503050000020004" pitchFamily="50"/>
                    <a:sym typeface="Arial"/>
                  </a:rPr>
                  <a:t>upervisor(s)</a:t>
                </a:r>
              </a:p>
            </p:txBody>
          </p:sp>
          <p:pic>
            <p:nvPicPr>
              <p:cNvPr id="49" name="Gráfico 48">
                <a:extLst>
                  <a:ext uri="{FF2B5EF4-FFF2-40B4-BE49-F238E27FC236}">
                    <a16:creationId xmlns:a16="http://schemas.microsoft.com/office/drawing/2014/main" xmlns="" id="{9FD675DD-E8F1-3743-9FE9-CFB096AD6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628533" y="1327058"/>
                <a:ext cx="986769" cy="986769"/>
              </a:xfrm>
              <a:prstGeom prst="rect">
                <a:avLst/>
              </a:prstGeom>
            </p:spPr>
          </p:pic>
          <p:pic>
            <p:nvPicPr>
              <p:cNvPr id="50" name="Gráfico 49">
                <a:extLst>
                  <a:ext uri="{FF2B5EF4-FFF2-40B4-BE49-F238E27FC236}">
                    <a16:creationId xmlns:a16="http://schemas.microsoft.com/office/drawing/2014/main" xmlns="" id="{1CC8CC16-D6AD-0440-9ECC-E16B3CA0B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7409642" y="1432489"/>
                <a:ext cx="814034" cy="814034"/>
              </a:xfrm>
              <a:prstGeom prst="rect">
                <a:avLst/>
              </a:prstGeom>
            </p:spPr>
          </p:pic>
          <p:pic>
            <p:nvPicPr>
              <p:cNvPr id="51" name="Gráfico 50">
                <a:extLst>
                  <a:ext uri="{FF2B5EF4-FFF2-40B4-BE49-F238E27FC236}">
                    <a16:creationId xmlns:a16="http://schemas.microsoft.com/office/drawing/2014/main" xmlns="" id="{20D89DEA-E486-D04A-BDD2-D9F139F87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169271" y="1464448"/>
                <a:ext cx="755121" cy="755121"/>
              </a:xfrm>
              <a:prstGeom prst="rect">
                <a:avLst/>
              </a:prstGeom>
            </p:spPr>
          </p:pic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xmlns="" id="{F960096E-C4DF-804F-AA81-78B8B3E6382B}"/>
                </a:ext>
              </a:extLst>
            </p:cNvPr>
            <p:cNvGrpSpPr/>
            <p:nvPr/>
          </p:nvGrpSpPr>
          <p:grpSpPr>
            <a:xfrm>
              <a:off x="2726267" y="1967988"/>
              <a:ext cx="1413685" cy="1887517"/>
              <a:chOff x="1143914" y="1382029"/>
              <a:chExt cx="1413685" cy="1887517"/>
            </a:xfrm>
          </p:grpSpPr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xmlns="" id="{659386B4-6890-2446-9823-C789276C3E90}"/>
                  </a:ext>
                </a:extLst>
              </p:cNvPr>
              <p:cNvSpPr txBox="1"/>
              <p:nvPr/>
            </p:nvSpPr>
            <p:spPr>
              <a:xfrm>
                <a:off x="1143914" y="2352613"/>
                <a:ext cx="1413685" cy="91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Tutorea</a:t>
                </a:r>
                <a:endParaRPr lang="es-ES" sz="12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>
                    <a:solidFill>
                      <a:schemeClr val="tx1"/>
                    </a:solidFill>
                    <a:latin typeface="EHUSans" panose="02000503050000020004" pitchFamily="50"/>
                  </a:rPr>
                  <a:t>Tutor/a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2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EHUSans" panose="02000503050000020004" pitchFamily="50"/>
                    <a:sym typeface="Arial"/>
                  </a:rPr>
                  <a:t>Tutor</a:t>
                </a:r>
              </a:p>
            </p:txBody>
          </p: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xmlns="" id="{DC053D89-D407-3742-817E-A5C4557ECB72}"/>
                  </a:ext>
                </a:extLst>
              </p:cNvPr>
              <p:cNvGrpSpPr/>
              <p:nvPr/>
            </p:nvGrpSpPr>
            <p:grpSpPr>
              <a:xfrm>
                <a:off x="1328560" y="1382029"/>
                <a:ext cx="1065566" cy="1048507"/>
                <a:chOff x="1700543" y="4312155"/>
                <a:chExt cx="1133069" cy="1133069"/>
              </a:xfrm>
            </p:grpSpPr>
            <p:pic>
              <p:nvPicPr>
                <p:cNvPr id="46" name="Imagen 45">
                  <a:extLst>
                    <a:ext uri="{FF2B5EF4-FFF2-40B4-BE49-F238E27FC236}">
                      <a16:creationId xmlns:a16="http://schemas.microsoft.com/office/drawing/2014/main" xmlns="" id="{7FFD3785-48EB-4948-88A6-8F20F96ADF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0543" y="4312155"/>
                  <a:ext cx="1133069" cy="1133069"/>
                </a:xfrm>
                <a:prstGeom prst="rect">
                  <a:avLst/>
                </a:prstGeom>
              </p:spPr>
            </p:pic>
            <p:pic>
              <p:nvPicPr>
                <p:cNvPr id="47" name="Imagen 46">
                  <a:extLst>
                    <a:ext uri="{FF2B5EF4-FFF2-40B4-BE49-F238E27FC236}">
                      <a16:creationId xmlns:a16="http://schemas.microsoft.com/office/drawing/2014/main" xmlns="" id="{E182D023-B47E-3D40-9D8A-AC3ADEF4E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lum bright="70000" contrast="-70000"/>
                  <a:extLst>
                    <a:ext uri="{BEBA8EAE-BF5A-486C-A8C5-ECC9F3942E4B}">
                      <a14:imgProps xmlns:a14="http://schemas.microsoft.com/office/drawing/2010/main" xmlns="">
                        <a14:imgLayer r:embed="rId11">
                          <a14:imgEffect>
                            <a14:colorTemperature colorTemp="15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23728" y="4941168"/>
                  <a:ext cx="340986" cy="34098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xmlns="" id="{D262BC28-548D-7C4F-8DA6-B87173C24FB4}"/>
                </a:ext>
              </a:extLst>
            </p:cNvPr>
            <p:cNvGrpSpPr/>
            <p:nvPr/>
          </p:nvGrpSpPr>
          <p:grpSpPr>
            <a:xfrm>
              <a:off x="649234" y="2132856"/>
              <a:ext cx="2051277" cy="1607344"/>
              <a:chOff x="721242" y="1988840"/>
              <a:chExt cx="2051277" cy="1607344"/>
            </a:xfrm>
          </p:grpSpPr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xmlns="" id="{6D36C6BB-BDA8-434C-99B1-4BB6903F6117}"/>
                  </a:ext>
                </a:extLst>
              </p:cNvPr>
              <p:cNvSpPr txBox="1"/>
              <p:nvPr/>
            </p:nvSpPr>
            <p:spPr>
              <a:xfrm>
                <a:off x="721242" y="2679251"/>
                <a:ext cx="2051277" cy="91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  <a:ea typeface="EHUSans"/>
                    <a:cs typeface="EHUSans"/>
                    <a:sym typeface="EHUSans"/>
                  </a:rPr>
                  <a:t>Doktoregaia</a:t>
                </a:r>
                <a:endParaRPr lang="es-ES" sz="12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Doctorando/a</a:t>
                </a:r>
                <a:r>
                  <a:rPr lang="es-ES" sz="12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/>
                </a:r>
                <a:br>
                  <a:rPr lang="es-ES" sz="12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</a:br>
                <a:r>
                  <a:rPr lang="es-ES" sz="12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Doctoral </a:t>
                </a:r>
                <a:r>
                  <a:rPr lang="es-ES" sz="1200" b="0" u="none" err="1">
                    <a:solidFill>
                      <a:schemeClr val="tx1"/>
                    </a:solidFill>
                    <a:latin typeface="EHUSans" panose="02000503050000020004" pitchFamily="2" charset="0"/>
                  </a:rPr>
                  <a:t>candidate</a:t>
                </a:r>
                <a:endParaRPr lang="es-ES" sz="1200" b="0" u="none">
                  <a:solidFill>
                    <a:schemeClr val="tx1"/>
                  </a:solidFill>
                  <a:latin typeface="EHUSans" panose="02000503050000020004" pitchFamily="2" charset="0"/>
                </a:endParaRPr>
              </a:p>
            </p:txBody>
          </p:sp>
          <p:pic>
            <p:nvPicPr>
              <p:cNvPr id="43" name="Picture 2">
                <a:extLst>
                  <a:ext uri="{FF2B5EF4-FFF2-40B4-BE49-F238E27FC236}">
                    <a16:creationId xmlns:a16="http://schemas.microsoft.com/office/drawing/2014/main" xmlns="" id="{663E0DB8-94CA-2E47-8F29-F91B15C2C2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rcRect l="11028" r="28682" b="41865"/>
              <a:stretch>
                <a:fillRect/>
              </a:stretch>
            </p:blipFill>
            <p:spPr bwMode="auto">
              <a:xfrm>
                <a:off x="1462884" y="1988840"/>
                <a:ext cx="577668" cy="618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67" name="Imagen 66">
            <a:extLst>
              <a:ext uri="{FF2B5EF4-FFF2-40B4-BE49-F238E27FC236}">
                <a16:creationId xmlns:a16="http://schemas.microsoft.com/office/drawing/2014/main" xmlns="" id="{83ACE0C9-D1B6-7842-BB27-E20846B11AD7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632" y="4757853"/>
            <a:ext cx="1161029" cy="1161029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xmlns="" id="{A4AA755F-DBA1-B440-85CC-BC64FBADC7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6" y="4159794"/>
            <a:ext cx="1097682" cy="731788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xmlns="" id="{7D5AB108-88D7-E140-BD0F-9A3FBE76D9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5816" y="3954267"/>
            <a:ext cx="1022636" cy="1022636"/>
          </a:xfrm>
          <a:prstGeom prst="rect">
            <a:avLst/>
          </a:prstGeom>
        </p:spPr>
      </p:pic>
      <p:cxnSp>
        <p:nvCxnSpPr>
          <p:cNvPr id="70" name="Conector angular 69">
            <a:extLst>
              <a:ext uri="{FF2B5EF4-FFF2-40B4-BE49-F238E27FC236}">
                <a16:creationId xmlns:a16="http://schemas.microsoft.com/office/drawing/2014/main" xmlns="" id="{34528630-D15E-AC4C-A095-D536EDF55D7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21638" y="3920100"/>
            <a:ext cx="664639" cy="546536"/>
          </a:xfrm>
          <a:prstGeom prst="bentConnector3">
            <a:avLst>
              <a:gd name="adj1" fmla="val 96777"/>
            </a:avLst>
          </a:prstGeom>
          <a:ln w="1270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xmlns="" id="{BC1BB011-F5E5-8F42-96BA-431D16F8F247}"/>
              </a:ext>
            </a:extLst>
          </p:cNvPr>
          <p:cNvCxnSpPr>
            <a:cxnSpLocks/>
          </p:cNvCxnSpPr>
          <p:nvPr/>
        </p:nvCxnSpPr>
        <p:spPr>
          <a:xfrm flipV="1">
            <a:off x="3486225" y="4525688"/>
            <a:ext cx="929436" cy="10276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3" name="CuadroTexto 72">
            <a:extLst>
              <a:ext uri="{FF2B5EF4-FFF2-40B4-BE49-F238E27FC236}">
                <a16:creationId xmlns:a16="http://schemas.microsoft.com/office/drawing/2014/main" xmlns="" id="{E1BB4CD1-1B6F-A047-B9EA-230B404751B2}"/>
              </a:ext>
            </a:extLst>
          </p:cNvPr>
          <p:cNvSpPr txBox="1"/>
          <p:nvPr/>
        </p:nvSpPr>
        <p:spPr>
          <a:xfrm>
            <a:off x="1179029" y="4894734"/>
            <a:ext cx="309705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Zabalilk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dagoen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dokumentua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/>
            </a:r>
            <a:b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(web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orrian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eskuragarri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)</a:t>
            </a:r>
          </a:p>
          <a:p>
            <a:pPr algn="l"/>
            <a: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  <a:t>Documento abierto</a:t>
            </a:r>
            <a:b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  <a:t>(disponible en la página web)</a:t>
            </a:r>
          </a:p>
          <a:p>
            <a:pPr algn="l"/>
            <a:r>
              <a:rPr lang="en-GB" sz="1200" b="0" u="none">
                <a:solidFill>
                  <a:schemeClr val="tx1"/>
                </a:solidFill>
                <a:latin typeface="EHUSans" panose="02000503050000020004" pitchFamily="2" charset="0"/>
              </a:rPr>
              <a:t>Open document </a:t>
            </a:r>
            <a:br>
              <a:rPr lang="en-GB" sz="1200" b="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n-GB" sz="1200" b="0" u="none">
                <a:solidFill>
                  <a:schemeClr val="tx1"/>
                </a:solidFill>
                <a:latin typeface="EHUSans" panose="02000503050000020004" pitchFamily="2" charset="0"/>
              </a:rPr>
              <a:t>(available on the website)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xmlns="" id="{A116EC8D-265C-BC45-A8DB-EF90C93C6E07}"/>
              </a:ext>
            </a:extLst>
          </p:cNvPr>
          <p:cNvSpPr txBox="1"/>
          <p:nvPr/>
        </p:nvSpPr>
        <p:spPr>
          <a:xfrm>
            <a:off x="5592926" y="4212800"/>
            <a:ext cx="292405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Urte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1,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matrikula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eta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gero</a:t>
            </a:r>
            <a:endParaRPr lang="es-ES" sz="12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  <a:t>1 año después de la matrícula</a:t>
            </a:r>
          </a:p>
          <a:p>
            <a:pPr algn="l"/>
            <a:r>
              <a:rPr lang="en-GB" sz="1200" b="0" u="none">
                <a:solidFill>
                  <a:schemeClr val="tx1"/>
                </a:solidFill>
                <a:latin typeface="EHUSans" panose="02000503050000020004" pitchFamily="2" charset="0"/>
              </a:rPr>
              <a:t>1 year after enrolment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xmlns="" id="{DC92862D-4AE0-8F4E-B7C5-585C68F30907}"/>
              </a:ext>
            </a:extLst>
          </p:cNvPr>
          <p:cNvSpPr txBox="1"/>
          <p:nvPr/>
        </p:nvSpPr>
        <p:spPr>
          <a:xfrm>
            <a:off x="5642189" y="5018034"/>
            <a:ext cx="287479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Gutxienez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,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urtean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behin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eguneratu</a:t>
            </a:r>
            <a:endParaRPr lang="es-ES" sz="12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  <a:t>Actualizar al menos una vez al año</a:t>
            </a:r>
          </a:p>
          <a:p>
            <a:pPr algn="l"/>
            <a:r>
              <a:rPr lang="en-GB" sz="1200" b="0" u="none">
                <a:solidFill>
                  <a:schemeClr val="tx1"/>
                </a:solidFill>
                <a:latin typeface="EHUSans" panose="02000503050000020004" pitchFamily="2" charset="0"/>
              </a:rPr>
              <a:t>Update at least once a year</a:t>
            </a:r>
          </a:p>
        </p:txBody>
      </p:sp>
      <p:grpSp>
        <p:nvGrpSpPr>
          <p:cNvPr id="33" name="Grupo 1">
            <a:extLst>
              <a:ext uri="{FF2B5EF4-FFF2-40B4-BE49-F238E27FC236}">
                <a16:creationId xmlns:a16="http://schemas.microsoft.com/office/drawing/2014/main" xmlns="" id="{A8CD7853-9581-1144-B841-06D7A41B189A}"/>
              </a:ext>
            </a:extLst>
          </p:cNvPr>
          <p:cNvGrpSpPr/>
          <p:nvPr/>
        </p:nvGrpSpPr>
        <p:grpSpPr>
          <a:xfrm>
            <a:off x="3495240" y="5422680"/>
            <a:ext cx="389160" cy="592560"/>
            <a:chOff x="3495240" y="5422680"/>
            <a:chExt cx="389160" cy="592560"/>
          </a:xfrm>
        </p:grpSpPr>
        <p:sp>
          <p:nvSpPr>
            <p:cNvPr id="54" name="Elipse 32">
              <a:extLst>
                <a:ext uri="{FF2B5EF4-FFF2-40B4-BE49-F238E27FC236}">
                  <a16:creationId xmlns:a16="http://schemas.microsoft.com/office/drawing/2014/main" xmlns="" id="{02529F98-E452-DE4D-A8BA-750C4234DF88}"/>
                </a:ext>
              </a:extLst>
            </p:cNvPr>
            <p:cNvSpPr/>
            <p:nvPr/>
          </p:nvSpPr>
          <p:spPr>
            <a:xfrm>
              <a:off x="3495240" y="5422680"/>
              <a:ext cx="237960" cy="23868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5" name="Gráfico 70">
              <a:hlinkClick r:id="rId16"/>
              <a:extLst>
                <a:ext uri="{FF2B5EF4-FFF2-40B4-BE49-F238E27FC236}">
                  <a16:creationId xmlns:a16="http://schemas.microsoft.com/office/drawing/2014/main" xmlns="" id="{EFCA3740-893C-E147-99E6-F14E238E8D6B}"/>
                </a:ext>
              </a:extLst>
            </p:cNvPr>
            <p:cNvPicPr/>
            <p:nvPr/>
          </p:nvPicPr>
          <p:blipFill>
            <a:blip r:embed="rId17" cstate="print"/>
            <a:stretch/>
          </p:blipFill>
          <p:spPr>
            <a:xfrm>
              <a:off x="3517920" y="5546160"/>
              <a:ext cx="366480" cy="4690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2103143"/>
      </p:ext>
    </p:extLst>
  </p:cSld>
  <p:clrMapOvr>
    <a:masterClrMapping/>
  </p:clrMapOvr>
  <p:transition spd="med" advTm="839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 CuadroTexto"/>
          <p:cNvSpPr txBox="1"/>
          <p:nvPr/>
        </p:nvSpPr>
        <p:spPr>
          <a:xfrm>
            <a:off x="763864" y="-1165218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359291" y="2304546"/>
            <a:ext cx="267511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Txostena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 . </a:t>
            </a:r>
            <a:r>
              <a:rPr lang="es-ES" sz="1400" u="none" dirty="0">
                <a:solidFill>
                  <a:schemeClr val="tx1"/>
                </a:solidFill>
                <a:latin typeface="EHUSerif"/>
              </a:rPr>
              <a:t>Informe </a:t>
            </a:r>
            <a:r>
              <a:rPr lang="es-ES" sz="1400" b="0" u="none" dirty="0">
                <a:solidFill>
                  <a:schemeClr val="tx1"/>
                </a:solidFill>
                <a:latin typeface="EHUSerif"/>
              </a:rPr>
              <a:t>. </a:t>
            </a:r>
            <a:r>
              <a:rPr lang="es-ES" sz="1400" b="0" u="none" dirty="0" err="1">
                <a:solidFill>
                  <a:schemeClr val="tx1"/>
                </a:solidFill>
                <a:latin typeface="EHUSerif"/>
              </a:rPr>
              <a:t>R</a:t>
            </a:r>
            <a:r>
              <a:rPr kumimoji="0" lang="es-ES" sz="14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erif"/>
                <a:sym typeface="Arial"/>
              </a:rPr>
              <a:t>eport</a:t>
            </a:r>
            <a:endParaRPr lang="es-ES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EHUSerif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322869" y="2818049"/>
            <a:ext cx="3066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Jardueren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dokumentu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pertsonala</a:t>
            </a:r>
            <a:endParaRPr lang="es-ES" sz="14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Documento de actividades personalizado </a:t>
            </a:r>
          </a:p>
          <a:p>
            <a:pPr algn="l"/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Customised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b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document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of </a:t>
            </a: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activities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6" name="5 CuadroTexto"/>
          <p:cNvSpPr txBox="1"/>
          <p:nvPr/>
        </p:nvSpPr>
        <p:spPr>
          <a:xfrm>
            <a:off x="2354042" y="4346090"/>
            <a:ext cx="2907957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1400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Ikerketa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400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prestakuntza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plan </a:t>
            </a:r>
            <a:r>
              <a:rPr lang="es-ES" sz="1400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pertsonala</a:t>
            </a:r>
            <a:endParaRPr lang="es-ES" sz="1400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dirty="0">
                <a:solidFill>
                  <a:schemeClr val="tx1"/>
                </a:solidFill>
              </a:rPr>
              <a:t>Plan de investigación y de formación personal</a:t>
            </a:r>
          </a:p>
          <a:p>
            <a:r>
              <a:rPr lang="es-ES" sz="1400" b="0" dirty="0">
                <a:solidFill>
                  <a:schemeClr val="tx1"/>
                </a:solidFill>
              </a:rPr>
              <a:t>Personal </a:t>
            </a:r>
            <a:r>
              <a:rPr lang="es-ES" sz="1400" b="0" dirty="0" err="1">
                <a:solidFill>
                  <a:schemeClr val="tx1"/>
                </a:solidFill>
              </a:rPr>
              <a:t>Research</a:t>
            </a:r>
            <a:r>
              <a:rPr lang="es-ES" sz="1400" b="0" dirty="0">
                <a:solidFill>
                  <a:schemeClr val="tx1"/>
                </a:solidFill>
              </a:rPr>
              <a:t> </a:t>
            </a:r>
            <a:br>
              <a:rPr lang="es-ES" sz="1400" b="0" dirty="0">
                <a:solidFill>
                  <a:schemeClr val="tx1"/>
                </a:solidFill>
              </a:rPr>
            </a:br>
            <a:r>
              <a:rPr lang="es-ES" sz="1400" b="0" dirty="0">
                <a:solidFill>
                  <a:schemeClr val="tx1"/>
                </a:solidFill>
              </a:rPr>
              <a:t>and Training plan</a:t>
            </a:r>
            <a:endParaRPr sz="1400" b="0" dirty="0">
              <a:solidFill>
                <a:schemeClr val="tx1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9D472099-22AE-2642-BAF5-5220551A63FC}"/>
              </a:ext>
            </a:extLst>
          </p:cNvPr>
          <p:cNvGrpSpPr/>
          <p:nvPr/>
        </p:nvGrpSpPr>
        <p:grpSpPr>
          <a:xfrm>
            <a:off x="5156414" y="2330726"/>
            <a:ext cx="839735" cy="2322479"/>
            <a:chOff x="4023382" y="3797180"/>
            <a:chExt cx="839735" cy="2322479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862" t="6549" r="14565" b="9384"/>
            <a:stretch/>
          </p:blipFill>
          <p:spPr>
            <a:xfrm>
              <a:off x="4172773" y="4634199"/>
              <a:ext cx="531369" cy="642071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147236" y="3972778"/>
              <a:ext cx="548660" cy="569233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06268" y="5406107"/>
              <a:ext cx="624282" cy="624282"/>
            </a:xfrm>
            <a:prstGeom prst="rect">
              <a:avLst/>
            </a:prstGeom>
          </p:spPr>
        </p:pic>
        <p:sp>
          <p:nvSpPr>
            <p:cNvPr id="28" name="Rectángulo redondeado 27"/>
            <p:cNvSpPr/>
            <p:nvPr/>
          </p:nvSpPr>
          <p:spPr>
            <a:xfrm flipH="1">
              <a:off x="4023382" y="3797180"/>
              <a:ext cx="839735" cy="2322479"/>
            </a:xfrm>
            <a:prstGeom prst="roundRect">
              <a:avLst/>
            </a:prstGeom>
            <a:noFill/>
            <a:ln w="254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0A508B66-C2BA-CA4A-976E-CC517A0ED9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925C9E82-4C48-674D-9361-E28BA9CDA0FA}"/>
              </a:ext>
            </a:extLst>
          </p:cNvPr>
          <p:cNvSpPr/>
          <p:nvPr/>
        </p:nvSpPr>
        <p:spPr>
          <a:xfrm>
            <a:off x="1043608" y="894057"/>
            <a:ext cx="4464496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94027FFE-9B9A-AC40-9478-9BF170EC839E}"/>
              </a:ext>
            </a:extLst>
          </p:cNvPr>
          <p:cNvSpPr/>
          <p:nvPr/>
        </p:nvSpPr>
        <p:spPr>
          <a:xfrm>
            <a:off x="1232285" y="385021"/>
            <a:ext cx="6724091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6" name="Título 4">
            <a:extLst>
              <a:ext uri="{FF2B5EF4-FFF2-40B4-BE49-F238E27FC236}">
                <a16:creationId xmlns:a16="http://schemas.microsoft.com/office/drawing/2014/main" xmlns="" id="{BC527344-47CC-1C4B-87C2-B46CB911D57D}"/>
              </a:ext>
            </a:extLst>
          </p:cNvPr>
          <p:cNvSpPr txBox="1">
            <a:spLocks/>
          </p:cNvSpPr>
          <p:nvPr/>
        </p:nvSpPr>
        <p:spPr>
          <a:xfrm>
            <a:off x="1641938" y="520801"/>
            <a:ext cx="7356350" cy="73936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Urteko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ebaluazioa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>La evaluación anual </a:t>
            </a:r>
            <a:r>
              <a:rPr lang="es-ES" sz="2200" b="0">
                <a:latin typeface="EHUSans" panose="02000503050000020004" pitchFamily="2" charset="0"/>
              </a:rPr>
              <a:t>.</a:t>
            </a:r>
            <a:r>
              <a:rPr lang="es-ES" sz="2200">
                <a:latin typeface="EHUSans" panose="02000503050000020004" pitchFamily="2" charset="0"/>
              </a:rPr>
              <a:t> </a:t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200" b="0" err="1">
                <a:latin typeface="EHUSans" panose="02000503050000020004" pitchFamily="2" charset="0"/>
              </a:rPr>
              <a:t>Annual</a:t>
            </a:r>
            <a:r>
              <a:rPr lang="es-ES" sz="2200" b="0">
                <a:latin typeface="EHUSans" panose="02000503050000020004" pitchFamily="2" charset="0"/>
              </a:rPr>
              <a:t> </a:t>
            </a:r>
            <a:r>
              <a:rPr lang="es-ES" sz="2200" b="0" err="1">
                <a:latin typeface="EHUSans" panose="02000503050000020004" pitchFamily="2" charset="0"/>
              </a:rPr>
              <a:t>assessment</a:t>
            </a:r>
            <a:endParaRPr lang="es-ES" sz="22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49" name="Picture 10">
            <a:extLst>
              <a:ext uri="{FF2B5EF4-FFF2-40B4-BE49-F238E27FC236}">
                <a16:creationId xmlns:a16="http://schemas.microsoft.com/office/drawing/2014/main" xmlns="" id="{2DB931E9-6235-634D-AB9C-DCCCAA23C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5113" b="41859"/>
          <a:stretch>
            <a:fillRect/>
          </a:stretch>
        </p:blipFill>
        <p:spPr bwMode="auto">
          <a:xfrm>
            <a:off x="6584069" y="1954645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4C058306-4030-6249-8C9D-F556D13A8AF7}"/>
              </a:ext>
            </a:extLst>
          </p:cNvPr>
          <p:cNvSpPr txBox="1"/>
          <p:nvPr/>
        </p:nvSpPr>
        <p:spPr>
          <a:xfrm>
            <a:off x="6050338" y="2705524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Batzorde</a:t>
            </a:r>
            <a:r>
              <a:rPr lang="es-ES" sz="16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6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akademikoa</a:t>
            </a:r>
            <a:endParaRPr lang="es-ES" sz="16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>
                <a:solidFill>
                  <a:schemeClr val="tx1"/>
                </a:solidFill>
                <a:latin typeface="EHUSans" panose="02000503050000020004" pitchFamily="50"/>
              </a:rPr>
              <a:t>Comisión académica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u="none" dirty="0">
                <a:solidFill>
                  <a:schemeClr val="tx1"/>
                </a:solidFill>
                <a:latin typeface="EHUSans" panose="02000503050000020004" pitchFamily="50"/>
              </a:rPr>
              <a:t>A</a:t>
            </a: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cademic</a:t>
            </a:r>
            <a:r>
              <a:rPr kumimoji="0" lang="es-E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 </a:t>
            </a:r>
            <a:r>
              <a:rPr kumimoji="0" lang="es-ES" sz="1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commitee</a:t>
            </a:r>
            <a:endParaRPr kumimoji="0" lang="es-E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50"/>
              <a:sym typeface="Arial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72282D16-EB8F-6E4F-8CDD-1D6445AA54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2683" y="3585448"/>
            <a:ext cx="476672" cy="476672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AF168791-5295-A64A-9BED-F48B3E84AC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8216" y="3585448"/>
            <a:ext cx="516890" cy="535686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xmlns="" id="{5A3CE7E7-6C8D-DA4F-B3EA-B7F6CC4858C8}"/>
              </a:ext>
            </a:extLst>
          </p:cNvPr>
          <p:cNvSpPr txBox="1"/>
          <p:nvPr/>
        </p:nvSpPr>
        <p:spPr>
          <a:xfrm>
            <a:off x="6749080" y="4565682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xmlns="" id="{29AF789E-C490-BD49-9FAD-2C21F09801EC}"/>
              </a:ext>
            </a:extLst>
          </p:cNvPr>
          <p:cNvCxnSpPr>
            <a:cxnSpLocks/>
          </p:cNvCxnSpPr>
          <p:nvPr/>
        </p:nvCxnSpPr>
        <p:spPr>
          <a:xfrm>
            <a:off x="7411017" y="4062120"/>
            <a:ext cx="0" cy="565138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0EF4A79F-4E1A-3340-9643-1AD993BBB7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9947" y="5238263"/>
            <a:ext cx="476672" cy="476672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FCECEE71-DF46-094A-A607-CB864568B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5480" y="5238263"/>
            <a:ext cx="516890" cy="53568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94F7CDBC-ADA8-4CAC-A857-DD3AA55A8A92}"/>
              </a:ext>
            </a:extLst>
          </p:cNvPr>
          <p:cNvCxnSpPr>
            <a:cxnSpLocks/>
          </p:cNvCxnSpPr>
          <p:nvPr/>
        </p:nvCxnSpPr>
        <p:spPr>
          <a:xfrm>
            <a:off x="1775652" y="2458539"/>
            <a:ext cx="547217" cy="27924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CuadroTexto 38">
            <a:extLst>
              <a:ext uri="{FF2B5EF4-FFF2-40B4-BE49-F238E27FC236}">
                <a16:creationId xmlns:a16="http://schemas.microsoft.com/office/drawing/2014/main" xmlns="" id="{EB9844EA-B868-1847-8DEC-6BB00FAB9A1F}"/>
              </a:ext>
            </a:extLst>
          </p:cNvPr>
          <p:cNvSpPr/>
          <p:nvPr/>
        </p:nvSpPr>
        <p:spPr>
          <a:xfrm>
            <a:off x="360093" y="3114535"/>
            <a:ext cx="1944000" cy="830997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 err="1">
                <a:solidFill>
                  <a:srgbClr val="3C8C93"/>
                </a:solidFill>
                <a:latin typeface="EHUSerif"/>
                <a:ea typeface="Arial"/>
              </a:rPr>
              <a:t>Zuzendaria</a:t>
            </a:r>
            <a:endParaRPr lang="es-ES" sz="1600" b="0" u="none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Director/a</a:t>
            </a:r>
            <a:endParaRPr lang="es-ES" sz="1600" b="0" u="none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0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Supervisor</a:t>
            </a:r>
            <a:endParaRPr lang="es-ES" sz="1600" b="0" u="none" strike="noStrike" spc="-1" dirty="0">
              <a:latin typeface="Arial"/>
            </a:endParaRPr>
          </a:p>
        </p:txBody>
      </p:sp>
      <p:pic>
        <p:nvPicPr>
          <p:cNvPr id="63" name="Gráfico 41">
            <a:extLst>
              <a:ext uri="{FF2B5EF4-FFF2-40B4-BE49-F238E27FC236}">
                <a16:creationId xmlns:a16="http://schemas.microsoft.com/office/drawing/2014/main" xmlns="" id="{6BA1D5E7-622C-3F4B-B017-2F1CA9020B58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836733" y="2229295"/>
            <a:ext cx="879120" cy="879120"/>
          </a:xfrm>
          <a:prstGeom prst="rect">
            <a:avLst/>
          </a:prstGeom>
          <a:ln w="0"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8650796"/>
      </p:ext>
    </p:extLst>
  </p:cSld>
  <p:clrMapOvr>
    <a:masterClrMapping/>
  </p:clrMapOvr>
  <p:transition spd="med" advTm="206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 CuadroTexto"/>
          <p:cNvSpPr txBox="1"/>
          <p:nvPr/>
        </p:nvSpPr>
        <p:spPr>
          <a:xfrm>
            <a:off x="378299" y="-1288186"/>
            <a:ext cx="741276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03146" y="2708920"/>
            <a:ext cx="3277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Hurrengo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ikasturtea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ans" panose="02000503050000020004" pitchFamily="50"/>
            </a:endParaRPr>
          </a:p>
          <a:p>
            <a:pPr algn="r"/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Siguiente año académico</a:t>
            </a:r>
          </a:p>
          <a:p>
            <a:pPr algn="r"/>
            <a:r>
              <a:rPr lang="en-US" sz="1600" b="0" u="none">
                <a:solidFill>
                  <a:schemeClr val="tx1"/>
                </a:solidFill>
                <a:latin typeface="EHUSans" panose="02000503050000020004" pitchFamily="50"/>
              </a:rPr>
              <a:t>Next academic year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4019046" y="4902259"/>
            <a:ext cx="4897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Ez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ohiko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ebaluazioa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 6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hilabete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barru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ans" panose="02000503050000020004" pitchFamily="50"/>
            </a:endParaRPr>
          </a:p>
          <a:p>
            <a:pPr algn="l"/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Evaluación extraordinaria en 6 meses </a:t>
            </a:r>
          </a:p>
          <a:p>
            <a:pPr algn="l"/>
            <a:r>
              <a:rPr lang="en-US" sz="1600" b="0" u="none">
                <a:solidFill>
                  <a:schemeClr val="tx1"/>
                </a:solidFill>
                <a:latin typeface="EHUSans" panose="02000503050000020004" pitchFamily="50"/>
              </a:rPr>
              <a:t>Extraordinary assessment in 6-month time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4F645D0A-B244-B141-88B8-C9354E37B5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9746695A-DBC7-1641-BA99-A2766C80058F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D43E4D26-535E-F64F-B023-DF3009C8021F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3" name="Título 4">
            <a:extLst>
              <a:ext uri="{FF2B5EF4-FFF2-40B4-BE49-F238E27FC236}">
                <a16:creationId xmlns:a16="http://schemas.microsoft.com/office/drawing/2014/main" xmlns="" id="{3C1CFD11-6903-8740-B717-3C93FFBEC5CA}"/>
              </a:ext>
            </a:extLst>
          </p:cNvPr>
          <p:cNvSpPr txBox="1">
            <a:spLocks/>
          </p:cNvSpPr>
          <p:nvPr/>
        </p:nvSpPr>
        <p:spPr>
          <a:xfrm>
            <a:off x="941322" y="577727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1800" err="1">
                <a:solidFill>
                  <a:schemeClr val="bg1"/>
                </a:solidFill>
                <a:latin typeface="EHUSerif" panose="02000503050000020004" pitchFamily="2" charset="0"/>
              </a:rPr>
              <a:t>Ebaluazioaren</a:t>
            </a:r>
            <a:r>
              <a:rPr lang="es-ES" sz="18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bg1"/>
                </a:solidFill>
                <a:latin typeface="EHUSerif" panose="02000503050000020004" pitchFamily="2" charset="0"/>
              </a:rPr>
              <a:t>erreklamazioa</a:t>
            </a:r>
            <a:r>
              <a:rPr lang="es-ES" sz="18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18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18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1800">
                <a:latin typeface="EHUSans" panose="02000503050000020004" pitchFamily="2" charset="0"/>
              </a:rPr>
              <a:t>Reclamación de la evaluación  </a:t>
            </a:r>
            <a:r>
              <a:rPr lang="es-ES" sz="1800" b="0">
                <a:latin typeface="EHUSans" panose="02000503050000020004" pitchFamily="2" charset="0"/>
              </a:rPr>
              <a:t>.</a:t>
            </a:r>
            <a:r>
              <a:rPr lang="es-ES" sz="1800">
                <a:latin typeface="EHUSans" panose="02000503050000020004" pitchFamily="2" charset="0"/>
              </a:rPr>
              <a:t> </a:t>
            </a:r>
            <a:r>
              <a:rPr lang="es-ES" sz="1800" b="0" err="1">
                <a:latin typeface="EHUSans" panose="02000503050000020004" pitchFamily="2" charset="0"/>
              </a:rPr>
              <a:t>Academic</a:t>
            </a:r>
            <a:r>
              <a:rPr lang="es-ES" sz="1800" b="0">
                <a:latin typeface="EHUSans" panose="02000503050000020004" pitchFamily="2" charset="0"/>
              </a:rPr>
              <a:t> appeal </a:t>
            </a:r>
            <a:r>
              <a:rPr lang="es-ES" sz="1800" b="0" err="1">
                <a:latin typeface="EHUSans" panose="02000503050000020004" pitchFamily="2" charset="0"/>
              </a:rPr>
              <a:t>on</a:t>
            </a:r>
            <a:r>
              <a:rPr lang="es-ES" sz="1800" b="0">
                <a:latin typeface="EHUSans" panose="02000503050000020004" pitchFamily="2" charset="0"/>
              </a:rPr>
              <a:t> </a:t>
            </a:r>
            <a:r>
              <a:rPr lang="es-ES" sz="1800" b="0" err="1">
                <a:latin typeface="EHUSans" panose="02000503050000020004" pitchFamily="2" charset="0"/>
              </a:rPr>
              <a:t>the</a:t>
            </a:r>
            <a:r>
              <a:rPr lang="es-ES" sz="1800" b="0">
                <a:latin typeface="EHUSans" panose="02000503050000020004" pitchFamily="2" charset="0"/>
              </a:rPr>
              <a:t> </a:t>
            </a:r>
            <a:r>
              <a:rPr lang="es-ES" sz="1800" b="0" err="1">
                <a:latin typeface="EHUSans" panose="02000503050000020004" pitchFamily="2" charset="0"/>
              </a:rPr>
              <a:t>assesment</a:t>
            </a:r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E22E7E11-BB69-BA46-860D-93708A27E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4855" y="1916832"/>
            <a:ext cx="476672" cy="47667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D109794B-164C-7F4D-A1F0-0606121AC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0388" y="1916832"/>
            <a:ext cx="516890" cy="535686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7BFE64AA-BF93-1846-87B3-D08F27F79A56}"/>
              </a:ext>
            </a:extLst>
          </p:cNvPr>
          <p:cNvSpPr txBox="1"/>
          <p:nvPr/>
        </p:nvSpPr>
        <p:spPr>
          <a:xfrm>
            <a:off x="3911252" y="3276876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xmlns="" id="{84A9692E-97C1-8D40-B68A-D5F131DA6838}"/>
              </a:ext>
            </a:extLst>
          </p:cNvPr>
          <p:cNvCxnSpPr>
            <a:cxnSpLocks/>
          </p:cNvCxnSpPr>
          <p:nvPr/>
        </p:nvCxnSpPr>
        <p:spPr>
          <a:xfrm>
            <a:off x="4573189" y="2520148"/>
            <a:ext cx="0" cy="818304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BD37CD1C-E222-BB49-ACAE-ED5CE62CC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2119" y="3949457"/>
            <a:ext cx="476672" cy="476672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68FC6454-BDE7-F443-A859-42192B6C1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652" y="3949457"/>
            <a:ext cx="516890" cy="535686"/>
          </a:xfrm>
          <a:prstGeom prst="rect">
            <a:avLst/>
          </a:prstGeom>
        </p:spPr>
      </p:pic>
      <p:cxnSp>
        <p:nvCxnSpPr>
          <p:cNvPr id="43" name="Conector angular 42">
            <a:extLst>
              <a:ext uri="{FF2B5EF4-FFF2-40B4-BE49-F238E27FC236}">
                <a16:creationId xmlns:a16="http://schemas.microsoft.com/office/drawing/2014/main" xmlns="" id="{7A3B0AB2-5E01-2546-84D5-B6D3181FDD9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91683" y="1974147"/>
            <a:ext cx="1651129" cy="662764"/>
          </a:xfrm>
          <a:prstGeom prst="bentConnector3">
            <a:avLst>
              <a:gd name="adj1" fmla="val 100950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angular 48">
            <a:extLst>
              <a:ext uri="{FF2B5EF4-FFF2-40B4-BE49-F238E27FC236}">
                <a16:creationId xmlns:a16="http://schemas.microsoft.com/office/drawing/2014/main" xmlns="" id="{3C639E1E-7BE0-3743-8FB6-0BE804750033}"/>
              </a:ext>
            </a:extLst>
          </p:cNvPr>
          <p:cNvCxnSpPr>
            <a:cxnSpLocks/>
          </p:cNvCxnSpPr>
          <p:nvPr/>
        </p:nvCxnSpPr>
        <p:spPr>
          <a:xfrm rot="10800000">
            <a:off x="1691683" y="3558324"/>
            <a:ext cx="2147151" cy="674235"/>
          </a:xfrm>
          <a:prstGeom prst="bentConnector3">
            <a:avLst>
              <a:gd name="adj1" fmla="val 100252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angular 53">
            <a:extLst>
              <a:ext uri="{FF2B5EF4-FFF2-40B4-BE49-F238E27FC236}">
                <a16:creationId xmlns:a16="http://schemas.microsoft.com/office/drawing/2014/main" xmlns="" id="{C0B8AEDA-8985-B34E-881A-12D0ED0CB794}"/>
              </a:ext>
            </a:extLst>
          </p:cNvPr>
          <p:cNvCxnSpPr>
            <a:cxnSpLocks/>
          </p:cNvCxnSpPr>
          <p:nvPr/>
        </p:nvCxnSpPr>
        <p:spPr>
          <a:xfrm>
            <a:off x="5307546" y="4187794"/>
            <a:ext cx="1784734" cy="656722"/>
          </a:xfrm>
          <a:prstGeom prst="bentConnector3">
            <a:avLst>
              <a:gd name="adj1" fmla="val 99185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74195"/>
      </p:ext>
    </p:extLst>
  </p:cSld>
  <p:clrMapOvr>
    <a:masterClrMapping/>
  </p:clrMapOvr>
  <p:transition spd="med" advTm="32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 CuadroTexto"/>
          <p:cNvSpPr txBox="1"/>
          <p:nvPr/>
        </p:nvSpPr>
        <p:spPr>
          <a:xfrm>
            <a:off x="539552" y="3185681"/>
            <a:ext cx="4108152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pPr algn="r"/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Ez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ohiko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ebaluazioa</a:t>
            </a:r>
            <a:endParaRPr lang="es-ES" sz="200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r"/>
            <a:r>
              <a:rPr lang="es-ES" sz="2000">
                <a:solidFill>
                  <a:schemeClr val="tx1"/>
                </a:solidFill>
              </a:rPr>
              <a:t>La evaluación extraordinaria </a:t>
            </a:r>
          </a:p>
          <a:p>
            <a:pPr algn="r"/>
            <a:r>
              <a:rPr lang="es-ES" sz="2000" b="0" err="1">
                <a:solidFill>
                  <a:schemeClr val="tx1"/>
                </a:solidFill>
              </a:rPr>
              <a:t>Second</a:t>
            </a:r>
            <a:r>
              <a:rPr lang="es-ES" sz="2000" b="0">
                <a:solidFill>
                  <a:schemeClr val="tx1"/>
                </a:solidFill>
              </a:rPr>
              <a:t>-chance (“</a:t>
            </a:r>
            <a:r>
              <a:rPr lang="es-ES" sz="2000" b="0" err="1">
                <a:solidFill>
                  <a:schemeClr val="tx1"/>
                </a:solidFill>
              </a:rPr>
              <a:t>extraordinary</a:t>
            </a:r>
            <a:r>
              <a:rPr lang="es-ES" sz="2000" b="0">
                <a:solidFill>
                  <a:schemeClr val="tx1"/>
                </a:solidFill>
              </a:rPr>
              <a:t>”) </a:t>
            </a:r>
            <a:br>
              <a:rPr lang="es-ES" sz="2000" b="0">
                <a:solidFill>
                  <a:schemeClr val="tx1"/>
                </a:solidFill>
              </a:rPr>
            </a:br>
            <a:r>
              <a:rPr lang="es-ES" sz="2000" b="0" err="1">
                <a:solidFill>
                  <a:schemeClr val="tx1"/>
                </a:solidFill>
              </a:rPr>
              <a:t>assessment</a:t>
            </a:r>
            <a:endParaRPr sz="2000" b="0" err="1">
              <a:solidFill>
                <a:schemeClr val="tx1"/>
              </a:solidFill>
            </a:endParaRPr>
          </a:p>
        </p:txBody>
      </p:sp>
      <p:sp>
        <p:nvSpPr>
          <p:cNvPr id="19" name="5 CuadroTexto"/>
          <p:cNvSpPr txBox="1"/>
          <p:nvPr/>
        </p:nvSpPr>
        <p:spPr>
          <a:xfrm>
            <a:off x="-2477027" y="1881347"/>
            <a:ext cx="712473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pPr algn="r"/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Urteko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ebaluazioa</a:t>
            </a:r>
            <a:endParaRPr lang="es-ES" sz="200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r"/>
            <a:r>
              <a:rPr lang="es-ES" sz="2000">
                <a:solidFill>
                  <a:schemeClr val="tx1"/>
                </a:solidFill>
              </a:rPr>
              <a:t>La evaluación anual</a:t>
            </a:r>
          </a:p>
          <a:p>
            <a:pPr algn="r"/>
            <a:r>
              <a:rPr lang="es-ES" sz="2000" b="0" err="1">
                <a:solidFill>
                  <a:schemeClr val="tx1"/>
                </a:solidFill>
              </a:rPr>
              <a:t>The</a:t>
            </a:r>
            <a:r>
              <a:rPr lang="es-ES" sz="2000" b="0">
                <a:solidFill>
                  <a:schemeClr val="tx1"/>
                </a:solidFill>
              </a:rPr>
              <a:t> anual </a:t>
            </a:r>
            <a:r>
              <a:rPr lang="es-ES" sz="2000" b="0" err="1">
                <a:solidFill>
                  <a:schemeClr val="tx1"/>
                </a:solidFill>
              </a:rPr>
              <a:t>assessment</a:t>
            </a:r>
            <a:endParaRPr sz="2000" b="0">
              <a:solidFill>
                <a:schemeClr val="tx1"/>
              </a:solidFill>
            </a:endParaRPr>
          </a:p>
        </p:txBody>
      </p:sp>
      <p:sp>
        <p:nvSpPr>
          <p:cNvPr id="16" name="5 CuadroTexto"/>
          <p:cNvSpPr txBox="1"/>
          <p:nvPr/>
        </p:nvSpPr>
        <p:spPr>
          <a:xfrm>
            <a:off x="2610353" y="-1364853"/>
            <a:ext cx="741276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3CF19BC-3E4F-A748-8171-CB2876371F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A8229AE1-6B21-F143-B32E-2780A8B390E7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9A81D2B8-D13A-0E48-840E-B9CF622ECC25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Título 4">
            <a:extLst>
              <a:ext uri="{FF2B5EF4-FFF2-40B4-BE49-F238E27FC236}">
                <a16:creationId xmlns:a16="http://schemas.microsoft.com/office/drawing/2014/main" xmlns="" id="{9420F45A-F3DC-214D-A4F9-1C69D0CFC5B8}"/>
              </a:ext>
            </a:extLst>
          </p:cNvPr>
          <p:cNvSpPr txBox="1">
            <a:spLocks/>
          </p:cNvSpPr>
          <p:nvPr/>
        </p:nvSpPr>
        <p:spPr>
          <a:xfrm>
            <a:off x="941322" y="577727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Ez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ohiko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ebaluazioa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La evaluación extraordinaria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br>
              <a:rPr lang="es-ES" sz="20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Second</a:t>
            </a:r>
            <a:r>
              <a:rPr lang="es-ES" sz="2000" b="0">
                <a:latin typeface="EHUSans" panose="02000503050000020004" pitchFamily="2" charset="0"/>
              </a:rPr>
              <a:t>-chance </a:t>
            </a:r>
            <a:r>
              <a:rPr lang="es-ES" sz="2000" b="0" err="1">
                <a:latin typeface="EHUSans" panose="02000503050000020004" pitchFamily="2" charset="0"/>
              </a:rPr>
              <a:t>assessment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BF9744A5-4D5F-874F-BAB9-7BE245FAB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4463" y="2253527"/>
            <a:ext cx="476672" cy="47667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719E65C4-F250-8B4F-A145-8DC4E3059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1592" y="3960440"/>
            <a:ext cx="476672" cy="47667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FEF319E2-289E-8949-AA01-41E8D34E5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6475" y="3901426"/>
            <a:ext cx="516890" cy="535686"/>
          </a:xfrm>
          <a:prstGeom prst="rect">
            <a:avLst/>
          </a:prstGeom>
        </p:spPr>
      </p:pic>
      <p:cxnSp>
        <p:nvCxnSpPr>
          <p:cNvPr id="36" name="Conector angular 35">
            <a:extLst>
              <a:ext uri="{FF2B5EF4-FFF2-40B4-BE49-F238E27FC236}">
                <a16:creationId xmlns:a16="http://schemas.microsoft.com/office/drawing/2014/main" xmlns="" id="{83C35CCA-A091-4E4E-A941-968095A32EB7}"/>
              </a:ext>
            </a:extLst>
          </p:cNvPr>
          <p:cNvCxnSpPr>
            <a:cxnSpLocks/>
          </p:cNvCxnSpPr>
          <p:nvPr/>
        </p:nvCxnSpPr>
        <p:spPr>
          <a:xfrm rot="5400000">
            <a:off x="4997211" y="3071353"/>
            <a:ext cx="1286474" cy="231056"/>
          </a:xfrm>
          <a:prstGeom prst="bentConnector3">
            <a:avLst>
              <a:gd name="adj1" fmla="val 1667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r 36">
            <a:extLst>
              <a:ext uri="{FF2B5EF4-FFF2-40B4-BE49-F238E27FC236}">
                <a16:creationId xmlns:a16="http://schemas.microsoft.com/office/drawing/2014/main" xmlns="" id="{9E44C09E-4FCC-314A-B091-ED89CCF2D5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88678" y="3067881"/>
            <a:ext cx="1365445" cy="277055"/>
          </a:xfrm>
          <a:prstGeom prst="bentConnector3">
            <a:avLst>
              <a:gd name="adj1" fmla="val 1784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o 46">
            <a:extLst>
              <a:ext uri="{FF2B5EF4-FFF2-40B4-BE49-F238E27FC236}">
                <a16:creationId xmlns:a16="http://schemas.microsoft.com/office/drawing/2014/main" xmlns="" id="{FD3B68FB-5DDF-6B45-A9BE-C24494324564}"/>
              </a:ext>
            </a:extLst>
          </p:cNvPr>
          <p:cNvGrpSpPr/>
          <p:nvPr/>
        </p:nvGrpSpPr>
        <p:grpSpPr>
          <a:xfrm>
            <a:off x="3794458" y="4958120"/>
            <a:ext cx="2084597" cy="931318"/>
            <a:chOff x="1135837" y="5411807"/>
            <a:chExt cx="2084597" cy="931318"/>
          </a:xfrm>
        </p:grpSpPr>
        <p:sp>
          <p:nvSpPr>
            <p:cNvPr id="42" name="Rectángulo redondeado 41">
              <a:extLst>
                <a:ext uri="{FF2B5EF4-FFF2-40B4-BE49-F238E27FC236}">
                  <a16:creationId xmlns:a16="http://schemas.microsoft.com/office/drawing/2014/main" xmlns="" id="{B9A7DD94-1A94-4C4A-8FC5-75B549200F31}"/>
                </a:ext>
              </a:extLst>
            </p:cNvPr>
            <p:cNvSpPr/>
            <p:nvPr/>
          </p:nvSpPr>
          <p:spPr>
            <a:xfrm>
              <a:off x="1135837" y="5411807"/>
              <a:ext cx="2084597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xmlns="" id="{C61ACA55-F146-504F-93B8-30956DC802D7}"/>
                </a:ext>
              </a:extLst>
            </p:cNvPr>
            <p:cNvSpPr txBox="1"/>
            <p:nvPr/>
          </p:nvSpPr>
          <p:spPr>
            <a:xfrm>
              <a:off x="1344337" y="5528167"/>
              <a:ext cx="1652457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r"/>
              <a:r>
                <a:rPr lang="es-ES" sz="1400" u="none" cap="all" err="1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jarraipena</a:t>
              </a:r>
              <a:endParaRPr lang="es-ES" sz="14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algn="r"/>
              <a:r>
                <a:rPr lang="es-ES" sz="1400" u="none">
                  <a:solidFill>
                    <a:schemeClr val="bg1"/>
                  </a:solidFill>
                  <a:latin typeface="EHUSans" panose="02000503050000020004" pitchFamily="50"/>
                </a:rPr>
                <a:t>CONTINUACIÓN</a:t>
              </a:r>
            </a:p>
            <a:p>
              <a:pPr algn="r"/>
              <a:r>
                <a:rPr lang="es-ES" sz="1400" b="0" u="none">
                  <a:solidFill>
                    <a:schemeClr val="bg1"/>
                  </a:solidFill>
                  <a:latin typeface="EHUSans" panose="02000503050000020004" pitchFamily="50"/>
                </a:rPr>
                <a:t>CONTINUATION</a:t>
              </a:r>
              <a:endParaRPr lang="es-ES" sz="14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xmlns="" id="{FDF0BB5A-F5D2-6440-BC63-AED1FB9B1648}"/>
              </a:ext>
            </a:extLst>
          </p:cNvPr>
          <p:cNvGrpSpPr/>
          <p:nvPr/>
        </p:nvGrpSpPr>
        <p:grpSpPr>
          <a:xfrm>
            <a:off x="5990144" y="4978152"/>
            <a:ext cx="2811992" cy="931318"/>
            <a:chOff x="5288400" y="3165464"/>
            <a:chExt cx="2811992" cy="931318"/>
          </a:xfrm>
        </p:grpSpPr>
        <p:sp>
          <p:nvSpPr>
            <p:cNvPr id="44" name="Rectángulo redondeado 43">
              <a:extLst>
                <a:ext uri="{FF2B5EF4-FFF2-40B4-BE49-F238E27FC236}">
                  <a16:creationId xmlns:a16="http://schemas.microsoft.com/office/drawing/2014/main" xmlns="" id="{2E67F037-7344-6241-A351-BCF4D3F54F6F}"/>
                </a:ext>
              </a:extLst>
            </p:cNvPr>
            <p:cNvSpPr/>
            <p:nvPr/>
          </p:nvSpPr>
          <p:spPr>
            <a:xfrm>
              <a:off x="5288400" y="3165464"/>
              <a:ext cx="2811992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xmlns="" id="{328AA61B-C0CA-AD48-B6A6-5574D234540B}"/>
                </a:ext>
              </a:extLst>
            </p:cNvPr>
            <p:cNvSpPr txBox="1"/>
            <p:nvPr/>
          </p:nvSpPr>
          <p:spPr>
            <a:xfrm>
              <a:off x="5508104" y="3291485"/>
              <a:ext cx="2448272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400" u="none" cap="all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BEHIN BETIKO BAJA</a:t>
              </a:r>
            </a:p>
            <a:p>
              <a:pPr algn="l"/>
              <a:r>
                <a:rPr lang="es-ES" sz="1400" u="none">
                  <a:solidFill>
                    <a:schemeClr val="bg1"/>
                  </a:solidFill>
                  <a:latin typeface="EHUSans" panose="02000503050000020004" pitchFamily="50"/>
                </a:rPr>
                <a:t>BAJA DEFINITIVA</a:t>
              </a:r>
            </a:p>
            <a:p>
              <a:pPr algn="l"/>
              <a:r>
                <a:rPr lang="es-ES" sz="1400" b="0" u="none">
                  <a:solidFill>
                    <a:schemeClr val="bg1"/>
                  </a:solidFill>
                  <a:latin typeface="EHUSans" panose="02000503050000020004" pitchFamily="50"/>
                </a:rPr>
                <a:t>DEFINITIVE WITHDRAWAL</a:t>
              </a:r>
              <a:endParaRPr lang="es-ES" sz="14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2017119"/>
      </p:ext>
    </p:extLst>
  </p:cSld>
  <p:clrMapOvr>
    <a:masterClrMapping/>
  </p:clrMapOvr>
  <p:transition spd="med" advTm="16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54107B32EFA7B4D965685727235DF9C" ma:contentTypeVersion="18" ma:contentTypeDescription="Crear nuevo documento." ma:contentTypeScope="" ma:versionID="611b673ee7d9c22db488617066c9fff0">
  <xsd:schema xmlns:xsd="http://www.w3.org/2001/XMLSchema" xmlns:xs="http://www.w3.org/2001/XMLSchema" xmlns:p="http://schemas.microsoft.com/office/2006/metadata/properties" xmlns:ns3="00959536-5d38-4ca1-813d-43f84385441f" xmlns:ns4="6dfc8cee-dd26-47b0-a3ed-d71f1aed02da" targetNamespace="http://schemas.microsoft.com/office/2006/metadata/properties" ma:root="true" ma:fieldsID="ded27e3820f75a258726996feedbc181" ns3:_="" ns4:_="">
    <xsd:import namespace="00959536-5d38-4ca1-813d-43f84385441f"/>
    <xsd:import namespace="6dfc8cee-dd26-47b0-a3ed-d71f1aed02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59536-5d38-4ca1-813d-43f8438544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8cee-dd26-47b0-a3ed-d71f1aed02da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959536-5d38-4ca1-813d-43f84385441f" xsi:nil="true"/>
  </documentManagement>
</p:properties>
</file>

<file path=customXml/itemProps1.xml><?xml version="1.0" encoding="utf-8"?>
<ds:datastoreItem xmlns:ds="http://schemas.openxmlformats.org/officeDocument/2006/customXml" ds:itemID="{02EDB4DF-EA10-4301-B265-A33D353D2AF1}">
  <ds:schemaRefs>
    <ds:schemaRef ds:uri="00959536-5d38-4ca1-813d-43f84385441f"/>
    <ds:schemaRef ds:uri="6dfc8cee-dd26-47b0-a3ed-d71f1aed02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B3904DA-80CA-4D38-931A-7FB1675E90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D7FCB5-00B9-4BFA-9D76-1926E7EFB4F5}">
  <ds:schemaRefs>
    <ds:schemaRef ds:uri="http://purl.org/dc/terms/"/>
    <ds:schemaRef ds:uri="http://schemas.microsoft.com/office/infopath/2007/PartnerControls"/>
    <ds:schemaRef ds:uri="00959536-5d38-4ca1-813d-43f84385441f"/>
    <ds:schemaRef ds:uri="http://schemas.microsoft.com/office/2006/documentManagement/types"/>
    <ds:schemaRef ds:uri="http://schemas.microsoft.com/office/2006/metadata/properties"/>
    <ds:schemaRef ds:uri="http://purl.org/dc/elements/1.1/"/>
    <ds:schemaRef ds:uri="6dfc8cee-dd26-47b0-a3ed-d71f1aed02da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867</Words>
  <Application>Microsoft Office PowerPoint</Application>
  <PresentationFormat>Presentación en pantalla (4:3)</PresentationFormat>
  <Paragraphs>361</Paragraphs>
  <Slides>22</Slides>
  <Notes>1</Notes>
  <HiddenSlides>0</HiddenSlides>
  <MMClips>22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PORTADA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UPV/EHUko doktoregaiei harrera</dc:title>
  <dc:creator>DOKe</dc:creator>
  <cp:lastModifiedBy>pc</cp:lastModifiedBy>
  <cp:revision>71</cp:revision>
  <cp:lastPrinted>2024-11-26T09:29:29Z</cp:lastPrinted>
  <dcterms:modified xsi:type="dcterms:W3CDTF">2024-12-04T09:21:36Z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0x010100D54107B32EFA7B4D965685727235DF9C</vt:lpwstr>
  </property>
</Properties>
</file>