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2AD7-9CBE-49CA-90D9-821B648D82D3}" type="datetimeFigureOut">
              <a:rPr lang="es-ES" smtClean="0"/>
              <a:pPr/>
              <a:t>26/04/2016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0EFD6-0DC7-49C7-A688-4E56358DB01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http://www.mineco.gob.es/stfls/comun/logos/2011-Web-EconomiaC-63px.jpg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talia\Pictures\Import from HP Viewer\habitacion-nueva-york-hopper_2_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738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716463" y="0"/>
            <a:ext cx="4248150" cy="6858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s-ES" sz="2400" b="1" cap="small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" sz="2400" b="1" cap="small" dirty="0" err="1">
                <a:solidFill>
                  <a:schemeClr val="tx1"/>
                </a:solidFill>
                <a:latin typeface="Baskerville Old Face" pitchFamily="18" charset="0"/>
              </a:rPr>
              <a:t>Espaniar</a:t>
            </a:r>
            <a:r>
              <a:rPr lang="es-ES" sz="2400" b="1" cap="small" dirty="0">
                <a:solidFill>
                  <a:schemeClr val="tx1"/>
                </a:solidFill>
                <a:latin typeface="Baskerville Old Face" pitchFamily="18" charset="0"/>
              </a:rPr>
              <a:t> Literatura </a:t>
            </a:r>
            <a:r>
              <a:rPr lang="es-ES" sz="2400" b="1" cap="small" dirty="0" err="1">
                <a:solidFill>
                  <a:schemeClr val="tx1"/>
                </a:solidFill>
                <a:latin typeface="Baskerville Old Face" pitchFamily="18" charset="0"/>
              </a:rPr>
              <a:t>Garaikideari</a:t>
            </a:r>
            <a:r>
              <a:rPr lang="es-ES" sz="2400" b="1" cap="small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s-ES" sz="2400" b="1" cap="small" dirty="0" err="1">
                <a:solidFill>
                  <a:schemeClr val="tx1"/>
                </a:solidFill>
                <a:latin typeface="Baskerville Old Face" pitchFamily="18" charset="0"/>
              </a:rPr>
              <a:t>Buruzko</a:t>
            </a:r>
            <a:r>
              <a:rPr lang="es-ES" sz="2400" b="1" cap="small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s-ES" sz="2400" b="1" cap="small" dirty="0" err="1">
                <a:solidFill>
                  <a:schemeClr val="tx1"/>
                </a:solidFill>
                <a:latin typeface="Baskerville Old Face" pitchFamily="18" charset="0"/>
              </a:rPr>
              <a:t>Jardunaldiak</a:t>
            </a: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Direcciones estéticas de la lírica posmoderna en España: la poesía como documento histórico. </a:t>
            </a:r>
            <a:r>
              <a:rPr lang="es-ES_tradnl" sz="1800" b="1" cap="small" dirty="0" err="1" smtClean="0">
                <a:solidFill>
                  <a:schemeClr val="tx1"/>
                </a:solidFill>
                <a:latin typeface="Baskerville Old Face" pitchFamily="18" charset="0"/>
              </a:rPr>
              <a:t>Autorreferencialidad</a:t>
            </a: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 y </a:t>
            </a:r>
            <a:r>
              <a:rPr lang="es-ES_tradnl" sz="1800" b="1" cap="small" dirty="0" err="1" smtClean="0">
                <a:solidFill>
                  <a:schemeClr val="tx1"/>
                </a:solidFill>
                <a:latin typeface="Baskerville Old Face" pitchFamily="18" charset="0"/>
              </a:rPr>
              <a:t>ficcionalidad</a:t>
            </a:r>
            <a:r>
              <a:rPr lang="es-ES_tradnl" sz="1800" b="1" cap="small" dirty="0" smtClean="0">
                <a:solidFill>
                  <a:schemeClr val="tx1"/>
                </a:solidFill>
                <a:latin typeface="Baskerville Old Face" pitchFamily="18" charset="0"/>
              </a:rPr>
              <a:t>.</a:t>
            </a:r>
          </a:p>
          <a:p>
            <a:pPr>
              <a:defRPr/>
            </a:pPr>
            <a:r>
              <a:rPr lang="es-ES_tradnl" sz="1800" b="1" cap="small" dirty="0">
                <a:solidFill>
                  <a:schemeClr val="tx1"/>
                </a:solidFill>
                <a:latin typeface="Baskerville Old Face" pitchFamily="18" charset="0"/>
              </a:rPr>
              <a:t>(</a:t>
            </a:r>
            <a:r>
              <a:rPr lang="es-ES_tradnl" sz="1800" b="1" cap="small" dirty="0" err="1">
                <a:solidFill>
                  <a:schemeClr val="tx1"/>
                </a:solidFill>
                <a:latin typeface="Baskerville Old Face" pitchFamily="18" charset="0"/>
              </a:rPr>
              <a:t>Jardunaldi</a:t>
            </a:r>
            <a:r>
              <a:rPr lang="es-ES_tradnl" sz="1800" b="1" cap="small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s-ES_tradnl" sz="1800" b="1" cap="small" dirty="0" err="1">
                <a:solidFill>
                  <a:schemeClr val="tx1"/>
                </a:solidFill>
                <a:latin typeface="Baskerville Old Face" pitchFamily="18" charset="0"/>
              </a:rPr>
              <a:t>doktorialak</a:t>
            </a:r>
            <a:r>
              <a:rPr lang="es-ES_tradnl" sz="1800" b="1" cap="small" dirty="0">
                <a:solidFill>
                  <a:schemeClr val="tx1"/>
                </a:solidFill>
                <a:latin typeface="Baskerville Old Face" pitchFamily="18" charset="0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b="1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>
              <a:defRPr/>
            </a:pPr>
            <a:r>
              <a:rPr lang="es-ES" sz="1600" b="1" dirty="0" err="1">
                <a:solidFill>
                  <a:schemeClr val="tx1"/>
                </a:solidFill>
                <a:latin typeface="Baskerville Old Face" pitchFamily="18" charset="0"/>
              </a:rPr>
              <a:t>Letretako</a:t>
            </a: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s-ES" sz="1600" b="1" dirty="0" err="1">
                <a:solidFill>
                  <a:schemeClr val="tx1"/>
                </a:solidFill>
                <a:latin typeface="Baskerville Old Face" pitchFamily="18" charset="0"/>
              </a:rPr>
              <a:t>Fakultatea</a:t>
            </a: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, </a:t>
            </a:r>
            <a:r>
              <a:rPr lang="es-ES" sz="1600" b="1" dirty="0" err="1">
                <a:solidFill>
                  <a:schemeClr val="tx1"/>
                </a:solidFill>
                <a:latin typeface="Baskerville Old Face" pitchFamily="18" charset="0"/>
              </a:rPr>
              <a:t>Areto</a:t>
            </a: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s-ES" sz="1600" b="1" dirty="0" err="1">
                <a:solidFill>
                  <a:schemeClr val="tx1"/>
                </a:solidFill>
                <a:latin typeface="Baskerville Old Face" pitchFamily="18" charset="0"/>
              </a:rPr>
              <a:t>Nagusia</a:t>
            </a:r>
            <a:endParaRPr lang="es-ES" sz="1600" b="1" dirty="0">
              <a:solidFill>
                <a:schemeClr val="tx1"/>
              </a:solidFill>
              <a:latin typeface="Baskerville Old Face" pitchFamily="18" charset="0"/>
            </a:endParaRPr>
          </a:p>
          <a:p>
            <a:pPr>
              <a:defRPr/>
            </a:pP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UPV-EHU</a:t>
            </a:r>
          </a:p>
          <a:p>
            <a:pPr>
              <a:defRPr/>
            </a:pP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Vitoria-Gasteiz</a:t>
            </a:r>
          </a:p>
          <a:p>
            <a:pPr>
              <a:defRPr/>
            </a:pPr>
            <a:r>
              <a:rPr lang="es-ES" sz="1600" b="1" dirty="0" err="1" smtClean="0">
                <a:solidFill>
                  <a:schemeClr val="tx1"/>
                </a:solidFill>
                <a:latin typeface="Baskerville Old Face" pitchFamily="18" charset="0"/>
              </a:rPr>
              <a:t>Maiatzak</a:t>
            </a:r>
            <a:r>
              <a:rPr lang="es-ES" sz="1600" b="1" dirty="0" smtClean="0">
                <a:solidFill>
                  <a:schemeClr val="tx1"/>
                </a:solidFill>
                <a:latin typeface="Baskerville Old Face" pitchFamily="18" charset="0"/>
              </a:rPr>
              <a:t> 5 </a:t>
            </a:r>
            <a:r>
              <a:rPr lang="es-ES" sz="1600" b="1" dirty="0">
                <a:solidFill>
                  <a:schemeClr val="tx1"/>
                </a:solidFill>
                <a:latin typeface="Baskerville Old Face" pitchFamily="18" charset="0"/>
              </a:rPr>
              <a:t>eta </a:t>
            </a:r>
            <a:r>
              <a:rPr lang="es-ES" sz="1600" b="1" dirty="0" smtClean="0">
                <a:solidFill>
                  <a:schemeClr val="tx1"/>
                </a:solidFill>
                <a:latin typeface="Baskerville Old Face" pitchFamily="18" charset="0"/>
              </a:rPr>
              <a:t>6, 2016 </a:t>
            </a:r>
            <a:endParaRPr lang="en-US" sz="1600" dirty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defRPr/>
            </a:pPr>
            <a:endParaRPr lang="en-US" sz="1600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  <p:sp>
        <p:nvSpPr>
          <p:cNvPr id="205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4284663" cy="6858000"/>
          </a:xfrm>
        </p:spPr>
        <p:txBody>
          <a:bodyPr/>
          <a:lstStyle/>
          <a:p>
            <a:r>
              <a:rPr lang="es-ES" sz="1400" smtClean="0"/>
              <a:t/>
            </a:r>
            <a:br>
              <a:rPr lang="es-ES" sz="1400" smtClean="0"/>
            </a:br>
            <a:endParaRPr lang="en-US" smtClean="0"/>
          </a:p>
        </p:txBody>
      </p:sp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3357563"/>
            <a:ext cx="318135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4437112"/>
            <a:ext cx="13144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5589240"/>
            <a:ext cx="1943100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755650" y="1700213"/>
            <a:ext cx="316865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dirty="0">
                <a:latin typeface="Baskerville Old Face" pitchFamily="18" charset="0"/>
              </a:rPr>
              <a:t>Organiza: </a:t>
            </a:r>
            <a:r>
              <a:rPr lang="es-ES" dirty="0" err="1" smtClean="0">
                <a:latin typeface="Baskerville Old Face" pitchFamily="18" charset="0"/>
              </a:rPr>
              <a:t>Hispaniar</a:t>
            </a:r>
            <a:r>
              <a:rPr lang="es-ES" dirty="0" smtClean="0">
                <a:latin typeface="Baskerville Old Face" pitchFamily="18" charset="0"/>
              </a:rPr>
              <a:t> eta </a:t>
            </a:r>
            <a:r>
              <a:rPr lang="es-ES" dirty="0" err="1" smtClean="0">
                <a:latin typeface="Baskerville Old Face" pitchFamily="18" charset="0"/>
              </a:rPr>
              <a:t>Erromaniko</a:t>
            </a:r>
            <a:r>
              <a:rPr lang="es-ES" dirty="0" smtClean="0">
                <a:latin typeface="Baskerville Old Face" pitchFamily="18" charset="0"/>
              </a:rPr>
              <a:t> </a:t>
            </a:r>
            <a:r>
              <a:rPr lang="es-ES" dirty="0" err="1" smtClean="0">
                <a:latin typeface="Baskerville Old Face" pitchFamily="18" charset="0"/>
              </a:rPr>
              <a:t>Filologia</a:t>
            </a:r>
            <a:r>
              <a:rPr lang="es-ES" dirty="0" smtClean="0">
                <a:latin typeface="Baskerville Old Face" pitchFamily="18" charset="0"/>
              </a:rPr>
              <a:t> eta  </a:t>
            </a:r>
            <a:r>
              <a:rPr lang="es-ES" dirty="0" err="1" smtClean="0">
                <a:latin typeface="Baskerville Old Face" pitchFamily="18" charset="0"/>
              </a:rPr>
              <a:t>Literaturaren</a:t>
            </a:r>
            <a:r>
              <a:rPr lang="es-ES" dirty="0" smtClean="0">
                <a:latin typeface="Baskerville Old Face" pitchFamily="18" charset="0"/>
              </a:rPr>
              <a:t> </a:t>
            </a:r>
            <a:r>
              <a:rPr lang="es-ES" dirty="0" err="1" smtClean="0">
                <a:latin typeface="Baskerville Old Face" pitchFamily="18" charset="0"/>
              </a:rPr>
              <a:t>Teoria</a:t>
            </a:r>
            <a:endParaRPr lang="es-ES" dirty="0">
              <a:latin typeface="Baskerville Old Face" pitchFamily="18" charset="0"/>
            </a:endParaRPr>
          </a:p>
          <a:p>
            <a:pPr algn="ctr"/>
            <a:r>
              <a:rPr lang="es-ES" dirty="0">
                <a:latin typeface="Baskerville Old Face" pitchFamily="18" charset="0"/>
              </a:rPr>
              <a:t/>
            </a:r>
            <a:br>
              <a:rPr lang="es-ES" dirty="0">
                <a:latin typeface="Baskerville Old Face" pitchFamily="18" charset="0"/>
              </a:rPr>
            </a:br>
            <a:r>
              <a:rPr lang="es-ES" dirty="0" err="1" smtClean="0">
                <a:latin typeface="Baskerville Old Face" pitchFamily="18" charset="0"/>
              </a:rPr>
              <a:t>Laguntzaileak</a:t>
            </a:r>
            <a:r>
              <a:rPr lang="es-ES" dirty="0" smtClean="0">
                <a:latin typeface="Baskerville Old Face" pitchFamily="18" charset="0"/>
              </a:rPr>
              <a:t>: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2057" name="Picture 9" descr="D:\Documents and Settings\vcpvafen\Mis documentos\Mis imágenes\Jaurlaritza_logo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6502667"/>
            <a:ext cx="1584000" cy="710666"/>
          </a:xfrm>
          <a:prstGeom prst="rect">
            <a:avLst/>
          </a:prstGeom>
          <a:noFill/>
        </p:spPr>
      </p:pic>
      <p:pic>
        <p:nvPicPr>
          <p:cNvPr id="11" name="Picture 9" descr="Ministerio de Economía y Competitividad - Gobierno de España"/>
          <p:cNvPicPr>
            <a:picLocks noChangeAspect="1" noChangeArrowheads="1"/>
          </p:cNvPicPr>
          <p:nvPr/>
        </p:nvPicPr>
        <p:blipFill>
          <a:blip r:embed="rId7" r:link="rId8" cstate="print"/>
          <a:srcRect/>
          <a:stretch>
            <a:fillRect/>
          </a:stretch>
        </p:blipFill>
        <p:spPr bwMode="auto">
          <a:xfrm>
            <a:off x="1547664" y="5949280"/>
            <a:ext cx="18002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talia\Pictures\Import from HP Viewer\habitacion-nueva-york-hopper_2_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7380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468313" y="188913"/>
            <a:ext cx="83518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25413" y="1052513"/>
            <a:ext cx="4518025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s-ES" sz="1500" b="1" i="1" u="sng" dirty="0" smtClean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i="1" u="sng" dirty="0" err="1" smtClean="0">
                <a:latin typeface="Baskerville Old Face" pitchFamily="18" charset="0"/>
                <a:ea typeface="Batang" pitchFamily="18" charset="-127"/>
              </a:rPr>
              <a:t>Osteguna</a:t>
            </a:r>
            <a:r>
              <a:rPr lang="es-ES" sz="1500" b="1" i="1" u="sng" dirty="0" smtClean="0">
                <a:latin typeface="Baskerville Old Face" pitchFamily="18" charset="0"/>
                <a:ea typeface="Batang" pitchFamily="18" charset="-127"/>
              </a:rPr>
              <a:t>,  </a:t>
            </a:r>
            <a:r>
              <a:rPr lang="es-ES" sz="1500" b="1" i="1" u="sng" dirty="0" err="1" smtClean="0">
                <a:latin typeface="Baskerville Old Face" pitchFamily="18" charset="0"/>
                <a:ea typeface="Batang" pitchFamily="18" charset="-127"/>
              </a:rPr>
              <a:t>maiatzak</a:t>
            </a:r>
            <a:r>
              <a:rPr lang="es-ES" sz="1500" b="1" i="1" u="sng" dirty="0" smtClean="0">
                <a:latin typeface="Baskerville Old Face" pitchFamily="18" charset="0"/>
                <a:ea typeface="Batang" pitchFamily="18" charset="-127"/>
              </a:rPr>
              <a:t> 5</a:t>
            </a:r>
            <a:endParaRPr lang="en-US" sz="1500" u="sng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dirty="0" err="1" smtClean="0">
                <a:latin typeface="Baskerville Old Face" pitchFamily="18" charset="0"/>
                <a:ea typeface="Batang" pitchFamily="18" charset="-127"/>
              </a:rPr>
              <a:t>Sesioa</a:t>
            </a:r>
            <a:r>
              <a:rPr lang="es-ES" sz="1500" b="1" dirty="0" smtClean="0">
                <a:latin typeface="Baskerville Old Face" pitchFamily="18" charset="0"/>
                <a:ea typeface="Batang" pitchFamily="18" charset="-127"/>
              </a:rPr>
              <a:t>: 10:00-13:30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600" dirty="0">
                <a:latin typeface="Baskerville Old Face" pitchFamily="18" charset="0"/>
                <a:ea typeface="Batang" pitchFamily="18" charset="-127"/>
              </a:rPr>
              <a:t>- Almudena del Olmo (U. de Illes Balears): </a:t>
            </a:r>
            <a:r>
              <a:rPr lang="es-ES" sz="1600" dirty="0">
                <a:latin typeface="Baskerville Old Face" pitchFamily="18" charset="0"/>
              </a:rPr>
              <a:t>"Las Ínsulas Extrañas de Enrique </a:t>
            </a:r>
            <a:r>
              <a:rPr lang="es-ES" sz="1600" dirty="0" err="1">
                <a:latin typeface="Baskerville Old Face" pitchFamily="18" charset="0"/>
              </a:rPr>
              <a:t>Badosa</a:t>
            </a:r>
            <a:r>
              <a:rPr lang="es-ES" sz="1600" dirty="0">
                <a:latin typeface="Baskerville Old Face" pitchFamily="18" charset="0"/>
              </a:rPr>
              <a:t>"</a:t>
            </a:r>
            <a:endParaRPr lang="en-US" sz="16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" sz="1600" dirty="0" smtClean="0">
                <a:latin typeface="Baskerville Old Face" pitchFamily="18" charset="0"/>
                <a:ea typeface="Batang" pitchFamily="18" charset="-127"/>
              </a:rPr>
              <a:t>Antonio Jiménez Millán (U. de Málaga): “</a:t>
            </a:r>
            <a:r>
              <a:rPr lang="es-ES" sz="1600" dirty="0" smtClean="0">
                <a:latin typeface="Baskerville Old Face" pitchFamily="18" charset="0"/>
              </a:rPr>
              <a:t>La </a:t>
            </a:r>
            <a:r>
              <a:rPr lang="es-ES" sz="1600" dirty="0">
                <a:latin typeface="Baskerville Old Face" pitchFamily="18" charset="0"/>
              </a:rPr>
              <a:t>poesía de Javier Egea: ideología y tradición </a:t>
            </a:r>
            <a:r>
              <a:rPr lang="es-ES" sz="1600" dirty="0" smtClean="0">
                <a:latin typeface="Baskerville Old Face" pitchFamily="18" charset="0"/>
              </a:rPr>
              <a:t>literaria”</a:t>
            </a:r>
            <a:endParaRPr lang="es-ES" sz="1600" dirty="0" smtClean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endParaRPr lang="en-U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dirty="0" err="1" smtClean="0">
                <a:latin typeface="Baskerville Old Face" pitchFamily="18" charset="0"/>
                <a:ea typeface="Batang" pitchFamily="18" charset="-127"/>
              </a:rPr>
              <a:t>Sesioa</a:t>
            </a:r>
            <a:r>
              <a:rPr lang="es-ES" sz="1500" b="1" dirty="0" smtClean="0">
                <a:latin typeface="Baskerville Old Face" pitchFamily="18" charset="0"/>
                <a:ea typeface="Batang" pitchFamily="18" charset="-127"/>
              </a:rPr>
              <a:t>: 15:30- 19:00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Juan José </a:t>
            </a:r>
            <a:r>
              <a:rPr lang="es-ES" sz="1500" dirty="0" err="1" smtClean="0">
                <a:latin typeface="Baskerville Old Face" pitchFamily="18" charset="0"/>
                <a:ea typeface="Batang" pitchFamily="18" charset="-127"/>
              </a:rPr>
              <a:t>Lanz</a:t>
            </a:r>
            <a:r>
              <a:rPr lang="es-ES" sz="1500" dirty="0" smtClean="0">
                <a:latin typeface="Baskerville Old Face" pitchFamily="18" charset="0"/>
                <a:ea typeface="Batang" pitchFamily="18" charset="-127"/>
              </a:rPr>
              <a:t> Rivera (UPV-EHU): “</a:t>
            </a:r>
            <a:r>
              <a:rPr lang="es-ES" sz="1600" dirty="0" err="1" smtClean="0">
                <a:latin typeface="Baskerville Old Face" pitchFamily="18" charset="0"/>
              </a:rPr>
              <a:t>Interdiscursividad</a:t>
            </a:r>
            <a:r>
              <a:rPr lang="es-ES" sz="1600" dirty="0">
                <a:latin typeface="Baskerville Old Face" pitchFamily="18" charset="0"/>
              </a:rPr>
              <a:t>, </a:t>
            </a:r>
            <a:r>
              <a:rPr lang="es-ES" sz="1600" dirty="0" err="1">
                <a:latin typeface="Baskerville Old Face" pitchFamily="18" charset="0"/>
              </a:rPr>
              <a:t>autorreferencia</a:t>
            </a:r>
            <a:r>
              <a:rPr lang="es-ES" sz="1600" dirty="0">
                <a:latin typeface="Baskerville Old Face" pitchFamily="18" charset="0"/>
              </a:rPr>
              <a:t> e Historia en </a:t>
            </a:r>
            <a:r>
              <a:rPr lang="es-ES" sz="1600" i="1" dirty="0">
                <a:latin typeface="Baskerville Old Face" pitchFamily="18" charset="0"/>
              </a:rPr>
              <a:t>Nueva York después de muerto</a:t>
            </a:r>
            <a:r>
              <a:rPr lang="es-ES" sz="1600" dirty="0">
                <a:latin typeface="Baskerville Old Face" pitchFamily="18" charset="0"/>
              </a:rPr>
              <a:t>, de Antonio Hernández" </a:t>
            </a:r>
            <a:endParaRPr lang="es-ES" sz="15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" sz="1600" dirty="0">
                <a:latin typeface="Baskerville Old Face" pitchFamily="18" charset="0"/>
                <a:ea typeface="Batang" pitchFamily="18" charset="-127"/>
              </a:rPr>
              <a:t> Felipe González Vega (UPV-EHU): </a:t>
            </a:r>
            <a:r>
              <a:rPr lang="es-ES" sz="1600" dirty="0">
                <a:latin typeface="Baskerville Old Face" pitchFamily="18" charset="0"/>
              </a:rPr>
              <a:t>"Ficciones neoplatónicas en la poesía española contemporánea: algunos ejemplos de Carlos Marzal y JA González Iglesias“</a:t>
            </a: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4643438" y="1052513"/>
            <a:ext cx="4537075" cy="334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s-ES" sz="1500" b="1" i="1" u="sng" dirty="0" smtClean="0">
              <a:latin typeface="Batang" pitchFamily="18" charset="-127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i="1" u="sng" dirty="0" err="1" smtClean="0">
                <a:latin typeface="Baskerville Old Face" pitchFamily="18" charset="0"/>
                <a:ea typeface="Batang" pitchFamily="18" charset="-127"/>
              </a:rPr>
              <a:t>Ostirala</a:t>
            </a:r>
            <a:r>
              <a:rPr lang="es-ES" sz="1500" b="1" i="1" u="sng" dirty="0" smtClean="0">
                <a:latin typeface="Baskerville Old Face" pitchFamily="18" charset="0"/>
                <a:ea typeface="Batang" pitchFamily="18" charset="-127"/>
              </a:rPr>
              <a:t>,  </a:t>
            </a:r>
            <a:r>
              <a:rPr lang="es-ES" sz="1500" b="1" i="1" u="sng" dirty="0" err="1" smtClean="0">
                <a:latin typeface="Baskerville Old Face" pitchFamily="18" charset="0"/>
                <a:ea typeface="Batang" pitchFamily="18" charset="-127"/>
              </a:rPr>
              <a:t>maiatzak</a:t>
            </a:r>
            <a:r>
              <a:rPr lang="es-ES" sz="1500" b="1" i="1" u="sng" dirty="0" smtClean="0">
                <a:latin typeface="Baskerville Old Face" pitchFamily="18" charset="0"/>
                <a:ea typeface="Batang" pitchFamily="18" charset="-127"/>
              </a:rPr>
              <a:t> 6 </a:t>
            </a:r>
            <a:endParaRPr lang="en-US" sz="1500" u="sng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500" b="1" dirty="0" err="1" smtClean="0">
                <a:latin typeface="Baskerville Old Face" pitchFamily="18" charset="0"/>
                <a:ea typeface="Batang" pitchFamily="18" charset="-127"/>
              </a:rPr>
              <a:t>Sesioa</a:t>
            </a:r>
            <a:r>
              <a:rPr lang="es-ES" sz="1500" b="1" dirty="0" smtClean="0">
                <a:latin typeface="Baskerville Old Face" pitchFamily="18" charset="0"/>
                <a:ea typeface="Batang" pitchFamily="18" charset="-127"/>
              </a:rPr>
              <a:t>:  10:00-13:30</a:t>
            </a:r>
            <a:endParaRPr lang="en-US" sz="1500" dirty="0" smtClean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600" dirty="0" smtClean="0">
                <a:latin typeface="Baskerville Old Face" pitchFamily="18" charset="0"/>
                <a:ea typeface="Batang" pitchFamily="18" charset="-127"/>
              </a:rPr>
              <a:t>-  </a:t>
            </a:r>
            <a:r>
              <a:rPr lang="es-ES" sz="1600" dirty="0">
                <a:latin typeface="Baskerville Old Face" pitchFamily="18" charset="0"/>
                <a:ea typeface="Batang" pitchFamily="18" charset="-127"/>
              </a:rPr>
              <a:t>Francisco J. Díaz de Castro (U. de Illes Balears): </a:t>
            </a:r>
            <a:r>
              <a:rPr lang="es-ES" sz="1600" dirty="0">
                <a:latin typeface="Baskerville Old Face" pitchFamily="18" charset="0"/>
              </a:rPr>
              <a:t>"¿Quién anda ahí? Las ficciones autobiográficas de Ángeles Mora"</a:t>
            </a:r>
            <a:endParaRPr lang="en-US" sz="1600" dirty="0">
              <a:latin typeface="Baskerville Old Face" pitchFamily="18" charset="0"/>
              <a:ea typeface="Batang" pitchFamily="18" charset="-127"/>
            </a:endParaRPr>
          </a:p>
          <a:p>
            <a:pPr>
              <a:lnSpc>
                <a:spcPct val="150000"/>
              </a:lnSpc>
            </a:pPr>
            <a:r>
              <a:rPr lang="es-ES" sz="1600" dirty="0" smtClean="0">
                <a:latin typeface="Baskerville Old Face" pitchFamily="18" charset="0"/>
              </a:rPr>
              <a:t>- Natalia Vara Ferrero (UPV-EHU):“El </a:t>
            </a:r>
            <a:r>
              <a:rPr lang="es-ES" sz="1600" dirty="0">
                <a:latin typeface="Baskerville Old Face" pitchFamily="18" charset="0"/>
              </a:rPr>
              <a:t>poema no soy yo: autobiografía como pecado original </a:t>
            </a:r>
            <a:r>
              <a:rPr lang="es-ES" sz="1600" dirty="0" smtClean="0">
                <a:latin typeface="Baskerville Old Face" pitchFamily="18" charset="0"/>
              </a:rPr>
              <a:t>según </a:t>
            </a:r>
            <a:r>
              <a:rPr lang="es-ES" sz="1600" dirty="0">
                <a:latin typeface="Baskerville Old Face" pitchFamily="18" charset="0"/>
              </a:rPr>
              <a:t>Marta Sanz y Ángeles </a:t>
            </a:r>
            <a:r>
              <a:rPr lang="es-ES" sz="1600" dirty="0" smtClean="0">
                <a:latin typeface="Baskerville Old Face" pitchFamily="18" charset="0"/>
              </a:rPr>
              <a:t>Mora”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</p:txBody>
      </p: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125413" y="44450"/>
            <a:ext cx="9018587" cy="75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u-ES" altLang="en-US" sz="1500" dirty="0" smtClean="0">
                <a:latin typeface="Baskerville Old Face" pitchFamily="18" charset="0"/>
                <a:ea typeface="Batang" pitchFamily="18" charset="-127"/>
              </a:rPr>
              <a:t>Jardunaldi hauetan Espainiako literatura postmodernoan diren hainbat  aditu bilduko ditugu, literatura historia-dokumentu bezala aztertu dezaten. Bi dira garatuko diren alderdiak: </a:t>
            </a:r>
            <a:r>
              <a:rPr lang="eu-ES" altLang="en-US" sz="1500" dirty="0" err="1" smtClean="0">
                <a:latin typeface="Baskerville Old Face" pitchFamily="18" charset="0"/>
                <a:ea typeface="Batang" pitchFamily="18" charset="-127"/>
              </a:rPr>
              <a:t>autorreferentzialtasuna</a:t>
            </a:r>
            <a:r>
              <a:rPr lang="eu-ES" altLang="en-US" sz="1500" dirty="0" smtClean="0">
                <a:latin typeface="Baskerville Old Face" pitchFamily="18" charset="0"/>
                <a:ea typeface="Batang" pitchFamily="18" charset="-127"/>
              </a:rPr>
              <a:t> eta </a:t>
            </a:r>
            <a:r>
              <a:rPr lang="eu-ES" altLang="en-US" sz="1500" dirty="0" err="1" smtClean="0">
                <a:latin typeface="Baskerville Old Face" pitchFamily="18" charset="0"/>
                <a:ea typeface="Batang" pitchFamily="18" charset="-127"/>
              </a:rPr>
              <a:t>fikzionalitatea</a:t>
            </a:r>
            <a:r>
              <a:rPr lang="eu-ES" altLang="en-US" sz="1500" dirty="0" smtClean="0">
                <a:latin typeface="Baskerville Old Face" pitchFamily="18" charset="0"/>
                <a:ea typeface="Batang" pitchFamily="18" charset="-127"/>
              </a:rPr>
              <a:t>.</a:t>
            </a:r>
            <a:endParaRPr lang="en-US" sz="1500" dirty="0">
              <a:latin typeface="Baskerville Old Face" pitchFamily="18" charset="0"/>
              <a:ea typeface="Batang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235</Words>
  <Application>Microsoft Office PowerPoint</Application>
  <PresentationFormat>Presentación en pantalla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 </vt:lpstr>
      <vt:lpstr>Diapositiva 2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VOrdenacionII</dc:creator>
  <cp:lastModifiedBy>VOrdenacionII</cp:lastModifiedBy>
  <cp:revision>5</cp:revision>
  <dcterms:created xsi:type="dcterms:W3CDTF">2016-04-25T11:36:06Z</dcterms:created>
  <dcterms:modified xsi:type="dcterms:W3CDTF">2016-04-26T07:26:27Z</dcterms:modified>
</cp:coreProperties>
</file>