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6"/>
  </p:notesMasterIdLst>
  <p:handoutMasterIdLst>
    <p:handoutMasterId r:id="rId17"/>
  </p:handoutMasterIdLst>
  <p:sldIdLst>
    <p:sldId id="256" r:id="rId3"/>
    <p:sldId id="369" r:id="rId4"/>
    <p:sldId id="329" r:id="rId5"/>
    <p:sldId id="364" r:id="rId6"/>
    <p:sldId id="365" r:id="rId7"/>
    <p:sldId id="366" r:id="rId8"/>
    <p:sldId id="351" r:id="rId9"/>
    <p:sldId id="367" r:id="rId10"/>
    <p:sldId id="352" r:id="rId11"/>
    <p:sldId id="368" r:id="rId12"/>
    <p:sldId id="371" r:id="rId13"/>
    <p:sldId id="372" r:id="rId14"/>
    <p:sldId id="267" r:id="rId15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CB9"/>
    <a:srgbClr val="4479E1"/>
    <a:srgbClr val="007F93"/>
    <a:srgbClr val="037DB4"/>
    <a:srgbClr val="2E5C57"/>
    <a:srgbClr val="2482C1"/>
    <a:srgbClr val="E71D31"/>
    <a:srgbClr val="008000"/>
    <a:srgbClr val="88BB48"/>
    <a:srgbClr val="FF1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574" autoAdjust="0"/>
  </p:normalViewPr>
  <p:slideViewPr>
    <p:cSldViewPr>
      <p:cViewPr varScale="1">
        <p:scale>
          <a:sx n="84" d="100"/>
          <a:sy n="84" d="100"/>
        </p:scale>
        <p:origin x="-36" y="216"/>
      </p:cViewPr>
      <p:guideLst>
        <p:guide orient="horz" pos="216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0FC3CD-D0D2-49B8-9AD0-76FC5FD5AA80}" type="datetimeFigureOut">
              <a:rPr lang="es-ES"/>
              <a:pPr/>
              <a:t>27/09/2018</a:t>
            </a:fld>
            <a:endParaRPr lang="es-ES"/>
          </a:p>
        </p:txBody>
      </p:sp>
      <p:sp>
        <p:nvSpPr>
          <p:cNvPr id="4" name="3 Marcador de pie de página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5BC18D-CF98-453F-885C-75AD1A99F36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307729-2C74-42AE-88F5-D25B02B69A82}" type="datetimeFigureOut">
              <a:rPr lang="es-ES"/>
              <a:pPr/>
              <a:t>27/09/2018</a:t>
            </a:fld>
            <a:endParaRPr lang="es-ES"/>
          </a:p>
        </p:txBody>
      </p:sp>
      <p:sp>
        <p:nvSpPr>
          <p:cNvPr id="4" name="3 Marcador de imagen de diapositiva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pie de página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D17543-F3C4-4194-A4ED-B816AAF29D5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717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66500-30C0-4D1E-84D6-16AD557E5B37}" type="slidenum">
              <a:rPr lang="es-ES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B69B3-EB9E-4041-9707-80BD91C5148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21166" y="-25400"/>
            <a:ext cx="12213167" cy="6883400"/>
          </a:xfrm>
          <a:prstGeom prst="rect">
            <a:avLst/>
          </a:prstGeom>
          <a:solidFill>
            <a:srgbClr val="BC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9 Rectángulo"/>
          <p:cNvSpPr/>
          <p:nvPr userDrawn="1"/>
        </p:nvSpPr>
        <p:spPr>
          <a:xfrm>
            <a:off x="493184" y="1903414"/>
            <a:ext cx="4834467" cy="94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0 Rectángulo"/>
          <p:cNvSpPr/>
          <p:nvPr userDrawn="1"/>
        </p:nvSpPr>
        <p:spPr>
          <a:xfrm>
            <a:off x="588433" y="2695576"/>
            <a:ext cx="5124451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1 Rectángulo"/>
          <p:cNvSpPr/>
          <p:nvPr userDrawn="1"/>
        </p:nvSpPr>
        <p:spPr>
          <a:xfrm>
            <a:off x="478367" y="2997200"/>
            <a:ext cx="5598584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2 Rectángulo"/>
          <p:cNvSpPr/>
          <p:nvPr userDrawn="1"/>
        </p:nvSpPr>
        <p:spPr>
          <a:xfrm>
            <a:off x="493184" y="4365626"/>
            <a:ext cx="4834467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0768" y="2132857"/>
            <a:ext cx="4999169" cy="2232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5A519A"/>
                </a:solidFill>
                <a:latin typeface="EHUSerif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3886" y="4365106"/>
            <a:ext cx="4365997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23392" y="166810"/>
            <a:ext cx="1248139" cy="679774"/>
          </a:xfrm>
          <a:prstGeom prst="rect">
            <a:avLst/>
          </a:prstGeom>
          <a:solidFill>
            <a:schemeClr val="bg1"/>
          </a:solidFill>
        </p:spPr>
        <p:txBody>
          <a:bodyPr lIns="72000" tIns="108000" rIns="72000" bIns="108000" anchor="ctr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871531" y="320698"/>
            <a:ext cx="1946614" cy="37199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36000" bIns="108000" anchor="ctr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1" y="0"/>
            <a:ext cx="12215284" cy="6858000"/>
          </a:xfrm>
          <a:prstGeom prst="rect">
            <a:avLst/>
          </a:prstGeom>
          <a:solidFill>
            <a:srgbClr val="F7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622301" y="333376"/>
            <a:ext cx="4993217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9 Rectángulo"/>
          <p:cNvSpPr/>
          <p:nvPr userDrawn="1"/>
        </p:nvSpPr>
        <p:spPr>
          <a:xfrm>
            <a:off x="493185" y="1903414"/>
            <a:ext cx="6851649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0 Rectángulo"/>
          <p:cNvSpPr/>
          <p:nvPr userDrawn="1"/>
        </p:nvSpPr>
        <p:spPr>
          <a:xfrm>
            <a:off x="588434" y="2695576"/>
            <a:ext cx="6468533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1 Rectángulo"/>
          <p:cNvSpPr/>
          <p:nvPr userDrawn="1"/>
        </p:nvSpPr>
        <p:spPr>
          <a:xfrm>
            <a:off x="493184" y="3748088"/>
            <a:ext cx="5856816" cy="117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2 Rectángulo"/>
          <p:cNvSpPr/>
          <p:nvPr userDrawn="1"/>
        </p:nvSpPr>
        <p:spPr>
          <a:xfrm>
            <a:off x="493184" y="4392614"/>
            <a:ext cx="6256867" cy="177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3391" y="2068016"/>
            <a:ext cx="6528727" cy="2945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E63A4D"/>
                </a:solidFill>
                <a:latin typeface="EHUSerif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5127086"/>
            <a:ext cx="576064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679509" y="260648"/>
            <a:ext cx="3936437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719403" y="260648"/>
            <a:ext cx="1248139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31750" y="0"/>
            <a:ext cx="12223751" cy="6858000"/>
          </a:xfrm>
          <a:prstGeom prst="rect">
            <a:avLst/>
          </a:prstGeom>
          <a:solidFill>
            <a:srgbClr val="A4D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622301" y="333376"/>
            <a:ext cx="4993217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9 Rectángulo"/>
          <p:cNvSpPr/>
          <p:nvPr userDrawn="1"/>
        </p:nvSpPr>
        <p:spPr>
          <a:xfrm>
            <a:off x="493185" y="1903414"/>
            <a:ext cx="7522633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0 Rectángulo"/>
          <p:cNvSpPr/>
          <p:nvPr userDrawn="1"/>
        </p:nvSpPr>
        <p:spPr>
          <a:xfrm>
            <a:off x="588433" y="2695576"/>
            <a:ext cx="7620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1 Rectángulo"/>
          <p:cNvSpPr/>
          <p:nvPr userDrawn="1"/>
        </p:nvSpPr>
        <p:spPr>
          <a:xfrm>
            <a:off x="493185" y="2997200"/>
            <a:ext cx="8290983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2 Rectángulo"/>
          <p:cNvSpPr/>
          <p:nvPr userDrawn="1"/>
        </p:nvSpPr>
        <p:spPr>
          <a:xfrm>
            <a:off x="493184" y="4868863"/>
            <a:ext cx="5027083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1902" y="1996008"/>
            <a:ext cx="6720748" cy="2873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21A1BC"/>
                </a:solidFill>
                <a:latin typeface="EHUSerif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5055078"/>
            <a:ext cx="4800533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679509" y="260648"/>
            <a:ext cx="3936437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719403" y="260648"/>
            <a:ext cx="1248139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erif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79300"/>
            <a:ext cx="10972800" cy="2405684"/>
          </a:xfrm>
        </p:spPr>
        <p:txBody>
          <a:bodyPr/>
          <a:lstStyle>
            <a:lvl1pPr>
              <a:defRPr>
                <a:solidFill>
                  <a:srgbClr val="5A519A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3501008"/>
            <a:ext cx="10972800" cy="1008112"/>
          </a:xfrm>
        </p:spPr>
        <p:txBody>
          <a:bodyPr/>
          <a:lstStyle>
            <a:lvl1pPr>
              <a:lnSpc>
                <a:spcPts val="1800"/>
              </a:lnSpc>
              <a:defRPr/>
            </a:lvl1pPr>
            <a:lvl2pPr>
              <a:lnSpc>
                <a:spcPts val="1800"/>
              </a:lnSpc>
              <a:defRPr/>
            </a:lvl2pPr>
            <a:lvl3pPr>
              <a:lnSpc>
                <a:spcPts val="1800"/>
              </a:lnSpc>
              <a:defRPr/>
            </a:lvl3pPr>
            <a:lvl4pPr>
              <a:lnSpc>
                <a:spcPts val="1800"/>
              </a:lnSpc>
              <a:defRPr/>
            </a:lvl4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24418" y="4725144"/>
            <a:ext cx="10943167" cy="1656606"/>
          </a:xfrm>
        </p:spPr>
        <p:txBody>
          <a:bodyPr>
            <a:noAutofit/>
          </a:bodyPr>
          <a:lstStyle>
            <a:lvl1pPr marL="201613" indent="-201613">
              <a:buFont typeface="Arial" pitchFamily="34" charset="0"/>
              <a:buChar char="•"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0E69593-2D9E-4BCD-BCBD-51D861EC4997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79301"/>
            <a:ext cx="10972800" cy="2693715"/>
          </a:xfrm>
        </p:spPr>
        <p:txBody>
          <a:bodyPr/>
          <a:lstStyle>
            <a:lvl1pPr>
              <a:defRPr>
                <a:solidFill>
                  <a:srgbClr val="E63A4D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48987" y="3717033"/>
            <a:ext cx="10943167" cy="1944563"/>
          </a:xfrm>
        </p:spPr>
        <p:txBody>
          <a:bodyPr numCol="2">
            <a:noAutofit/>
          </a:bodyPr>
          <a:lstStyle>
            <a:lvl1pPr marL="0" indent="0"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20F9150-69F7-41D5-B0D0-63D543E80D97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79302"/>
            <a:ext cx="10972800" cy="749499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24417" y="1772816"/>
            <a:ext cx="5568619" cy="460851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50" indent="-285750">
              <a:buFont typeface="Arial" pitchFamily="34" charset="0"/>
              <a:buChar char="•"/>
              <a:defRPr sz="1000"/>
            </a:lvl2pPr>
            <a:lvl3pPr marL="1200150" indent="-285750">
              <a:buFont typeface="Arial" pitchFamily="34" charset="0"/>
              <a:buChar char="•"/>
              <a:defRPr sz="1000"/>
            </a:lvl3pPr>
            <a:lvl4pPr marL="1657350" indent="-285750">
              <a:buFont typeface="Arial" pitchFamily="34" charset="0"/>
              <a:buChar char="•"/>
              <a:defRPr sz="1000"/>
            </a:lvl4pPr>
            <a:lvl5pPr marL="2114550" indent="-285750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480044" y="1772816"/>
            <a:ext cx="5046459" cy="4608512"/>
          </a:xfrm>
        </p:spPr>
        <p:txBody>
          <a:bodyPr rtlCol="0">
            <a:noAutofit/>
          </a:bodyPr>
          <a:lstStyle/>
          <a:p>
            <a:pPr lvl="0"/>
            <a:r>
              <a:rPr lang="es-ES_tradnl" noProof="0" dirty="0" err="1" smtClean="0"/>
              <a:t>Drag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picture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placeholder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or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icon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add</a:t>
            </a:r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A8FE74-9063-4D13-A6C2-FD434D32CF33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5517234"/>
            <a:ext cx="10959008" cy="792087"/>
          </a:xfrm>
        </p:spPr>
        <p:txBody>
          <a:bodyPr/>
          <a:lstStyle>
            <a:lvl1pPr>
              <a:defRPr sz="2800"/>
            </a:lvl1pPr>
            <a:lvl2pPr marL="3175" indent="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52292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EDE24D-8783-4F82-8D14-8E677B563264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3392" y="980728"/>
            <a:ext cx="5376597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13"/>
          </p:nvPr>
        </p:nvSpPr>
        <p:spPr>
          <a:xfrm>
            <a:off x="6192011" y="980728"/>
            <a:ext cx="5376597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779C2F1-D521-45E8-AF88-ACE28600B1A5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815414" y="5733256"/>
            <a:ext cx="3743391" cy="64807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D72BC66-ED74-42D8-BF20-E3D72074BDEB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348882"/>
            <a:ext cx="10959008" cy="23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3392" y="4869161"/>
            <a:ext cx="10959008" cy="1257003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D8B6C-9049-4AF7-862E-3556A3AFF3ED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79302"/>
            <a:ext cx="10972800" cy="74949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24417" y="1772816"/>
            <a:ext cx="5568619" cy="4608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50" indent="-285750">
              <a:buFont typeface="Arial" pitchFamily="34" charset="0"/>
              <a:buChar char="•"/>
              <a:defRPr sz="1000"/>
            </a:lvl2pPr>
            <a:lvl3pPr marL="1200150" indent="-285750">
              <a:buFont typeface="Arial" pitchFamily="34" charset="0"/>
              <a:buChar char="•"/>
              <a:defRPr sz="1000"/>
            </a:lvl3pPr>
            <a:lvl4pPr marL="1657350" indent="-285750">
              <a:buFont typeface="Arial" pitchFamily="34" charset="0"/>
              <a:buChar char="•"/>
              <a:defRPr sz="1000"/>
            </a:lvl4pPr>
            <a:lvl5pPr marL="2114550" indent="-285750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480044" y="1772816"/>
            <a:ext cx="5046459" cy="46085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s-ES_tradnl" noProof="0" dirty="0" err="1" smtClean="0"/>
              <a:t>Drag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picture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placeholder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or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icon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add</a:t>
            </a:r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1659467" y="4000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A8FE74-9063-4D13-A6C2-FD434D32CF33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2 Grupo"/>
          <p:cNvGrpSpPr>
            <a:grpSpLocks/>
          </p:cNvGrpSpPr>
          <p:nvPr userDrawn="1"/>
        </p:nvGrpSpPr>
        <p:grpSpPr bwMode="auto">
          <a:xfrm>
            <a:off x="493184" y="1903413"/>
            <a:ext cx="7296149" cy="4464050"/>
            <a:chOff x="395536" y="1988840"/>
            <a:chExt cx="547260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681568" y="6026151"/>
            <a:ext cx="214841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smtClean="0">
              <a:solidFill>
                <a:prstClr val="black"/>
              </a:solidFill>
              <a:latin typeface="EHUSerif" charset="0"/>
              <a:cs typeface="EHUSerif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 Título"/>
          <p:cNvSpPr>
            <a:spLocks noGrp="1"/>
          </p:cNvSpPr>
          <p:nvPr>
            <p:ph type="ctrTitle"/>
          </p:nvPr>
        </p:nvSpPr>
        <p:spPr>
          <a:xfrm>
            <a:off x="623391" y="2068016"/>
            <a:ext cx="6720748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erif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623392" y="5013177"/>
            <a:ext cx="576064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563034" y="1916114"/>
            <a:ext cx="5871633" cy="3652837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624418" y="5157789"/>
            <a:ext cx="214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628216" y="4053531"/>
            <a:ext cx="4699699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3392" y="2068016"/>
            <a:ext cx="5472609" cy="2081065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erif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 cstate="print"/>
          <a:srcRect r="115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493184" y="1903413"/>
            <a:ext cx="7296149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681568" y="6026151"/>
            <a:ext cx="214841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3391" y="2068016"/>
            <a:ext cx="6720748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dirty="0" smtClean="0">
                <a:solidFill>
                  <a:srgbClr val="96C147"/>
                </a:solidFill>
                <a:latin typeface="EHUSerif"/>
                <a:ea typeface="+mj-ea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5013177"/>
            <a:ext cx="576064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print"/>
          <a:srcRect r="115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563034" y="2068513"/>
            <a:ext cx="5532967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624418" y="5157789"/>
            <a:ext cx="214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628216" y="4053531"/>
            <a:ext cx="4699699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1119" y="2352146"/>
            <a:ext cx="5376599" cy="150500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6C147"/>
                </a:solidFill>
                <a:latin typeface="EHUSerif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563034" y="2068513"/>
            <a:ext cx="5532967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624418" y="5157789"/>
            <a:ext cx="214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628216" y="4053531"/>
            <a:ext cx="4699699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9115" y="2311804"/>
            <a:ext cx="5290875" cy="162125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0A3DA"/>
                </a:solidFill>
                <a:latin typeface="EHUSerif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493184" y="1903413"/>
            <a:ext cx="7296149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833699"/>
              <a:ext cx="5328133" cy="1179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681568" y="6026151"/>
            <a:ext cx="214841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err="1" smtClean="0">
                <a:solidFill>
                  <a:prstClr val="black"/>
                </a:solidFill>
                <a:latin typeface="EHUSerif" charset="0"/>
                <a:cs typeface="EHUSerif" charset="0"/>
              </a:rPr>
              <a:t>www.ehu.es</a:t>
            </a:r>
            <a:endParaRPr lang="en-US" sz="1200" b="1" dirty="0" smtClean="0">
              <a:solidFill>
                <a:prstClr val="black"/>
              </a:solidFill>
              <a:latin typeface="EHUSerif"/>
              <a:cs typeface="EHUSerif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-4763"/>
            <a:ext cx="2827867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6675" y="2119098"/>
            <a:ext cx="7379539" cy="19579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rgbClr val="00A3DA"/>
                </a:solidFill>
                <a:latin typeface="EHUSerif"/>
                <a:ea typeface="+mj-ea"/>
                <a:cs typeface="EHUSerif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5013177"/>
            <a:ext cx="576064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erif"/>
                <a:cs typeface="EHU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124744"/>
            <a:ext cx="115824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96C147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1350780" y="1988841"/>
            <a:ext cx="10841221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626350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4"/>
          </p:nvPr>
        </p:nvSpPr>
        <p:spPr>
          <a:xfrm>
            <a:off x="609600" y="1556792"/>
            <a:ext cx="115824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02A4DA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350781" y="3861048"/>
            <a:ext cx="10841220" cy="57606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6"/>
          </p:nvPr>
        </p:nvSpPr>
        <p:spPr>
          <a:xfrm>
            <a:off x="658283" y="3429000"/>
            <a:ext cx="115824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5A519A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7"/>
          </p:nvPr>
        </p:nvSpPr>
        <p:spPr>
          <a:xfrm>
            <a:off x="1350781" y="4941168"/>
            <a:ext cx="10841220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8"/>
          </p:nvPr>
        </p:nvSpPr>
        <p:spPr>
          <a:xfrm>
            <a:off x="623392" y="4509120"/>
            <a:ext cx="115824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E63A4D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8AF3A1B-0F2E-47C9-A51A-A6CA8AF34F08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CuadroTexto">
            <a:extLst/>
          </p:cNvPr>
          <p:cNvSpPr txBox="1">
            <a:spLocks noChangeArrowheads="1"/>
          </p:cNvSpPr>
          <p:nvPr userDrawn="1"/>
        </p:nvSpPr>
        <p:spPr bwMode="auto">
          <a:xfrm>
            <a:off x="285752" y="300038"/>
            <a:ext cx="6191249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altLang="es-ES" sz="600" b="1" dirty="0">
                <a:latin typeface="EHUSans" panose="02000503050000020004" pitchFamily="50"/>
              </a:rPr>
              <a:t>UPV / EHU </a:t>
            </a:r>
            <a:r>
              <a:rPr lang="es-ES" altLang="es-ES" sz="600" dirty="0">
                <a:latin typeface="EHUSans" panose="02000503050000020004" pitchFamily="50"/>
              </a:rPr>
              <a:t>| RANKING DE SHANGAI</a:t>
            </a:r>
          </a:p>
        </p:txBody>
      </p:sp>
      <p:sp>
        <p:nvSpPr>
          <p:cNvPr id="10" name="5 Marcador de número de diapositiva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9048751" y="2143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latin typeface="EHUSans" pitchFamily="50"/>
              </a:defRPr>
            </a:lvl1pPr>
          </a:lstStyle>
          <a:p>
            <a:fld id="{28BC0270-59A8-44AD-A8CC-BBE947D23F6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 txBox="1">
            <a:spLocks/>
          </p:cNvSpPr>
          <p:nvPr/>
        </p:nvSpPr>
        <p:spPr>
          <a:xfrm>
            <a:off x="624418" y="333376"/>
            <a:ext cx="1246716" cy="358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900" dirty="0" smtClean="0">
                <a:solidFill>
                  <a:prstClr val="black"/>
                </a:solidFill>
                <a:latin typeface="EHUSerif"/>
              </a:rPr>
              <a:t>UPV / EHU |</a:t>
            </a:r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87947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2205038"/>
            <a:ext cx="1097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673600" y="64738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659467" y="400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EHUSerif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784" y="4048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1">
                <a:latin typeface="EHUSerif" pitchFamily="50"/>
              </a:defRPr>
            </a:lvl1pPr>
          </a:lstStyle>
          <a:p>
            <a:fld id="{6BF8A0FE-FA12-4038-A1C6-81E2E3CEA797}" type="slidenum">
              <a:rPr lang="en-US" altLang="es-ES">
                <a:solidFill>
                  <a:prstClr val="black"/>
                </a:solidFill>
              </a:rPr>
              <a:pPr/>
              <a:t>‹Nº›</a:t>
            </a:fld>
            <a:endParaRPr lang="en-US" altLang="es-E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EHUSerif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erif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erif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erif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erif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EHUSerif"/>
          <a:ea typeface="MS PGothic" panose="020B0600070205080204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EHUSerif"/>
          <a:ea typeface="MS PGothic" panose="020B0600070205080204" pitchFamily="34" charset="-128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EHUSerif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400" b="1" kern="1200">
          <a:solidFill>
            <a:schemeClr val="tx1"/>
          </a:solidFill>
          <a:latin typeface="EHUSerif"/>
          <a:ea typeface="MS PGothic" panose="020B0600070205080204" pitchFamily="34" charset="-128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400" b="1" kern="1200">
          <a:solidFill>
            <a:schemeClr val="tx1"/>
          </a:solidFill>
          <a:latin typeface="EHUSerif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3" r="1162" b="38761"/>
          <a:stretch/>
        </p:blipFill>
        <p:spPr>
          <a:xfrm>
            <a:off x="-24680" y="-27384"/>
            <a:ext cx="12241360" cy="6984776"/>
          </a:xfrm>
          <a:prstGeom prst="rect">
            <a:avLst/>
          </a:prstGeom>
        </p:spPr>
      </p:pic>
      <p:pic>
        <p:nvPicPr>
          <p:cNvPr id="614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2" y="-29014"/>
            <a:ext cx="2120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/>
          </p:cNvPr>
          <p:cNvSpPr/>
          <p:nvPr/>
        </p:nvSpPr>
        <p:spPr>
          <a:xfrm>
            <a:off x="815482" y="4376366"/>
            <a:ext cx="2414928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815482" y="1978779"/>
            <a:ext cx="2976262" cy="256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143775" y="3717032"/>
            <a:ext cx="1872105" cy="1099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49" name="4 Rectángulo"/>
          <p:cNvSpPr>
            <a:spLocks noChangeArrowheads="1"/>
          </p:cNvSpPr>
          <p:nvPr/>
        </p:nvSpPr>
        <p:spPr bwMode="auto">
          <a:xfrm>
            <a:off x="815482" y="1978779"/>
            <a:ext cx="428713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sz="4000" b="1" dirty="0">
                <a:solidFill>
                  <a:srgbClr val="007F93"/>
                </a:solidFill>
                <a:latin typeface="EHUSerif" pitchFamily="50"/>
              </a:rPr>
              <a:t>IKERKETA PLANA</a:t>
            </a:r>
          </a:p>
          <a:p>
            <a:pPr eaLnBrk="1" hangingPunct="1"/>
            <a:r>
              <a:rPr lang="es-ES" sz="4000" dirty="0">
                <a:solidFill>
                  <a:srgbClr val="007F93"/>
                </a:solidFill>
                <a:latin typeface="EHUSans" pitchFamily="50"/>
              </a:rPr>
              <a:t>PLAN DE INVESTIGACIÓN</a:t>
            </a:r>
          </a:p>
          <a:p>
            <a:pPr eaLnBrk="1" hangingPunct="1"/>
            <a:r>
              <a:rPr lang="es-ES" dirty="0" smtClean="0">
                <a:latin typeface="EHUSans" pitchFamily="50"/>
              </a:rPr>
              <a:t>2019-2022</a:t>
            </a:r>
            <a:endParaRPr lang="es-ES" dirty="0">
              <a:latin typeface="EHUSans" pitchFamily="5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5482" y="5076059"/>
            <a:ext cx="1542000" cy="53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6150" name="5 Rectángulo"/>
          <p:cNvSpPr>
            <a:spLocks noChangeArrowheads="1"/>
          </p:cNvSpPr>
          <p:nvPr/>
        </p:nvSpPr>
        <p:spPr bwMode="auto">
          <a:xfrm>
            <a:off x="935649" y="5243851"/>
            <a:ext cx="123886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1300" dirty="0">
                <a:latin typeface="EHUSans" panose="02000503050000020004" pitchFamily="50"/>
              </a:rPr>
              <a:t>www.ehu.eus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77913" y="3007804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60862"/>
            <a:ext cx="12476896" cy="70182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63194"/>
            <a:ext cx="12476896" cy="70182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5" y="-63194"/>
            <a:ext cx="12797361" cy="719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10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4" name="Freeform 311"/>
          <p:cNvSpPr>
            <a:spLocks/>
          </p:cNvSpPr>
          <p:nvPr/>
        </p:nvSpPr>
        <p:spPr bwMode="auto">
          <a:xfrm>
            <a:off x="397076" y="1814507"/>
            <a:ext cx="8639058" cy="5256584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u="sng" dirty="0" smtClean="0">
                <a:latin typeface="EHUSerif" pitchFamily="50"/>
              </a:rPr>
              <a:t>Lurraldearekiko lankidetza</a:t>
            </a:r>
            <a:r>
              <a:rPr lang="eu-ES" sz="2000" dirty="0" smtClean="0">
                <a:latin typeface="EHUSerif" pitchFamily="50"/>
              </a:rPr>
              <a:t> kultura sustatzea.</a:t>
            </a:r>
            <a:endParaRPr lang="es-ES" sz="2000" dirty="0" smtClean="0">
              <a:latin typeface="EHUSerif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dirty="0" smtClean="0">
                <a:latin typeface="EHUSerif" pitchFamily="50"/>
              </a:rPr>
              <a:t>Hazkunde adimendunean eta jasangarrian laguntzea, </a:t>
            </a:r>
            <a:r>
              <a:rPr lang="eu-ES" sz="2000" u="sng" dirty="0" smtClean="0">
                <a:latin typeface="EHUSerif" pitchFamily="50"/>
              </a:rPr>
              <a:t>Euskal Herriaren garapenerako</a:t>
            </a:r>
            <a:r>
              <a:rPr lang="eu-ES" sz="2000" dirty="0" smtClean="0">
                <a:latin typeface="EHUSerif" pitchFamily="50"/>
              </a:rPr>
              <a:t>.</a:t>
            </a:r>
            <a:endParaRPr lang="es-ES" sz="2000" dirty="0" smtClean="0">
              <a:latin typeface="EHUSerif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dirty="0" smtClean="0">
                <a:latin typeface="EHUSerif" pitchFamily="50"/>
              </a:rPr>
              <a:t>Interes publikoko proiektuak eta ekimenak bultzatzea, gizartearen ekarpenen bidez finantzatu </a:t>
            </a:r>
            <a:r>
              <a:rPr lang="eu-ES" sz="2000" dirty="0" err="1" smtClean="0">
                <a:latin typeface="EHUSerif" pitchFamily="50"/>
              </a:rPr>
              <a:t>badaitezke</a:t>
            </a:r>
            <a:r>
              <a:rPr lang="eu-ES" sz="2000" dirty="0" smtClean="0">
                <a:latin typeface="EHUSerif" pitchFamily="50"/>
              </a:rPr>
              <a:t> (</a:t>
            </a:r>
            <a:r>
              <a:rPr lang="eu-ES" sz="2000" u="sng" dirty="0" smtClean="0">
                <a:latin typeface="EHUSerif" pitchFamily="50"/>
              </a:rPr>
              <a:t>babesletza eta mezenasgo</a:t>
            </a:r>
            <a:r>
              <a:rPr lang="eu-ES" sz="2000" dirty="0" smtClean="0">
                <a:latin typeface="EHUSerif" pitchFamily="50"/>
              </a:rPr>
              <a:t> programak).</a:t>
            </a:r>
            <a:endParaRPr lang="es-ES" sz="2000" dirty="0" smtClean="0">
              <a:latin typeface="EHUSerif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u="sng" dirty="0" smtClean="0">
                <a:latin typeface="EHUSerif" pitchFamily="50"/>
              </a:rPr>
              <a:t>Jakintzaren transferentziaren kultura</a:t>
            </a:r>
            <a:r>
              <a:rPr lang="eu-ES" sz="2000" dirty="0" smtClean="0">
                <a:latin typeface="EHUSerif" pitchFamily="50"/>
              </a:rPr>
              <a:t> bultzatzea, ikertzaileen eta ikasleen artean. </a:t>
            </a:r>
            <a:endParaRPr lang="es-ES" sz="2000" dirty="0" smtClean="0">
              <a:latin typeface="EHUSerif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u="sng" dirty="0" smtClean="0">
                <a:latin typeface="EHUSerif" pitchFamily="50"/>
              </a:rPr>
              <a:t>Aliantza estrategiko</a:t>
            </a:r>
            <a:r>
              <a:rPr lang="eu-ES" sz="2000" dirty="0" smtClean="0">
                <a:latin typeface="EHUSerif" pitchFamily="50"/>
              </a:rPr>
              <a:t>en bidez lurraldean aplikatutako ikerketa transferentziaren ahalmena eta gizarte inpaktua areagotzea.</a:t>
            </a:r>
            <a:endParaRPr lang="es-ES" sz="2000" dirty="0" smtClean="0">
              <a:latin typeface="EHUSerif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dirty="0" smtClean="0">
                <a:latin typeface="EHUSerif" pitchFamily="50"/>
              </a:rPr>
              <a:t>UPV/EHUko jakintza eta gaitasun zientifiko-teknologikoak </a:t>
            </a:r>
            <a:r>
              <a:rPr lang="eu-ES" sz="2000" u="sng" dirty="0" smtClean="0">
                <a:latin typeface="EHUSerif" pitchFamily="50"/>
              </a:rPr>
              <a:t>egitura sozioekonomikora hurbiltzea</a:t>
            </a:r>
            <a:r>
              <a:rPr lang="eu-ES" sz="2000" dirty="0" smtClean="0">
                <a:latin typeface="EHUSerif" pitchFamily="50"/>
              </a:rPr>
              <a:t>.</a:t>
            </a:r>
            <a:endParaRPr lang="es-ES" sz="2000" dirty="0" smtClean="0">
              <a:latin typeface="EHUSerif" pitchFamily="50"/>
            </a:endParaRP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u="sng" dirty="0" smtClean="0">
                <a:latin typeface="EHUSerif" pitchFamily="50"/>
              </a:rPr>
              <a:t>Kultura ekintzailea</a:t>
            </a:r>
            <a:r>
              <a:rPr lang="eu-ES" sz="2000" dirty="0" smtClean="0">
                <a:latin typeface="EHUSerif" pitchFamily="50"/>
              </a:rPr>
              <a:t> sustatzea, unibertsitateko kide guztien artean. </a:t>
            </a:r>
            <a:endParaRPr lang="es-ES_tradnl" sz="2000" dirty="0" smtClean="0">
              <a:latin typeface="EHUSans" pitchFamily="50"/>
            </a:endParaRP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endParaRPr lang="es-ES" sz="2000" b="1" dirty="0">
              <a:latin typeface="EHUSans" pitchFamily="50"/>
            </a:endParaRPr>
          </a:p>
        </p:txBody>
      </p:sp>
      <p:sp>
        <p:nvSpPr>
          <p:cNvPr id="385" name="Freeform 355"/>
          <p:cNvSpPr>
            <a:spLocks/>
          </p:cNvSpPr>
          <p:nvPr/>
        </p:nvSpPr>
        <p:spPr bwMode="auto">
          <a:xfrm flipH="1">
            <a:off x="415861" y="1408550"/>
            <a:ext cx="7740480" cy="381820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u-ES" sz="2400" b="1" dirty="0">
                <a:solidFill>
                  <a:schemeClr val="tx1"/>
                </a:solidFill>
                <a:latin typeface="EHUSans" pitchFamily="50"/>
              </a:rPr>
              <a:t>Jakintzaren transferentzia 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9252726" y="1284497"/>
            <a:ext cx="2478115" cy="3627538"/>
            <a:chOff x="7790526" y="2276875"/>
            <a:chExt cx="1362586" cy="2016221"/>
          </a:xfrm>
        </p:grpSpPr>
        <p:sp>
          <p:nvSpPr>
            <p:cNvPr id="14" name="13 Flecha circular"/>
            <p:cNvSpPr/>
            <p:nvPr/>
          </p:nvSpPr>
          <p:spPr>
            <a:xfrm rot="16200000" flipH="1">
              <a:off x="7800788" y="2816580"/>
              <a:ext cx="908642" cy="929166"/>
            </a:xfrm>
            <a:prstGeom prst="circularArrow">
              <a:avLst>
                <a:gd name="adj1" fmla="val 9031"/>
                <a:gd name="adj2" fmla="val 1050860"/>
                <a:gd name="adj3" fmla="val 20972114"/>
                <a:gd name="adj4" fmla="val 8031393"/>
                <a:gd name="adj5" fmla="val 9709"/>
              </a:avLst>
            </a:prstGeom>
            <a:solidFill>
              <a:srgbClr val="0070C0"/>
            </a:solidFill>
            <a:ln cap="rnd">
              <a:solidFill>
                <a:srgbClr val="0070C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5400000">
              <a:off x="8086685" y="2266613"/>
              <a:ext cx="908642" cy="929166"/>
            </a:xfrm>
            <a:prstGeom prst="circularArrow">
              <a:avLst>
                <a:gd name="adj1" fmla="val 9031"/>
                <a:gd name="adj2" fmla="val 1050860"/>
                <a:gd name="adj3" fmla="val 20972114"/>
                <a:gd name="adj4" fmla="val 5509437"/>
                <a:gd name="adj5" fmla="val 9709"/>
              </a:avLst>
            </a:prstGeom>
            <a:solidFill>
              <a:srgbClr val="00B0F0"/>
            </a:solidFill>
            <a:ln cap="rnd">
              <a:solidFill>
                <a:srgbClr val="00B0F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255109" y="2673035"/>
              <a:ext cx="8980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EHUSans" pitchFamily="50"/>
                </a:rPr>
                <a:t>University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979778" y="3197072"/>
              <a:ext cx="9749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EHUSans" pitchFamily="50"/>
                </a:rPr>
                <a:t>Knowledge</a:t>
              </a:r>
            </a:p>
          </p:txBody>
        </p:sp>
        <p:sp>
          <p:nvSpPr>
            <p:cNvPr id="16" name="15 Flecha circular"/>
            <p:cNvSpPr/>
            <p:nvPr/>
          </p:nvSpPr>
          <p:spPr>
            <a:xfrm rot="10800000">
              <a:off x="8104543" y="3360542"/>
              <a:ext cx="905341" cy="932554"/>
            </a:xfrm>
            <a:prstGeom prst="circularArrow">
              <a:avLst>
                <a:gd name="adj1" fmla="val 9031"/>
                <a:gd name="adj2" fmla="val 492495"/>
                <a:gd name="adj3" fmla="val 20972119"/>
                <a:gd name="adj4" fmla="val 2406313"/>
                <a:gd name="adj5" fmla="val 9445"/>
              </a:avLst>
            </a:prstGeom>
            <a:solidFill>
              <a:schemeClr val="tx2">
                <a:lumMod val="50000"/>
              </a:schemeClr>
            </a:solidFill>
            <a:ln cap="rnd">
              <a:solidFill>
                <a:schemeClr val="tx2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342729" y="3770680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EHUSans" pitchFamily="50"/>
                </a:rPr>
                <a:t>Society</a:t>
              </a:r>
            </a:p>
          </p:txBody>
        </p:sp>
      </p:grpSp>
      <p:sp>
        <p:nvSpPr>
          <p:cNvPr id="20" name="4 Título"/>
          <p:cNvSpPr txBox="1">
            <a:spLocks/>
          </p:cNvSpPr>
          <p:nvPr/>
        </p:nvSpPr>
        <p:spPr bwMode="auto">
          <a:xfrm>
            <a:off x="415861" y="747586"/>
            <a:ext cx="8004611" cy="56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u-ES" sz="28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IV. Ardatz </a:t>
            </a:r>
            <a:r>
              <a:rPr lang="eu-ES" sz="2800" b="1" dirty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estrategikoa: </a:t>
            </a:r>
            <a:r>
              <a:rPr lang="eu-ES" sz="28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Helburuak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uiExpand="1" build="p" advAuto="5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11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59496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555122" y="743415"/>
            <a:ext cx="5392107" cy="5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b="1" dirty="0" err="1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Adierazleak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graphicFrame>
        <p:nvGraphicFramePr>
          <p:cNvPr id="9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99583"/>
              </p:ext>
            </p:extLst>
          </p:nvPr>
        </p:nvGraphicFramePr>
        <p:xfrm>
          <a:off x="474620" y="1440652"/>
          <a:ext cx="11382020" cy="5156700"/>
        </p:xfrm>
        <a:graphic>
          <a:graphicData uri="http://schemas.openxmlformats.org/drawingml/2006/table">
            <a:tbl>
              <a:tblPr/>
              <a:tblGrid>
                <a:gridCol w="29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smtClean="0">
                          <a:solidFill>
                            <a:schemeClr val="bg1"/>
                          </a:solidFill>
                          <a:latin typeface="EHUSans"/>
                        </a:rPr>
                        <a:t>ZK</a:t>
                      </a:r>
                      <a:r>
                        <a:rPr lang="es-ES" sz="1050" b="1" i="0" u="none" strike="noStrike" dirty="0" smtClean="0">
                          <a:solidFill>
                            <a:schemeClr val="bg1"/>
                          </a:solidFill>
                          <a:latin typeface="EHUSans"/>
                        </a:rPr>
                        <a:t>. 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050" b="1" i="0" u="none" strike="noStrike" dirty="0" smtClean="0">
                          <a:solidFill>
                            <a:schemeClr val="bg1"/>
                          </a:solidFill>
                          <a:latin typeface="EHUSerif"/>
                        </a:rPr>
                        <a:t>Adierazlea</a:t>
                      </a:r>
                      <a:endParaRPr lang="eu-ES" sz="1050" b="1" i="0" u="none" strike="noStrike" dirty="0">
                        <a:solidFill>
                          <a:schemeClr val="bg1"/>
                        </a:solidFill>
                        <a:latin typeface="EHUSerif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2016ko </a:t>
                      </a:r>
                      <a:r>
                        <a:rPr lang="es-ES" sz="1050" b="1" i="0" u="none" strike="noStrike" dirty="0" err="1" smtClean="0">
                          <a:solidFill>
                            <a:schemeClr val="bg1"/>
                          </a:solidFill>
                          <a:latin typeface="EHUSans"/>
                        </a:rPr>
                        <a:t>datua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2022ko </a:t>
                      </a:r>
                      <a:r>
                        <a:rPr lang="es-ES" sz="1050" b="1" i="0" u="none" strike="noStrike" dirty="0" err="1" smtClean="0">
                          <a:solidFill>
                            <a:schemeClr val="bg1"/>
                          </a:solidFill>
                          <a:latin typeface="EHUSans"/>
                        </a:rPr>
                        <a:t>helburua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Doktore aurreko laguntzen onuradunen kop.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217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247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Doktore ondoko laguntzen onuradunen kop.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59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70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Defendatutako tesien kop.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574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400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Nazioarteko tesien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171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136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Enpresekin eta beste erakunde batzuekin lankidetzan egindako tesien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266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240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Mugikortasun programetan (4 astetik gorako egonaldiak) parte hartzen duten irakasle-ikertzaileen 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kop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125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140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Marie-Curie programatik etorritako (4 astetik gorako egonaldiak) ikertzaileen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36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45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Ikerketako Europako Kontseiluan (IEK) eskuratutako laguntzen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8</a:t>
                      </a:r>
                      <a:r>
                        <a:rPr lang="es-ES" sz="1400" b="0" i="0" u="none" strike="noStrike" baseline="30000" dirty="0">
                          <a:solidFill>
                            <a:srgbClr val="000000"/>
                          </a:solidFill>
                          <a:latin typeface="EHUSans"/>
                        </a:rPr>
                        <a:t>(1)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Aitorpena jaso duten ikertaldeen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282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300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Ikerketan eta transferentzian laguntzeko zerbitzu orokorrei (ENAC, AENOR) lotuta lortu diren 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akreditazio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 eta ziurtagirien 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kop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Unibertsitatearen H indizea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184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247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CNEAIk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 edo 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Unibasq-ek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 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akreditatutako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 ikerketa tarteen kop.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4.351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4.620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Argitalpen zientifikoen (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WoS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)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2.818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3.034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89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8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12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59496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555122" y="743415"/>
            <a:ext cx="5392107" cy="5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b="1" dirty="0" err="1" smtClean="0">
                <a:solidFill>
                  <a:srgbClr val="007F93"/>
                </a:solidFill>
                <a:latin typeface="EHUSans" pitchFamily="50"/>
                <a:cs typeface="ＭＳ Ｐゴシック" charset="0"/>
              </a:rPr>
              <a:t>Adierazleak</a:t>
            </a:r>
            <a:endParaRPr lang="es-ES" sz="2800" dirty="0">
              <a:solidFill>
                <a:srgbClr val="007F93"/>
              </a:solidFill>
              <a:latin typeface="EHUSans" pitchFamily="50"/>
              <a:cs typeface="ＭＳ Ｐゴシック" charset="0"/>
            </a:endParaRPr>
          </a:p>
        </p:txBody>
      </p:sp>
      <p:graphicFrame>
        <p:nvGraphicFramePr>
          <p:cNvPr id="9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90553"/>
              </p:ext>
            </p:extLst>
          </p:nvPr>
        </p:nvGraphicFramePr>
        <p:xfrm>
          <a:off x="623392" y="1412778"/>
          <a:ext cx="11377263" cy="5070054"/>
        </p:xfrm>
        <a:graphic>
          <a:graphicData uri="http://schemas.openxmlformats.org/drawingml/2006/table">
            <a:tbl>
              <a:tblPr/>
              <a:tblGrid>
                <a:gridCol w="30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9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chemeClr val="bg1"/>
                          </a:solidFill>
                          <a:latin typeface="EHUSans"/>
                        </a:rPr>
                        <a:t>ZK. 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050" b="1" i="0" u="none" strike="noStrike" dirty="0">
                          <a:solidFill>
                            <a:schemeClr val="bg1"/>
                          </a:solidFill>
                          <a:latin typeface="EHUSerif"/>
                        </a:rPr>
                        <a:t>Adierazlea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2016ko </a:t>
                      </a:r>
                      <a:r>
                        <a:rPr lang="es-ES" sz="1050" b="1" i="0" u="none" strike="noStrike" dirty="0" err="1" smtClean="0">
                          <a:solidFill>
                            <a:schemeClr val="bg1"/>
                          </a:solidFill>
                          <a:latin typeface="EHUSans"/>
                        </a:rPr>
                        <a:t>datua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2022ko </a:t>
                      </a:r>
                      <a:r>
                        <a:rPr lang="es-ES" sz="1050" b="1" i="0" u="none" strike="noStrike" dirty="0" err="1" smtClean="0">
                          <a:solidFill>
                            <a:schemeClr val="bg1"/>
                          </a:solidFill>
                          <a:latin typeface="EHUSans"/>
                        </a:rPr>
                        <a:t>helburua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Argitalpen zientifikoen (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Scopus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)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2.648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3.132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Argitalpen % lehen kuartilean (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WoS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%56,8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%60,0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Argitalpen % lehen kuartilean (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Scopus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)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%63,3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%60,0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Nazioarteko baterako argitalpenen </a:t>
                      </a:r>
                      <a:r>
                        <a:rPr lang="eu-ES" sz="1400" b="0" i="0" u="none" strike="noStrike" dirty="0" smtClean="0">
                          <a:solidFill>
                            <a:srgbClr val="000000"/>
                          </a:solidFill>
                          <a:latin typeface="EHUSerif"/>
                        </a:rPr>
                        <a:t>%(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Scopus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%51,8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%50,0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Nazioarteko baterako argitalpenen </a:t>
                      </a:r>
                      <a:r>
                        <a:rPr lang="eu-ES" sz="1400" b="0" i="0" u="none" strike="noStrike" dirty="0" smtClean="0">
                          <a:solidFill>
                            <a:srgbClr val="000000"/>
                          </a:solidFill>
                          <a:latin typeface="EHUSerif"/>
                        </a:rPr>
                        <a:t>%(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WoS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%52,3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EHUSans"/>
                        </a:rPr>
                        <a:t>%50,0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19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Nazioartekoak ez diren deialdietan ekuratutako itzulketak (M€)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17,0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78,8</a:t>
                      </a:r>
                      <a:r>
                        <a:rPr lang="es-ES" sz="1400" b="0" i="0" u="none" strike="noStrike" baseline="30000" dirty="0">
                          <a:solidFill>
                            <a:srgbClr val="000000"/>
                          </a:solidFill>
                          <a:latin typeface="EHUSans"/>
                        </a:rPr>
                        <a:t>(1)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0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Horizon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 2020 edo nazioarteko beste deialdi batzuetan lortutako itzulketak (M€)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7,0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31,4</a:t>
                      </a:r>
                      <a:r>
                        <a:rPr lang="es-ES" sz="1400" b="0" i="0" u="none" strike="noStrike" baseline="30000" dirty="0">
                          <a:solidFill>
                            <a:srgbClr val="000000"/>
                          </a:solidFill>
                          <a:latin typeface="EHUSans"/>
                        </a:rPr>
                        <a:t>(1)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15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Patenteen edo ustiapen lizentzien kopurua, titulartasun propiokoak direnean edo haien lorpenean esku hartze erabakigarria egin denean.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Enpresekin izenpetutako kontratuetan parte hartzen ari diren ikertzaileen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411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490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0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Enpresa izaera ez duten erakundeekin izenpetutako kontratuetan parte hartzen ari diren ikertzaileen kop.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EHUSans"/>
                        </a:rPr>
                        <a:t>162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200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Kontratupeko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 diru sarrerak (M€) 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8,0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39,4</a:t>
                      </a:r>
                      <a:r>
                        <a:rPr lang="es-ES" sz="1400" b="0" i="0" u="none" strike="noStrike" baseline="30000" dirty="0">
                          <a:solidFill>
                            <a:srgbClr val="000000"/>
                          </a:solidFill>
                          <a:latin typeface="EHUSans"/>
                        </a:rPr>
                        <a:t>(1)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Unibertsitateak azken lau urteetan sortutako </a:t>
                      </a:r>
                      <a:r>
                        <a:rPr lang="eu-ES" sz="1400" b="0" i="1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spin-off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en kop.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53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62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30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EHUSans"/>
                        </a:rPr>
                        <a:t>26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Unibertsitateak azken lau urteetan sortutako enpresetan dauden enpleguen </a:t>
                      </a:r>
                      <a:r>
                        <a:rPr lang="eu-ES" sz="1400" b="0" i="0" u="none" strike="noStrike" dirty="0" err="1">
                          <a:solidFill>
                            <a:srgbClr val="000000"/>
                          </a:solidFill>
                          <a:latin typeface="EHUSerif"/>
                        </a:rPr>
                        <a:t>kop</a:t>
                      </a:r>
                      <a:r>
                        <a:rPr lang="eu-ES" sz="140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.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EHUSans"/>
                        </a:rPr>
                        <a:t>88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4356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chemeClr val="bg1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050" b="0" i="0" u="none" strike="noStrike" dirty="0">
                          <a:solidFill>
                            <a:srgbClr val="000000"/>
                          </a:solidFill>
                          <a:latin typeface="EHUSerif"/>
                        </a:rPr>
                        <a:t>1. oharra: lau urteetarako metatutako balioak.</a:t>
                      </a: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EHUSans"/>
                      </a:endParaRPr>
                    </a:p>
                  </a:txBody>
                  <a:tcPr marL="3838" marR="3838" marT="3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</a14:imgLayer>
                </a14:imgProps>
              </a:ext>
            </a:extLst>
          </a:blip>
          <a:srcRect t="13636" r="2858" b="27481"/>
          <a:stretch/>
        </p:blipFill>
        <p:spPr>
          <a:xfrm>
            <a:off x="-49360" y="17240"/>
            <a:ext cx="12241360" cy="68407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lipse 1"/>
          <p:cNvSpPr/>
          <p:nvPr/>
        </p:nvSpPr>
        <p:spPr>
          <a:xfrm>
            <a:off x="5208482" y="2193848"/>
            <a:ext cx="2687898" cy="24875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45005"/>
            <a:ext cx="12226060" cy="707478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>
            <a:extLst/>
          </p:cNvPr>
          <p:cNvSpPr/>
          <p:nvPr/>
        </p:nvSpPr>
        <p:spPr>
          <a:xfrm>
            <a:off x="4295800" y="3006614"/>
            <a:ext cx="4513262" cy="86201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000" b="1" spc="-200" dirty="0" err="1">
                <a:latin typeface="EHUSerif"/>
                <a:ea typeface="+mn-ea"/>
                <a:cs typeface="EHUSerif"/>
              </a:rPr>
              <a:t>Eskerrik</a:t>
            </a:r>
            <a:r>
              <a:rPr lang="es-ES_tradnl" sz="5000" b="1" spc="-200" dirty="0">
                <a:latin typeface="EHUSerif"/>
                <a:ea typeface="+mn-ea"/>
                <a:cs typeface="EHUSerif"/>
              </a:rPr>
              <a:t> </a:t>
            </a:r>
            <a:r>
              <a:rPr lang="es-ES_tradnl" sz="5000" b="1" spc="-200" dirty="0" err="1">
                <a:latin typeface="EHUSerif"/>
                <a:ea typeface="+mn-ea"/>
                <a:cs typeface="EHUSerif"/>
              </a:rPr>
              <a:t>asko</a:t>
            </a:r>
            <a:r>
              <a:rPr lang="es-ES_tradnl" sz="5000" b="1" spc="-200" dirty="0">
                <a:latin typeface="EHUSerif"/>
                <a:ea typeface="+mn-ea"/>
                <a:cs typeface="EHUSerif"/>
              </a:rPr>
              <a:t>!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-17367"/>
            <a:ext cx="2120900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2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53996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30 Grupo"/>
          <p:cNvGrpSpPr/>
          <p:nvPr/>
        </p:nvGrpSpPr>
        <p:grpSpPr>
          <a:xfrm>
            <a:off x="5407097" y="1400601"/>
            <a:ext cx="2857080" cy="1323439"/>
            <a:chOff x="323528" y="2276872"/>
            <a:chExt cx="2857080" cy="1323439"/>
          </a:xfrm>
        </p:grpSpPr>
        <p:sp>
          <p:nvSpPr>
            <p:cNvPr id="16" name="15 CuadroTexto"/>
            <p:cNvSpPr txBox="1"/>
            <p:nvPr/>
          </p:nvSpPr>
          <p:spPr>
            <a:xfrm>
              <a:off x="323528" y="2276872"/>
              <a:ext cx="80823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rgbClr val="FF0000"/>
                  </a:solidFill>
                  <a:latin typeface="EHUSans" pitchFamily="50"/>
                </a:rPr>
                <a:t>5</a:t>
              </a:r>
              <a:endParaRPr lang="es-ES" sz="8000" dirty="0">
                <a:latin typeface="EHUSans" pitchFamily="5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31640" y="2708920"/>
              <a:ext cx="1848968" cy="830997"/>
            </a:xfrm>
            <a:prstGeom prst="rect">
              <a:avLst/>
            </a:prstGeom>
            <a:solidFill>
              <a:srgbClr val="E71D31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ERRONKA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RETOS</a:t>
              </a: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8117949" y="4160968"/>
            <a:ext cx="3359346" cy="1323439"/>
            <a:chOff x="4505936" y="3092767"/>
            <a:chExt cx="3359346" cy="1323439"/>
          </a:xfrm>
        </p:grpSpPr>
        <p:sp>
          <p:nvSpPr>
            <p:cNvPr id="19" name="18 CuadroTexto"/>
            <p:cNvSpPr txBox="1"/>
            <p:nvPr/>
          </p:nvSpPr>
          <p:spPr>
            <a:xfrm>
              <a:off x="4505936" y="3092767"/>
              <a:ext cx="143180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rgbClr val="00B050"/>
                  </a:solidFill>
                  <a:latin typeface="EHUSans" pitchFamily="50"/>
                </a:rPr>
                <a:t>25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996116" y="3338987"/>
              <a:ext cx="1869166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HELBURU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OBJETIVOS</a:t>
              </a: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410939" y="2928186"/>
            <a:ext cx="3219535" cy="1323439"/>
            <a:chOff x="2928283" y="3933056"/>
            <a:chExt cx="3219535" cy="1323439"/>
          </a:xfrm>
        </p:grpSpPr>
        <p:sp>
          <p:nvSpPr>
            <p:cNvPr id="24" name="23 CuadroTexto"/>
            <p:cNvSpPr txBox="1"/>
            <p:nvPr/>
          </p:nvSpPr>
          <p:spPr>
            <a:xfrm>
              <a:off x="2928283" y="3933056"/>
              <a:ext cx="143180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chemeClr val="accent4">
                      <a:lumMod val="75000"/>
                    </a:schemeClr>
                  </a:solidFill>
                  <a:latin typeface="EHUSans" pitchFamily="50"/>
                </a:rPr>
                <a:t>55</a:t>
              </a: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360085" y="4239545"/>
              <a:ext cx="1787733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EKINTZA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ACCIONES</a:t>
              </a: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407097" y="4160968"/>
            <a:ext cx="4218366" cy="2069138"/>
            <a:chOff x="479714" y="3026569"/>
            <a:chExt cx="3935771" cy="2697111"/>
          </a:xfrm>
        </p:grpSpPr>
        <p:sp>
          <p:nvSpPr>
            <p:cNvPr id="26" name="25 CuadroTexto"/>
            <p:cNvSpPr txBox="1"/>
            <p:nvPr/>
          </p:nvSpPr>
          <p:spPr>
            <a:xfrm>
              <a:off x="755576" y="3026569"/>
              <a:ext cx="1079049" cy="178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rgbClr val="FFC000"/>
                  </a:solidFill>
                  <a:latin typeface="EHUSans" pitchFamily="50"/>
                </a:rPr>
                <a:t>4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79714" y="4633494"/>
              <a:ext cx="3935771" cy="10901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ARDATZ ESTRATEGIKO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EJES ESTRATEGICOS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9204650" y="1459448"/>
            <a:ext cx="2274982" cy="1911117"/>
            <a:chOff x="6290995" y="4610745"/>
            <a:chExt cx="2274982" cy="1911117"/>
          </a:xfrm>
        </p:grpSpPr>
        <p:sp>
          <p:nvSpPr>
            <p:cNvPr id="21" name="20 CuadroTexto"/>
            <p:cNvSpPr txBox="1"/>
            <p:nvPr/>
          </p:nvSpPr>
          <p:spPr>
            <a:xfrm>
              <a:off x="6290995" y="5690865"/>
              <a:ext cx="2274982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HUSerif" pitchFamily="50"/>
                </a:rPr>
                <a:t>ADIERAZLE</a:t>
              </a:r>
            </a:p>
            <a:p>
              <a:r>
                <a:rPr lang="es-ES" sz="2400" dirty="0">
                  <a:solidFill>
                    <a:schemeClr val="bg1"/>
                  </a:solidFill>
                  <a:latin typeface="EHUSans" pitchFamily="50"/>
                </a:rPr>
                <a:t>INDICADORES</a:t>
              </a: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6830341" y="4610745"/>
              <a:ext cx="143180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0" b="1" dirty="0">
                  <a:solidFill>
                    <a:srgbClr val="00B0F0"/>
                  </a:solidFill>
                  <a:latin typeface="EHUSans" pitchFamily="50"/>
                </a:rPr>
                <a:t>26</a:t>
              </a:r>
            </a:p>
          </p:txBody>
        </p:sp>
      </p:grpSp>
      <p:sp>
        <p:nvSpPr>
          <p:cNvPr id="30" name="Rectángulo 29"/>
          <p:cNvSpPr/>
          <p:nvPr/>
        </p:nvSpPr>
        <p:spPr>
          <a:xfrm>
            <a:off x="263352" y="260648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-55332" y="0"/>
            <a:ext cx="12226060" cy="7074786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49783" y="1700808"/>
            <a:ext cx="45552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000" dirty="0" smtClean="0">
                <a:latin typeface="EHUSerif" pitchFamily="50"/>
              </a:rPr>
              <a:t>UPV/EHUren nazioarteko ikertzaile profila bultzatzea gizarte, ekonomia eta ingurumen erronka berriei aurre egiteko, jakintzaren bidez gizartea eraldatzeko eginkizunean lidergo bokazioa edukita.</a:t>
            </a:r>
            <a:endParaRPr lang="es-ES" sz="2000" dirty="0" smtClean="0">
              <a:latin typeface="EHUSerif" pitchFamily="50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 bwMode="auto">
          <a:xfrm>
            <a:off x="764709" y="737320"/>
            <a:ext cx="275547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000" b="1" dirty="0" err="1" smtClean="0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Ikuspegia</a:t>
            </a:r>
            <a:r>
              <a:rPr lang="es-ES" sz="3000" b="1" dirty="0" smtClean="0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 </a:t>
            </a:r>
            <a:endParaRPr lang="es-ES" sz="3000" b="1" dirty="0">
              <a:solidFill>
                <a:srgbClr val="007F93"/>
              </a:solidFill>
              <a:latin typeface="EHUSerif" pitchFamily="5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3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6" descr="http://www.biblogtecarios.es/wp-content/uploads/2015/02/investigac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58779" t="-23971" r="170" b="-12807"/>
          <a:stretch/>
        </p:blipFill>
        <p:spPr bwMode="auto">
          <a:xfrm>
            <a:off x="551384" y="571953"/>
            <a:ext cx="10950408" cy="624817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7" name="Rectángulo 6"/>
          <p:cNvSpPr/>
          <p:nvPr/>
        </p:nvSpPr>
        <p:spPr>
          <a:xfrm>
            <a:off x="263352" y="463941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397737" y="1025378"/>
            <a:ext cx="7392087" cy="534132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4 Título"/>
          <p:cNvSpPr txBox="1">
            <a:spLocks/>
          </p:cNvSpPr>
          <p:nvPr/>
        </p:nvSpPr>
        <p:spPr bwMode="auto">
          <a:xfrm>
            <a:off x="727176" y="692418"/>
            <a:ext cx="2327702" cy="55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b="1" dirty="0" err="1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Erronkak</a:t>
            </a:r>
            <a:r>
              <a:rPr lang="es-ES" sz="2800" b="1" dirty="0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6251" y="1696697"/>
            <a:ext cx="3582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u-ES" sz="2000" dirty="0">
                <a:latin typeface="EHUSerif" pitchFamily="50"/>
              </a:rPr>
              <a:t>1) Ikertzaile berriei eta prestatzen ari diren ikertzaileei laguntzea, eta ikertzeko kultura sustatzea</a:t>
            </a:r>
            <a:r>
              <a:rPr lang="eu-ES" sz="2000" dirty="0" smtClean="0">
                <a:latin typeface="EHUSerif" pitchFamily="50"/>
              </a:rPr>
              <a:t>.</a:t>
            </a:r>
            <a:endParaRPr lang="es-ES" sz="2000" dirty="0">
              <a:latin typeface="EHUSerif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4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http://www.aulavirtualiaej.poderjudicial.gob.ni/moodle/pluginfile.php/1518/course/summary/Imagen%20Metodolog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7568" y="1136380"/>
            <a:ext cx="9376904" cy="5776325"/>
          </a:xfrm>
          <a:prstGeom prst="rect">
            <a:avLst/>
          </a:prstGeom>
          <a:noFill/>
        </p:spPr>
      </p:pic>
      <p:sp>
        <p:nvSpPr>
          <p:cNvPr id="8" name="Rectángulo 7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-34060" y="0"/>
            <a:ext cx="12226060" cy="707478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738655" y="1725354"/>
            <a:ext cx="5340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u-ES" sz="2000" dirty="0" smtClean="0">
                <a:latin typeface="EHUSerif" pitchFamily="50"/>
              </a:rPr>
              <a:t>2) Euskal </a:t>
            </a:r>
            <a:r>
              <a:rPr lang="eu-ES" sz="2000" dirty="0">
                <a:latin typeface="EHUSerif" pitchFamily="50"/>
              </a:rPr>
              <a:t>Herriarekin konprometitutako jakintza eta berrikuntza bultzatzea, eta horretarako ikerketa unibertsitateko prestakuntzan giltzarria izatea. 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755685" y="697903"/>
            <a:ext cx="2327702" cy="55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b="1" dirty="0" err="1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Erronkak</a:t>
            </a:r>
            <a:r>
              <a:rPr lang="es-ES" sz="2800" b="1" dirty="0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8" descr="https://ec3metrics.com/wp/wp-content/uploads/2015/02/Sexenios.png"/>
          <p:cNvPicPr>
            <a:picLocks noChangeAspect="1" noChangeArrowheads="1"/>
          </p:cNvPicPr>
          <p:nvPr/>
        </p:nvPicPr>
        <p:blipFill>
          <a:blip r:embed="rId2" cstate="print"/>
          <a:srcRect t="12900" r="5907" b="19025"/>
          <a:stretch>
            <a:fillRect/>
          </a:stretch>
        </p:blipFill>
        <p:spPr bwMode="auto">
          <a:xfrm>
            <a:off x="7211616" y="1626518"/>
            <a:ext cx="3456384" cy="4529055"/>
          </a:xfrm>
          <a:prstGeom prst="rect">
            <a:avLst/>
          </a:prstGeom>
          <a:noFill/>
        </p:spPr>
      </p:pic>
      <p:pic>
        <p:nvPicPr>
          <p:cNvPr id="6" name="Picture 2" descr="https://www.bankimia.com/blog/wp-content/uploads/2014/10/resultados-e1414053738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113" y="4063242"/>
            <a:ext cx="3228637" cy="2588728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5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-34060" y="-18290"/>
            <a:ext cx="12226060" cy="707478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4 Título"/>
          <p:cNvSpPr txBox="1">
            <a:spLocks/>
          </p:cNvSpPr>
          <p:nvPr/>
        </p:nvSpPr>
        <p:spPr bwMode="auto">
          <a:xfrm>
            <a:off x="755685" y="715969"/>
            <a:ext cx="2327702" cy="63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b="1" dirty="0" err="1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Erronkak</a:t>
            </a:r>
            <a:r>
              <a:rPr lang="es-ES" sz="2800" b="1" dirty="0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9064" y="1731855"/>
            <a:ext cx="5232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u-ES" sz="2000" dirty="0">
                <a:latin typeface="EHUSerif" pitchFamily="50"/>
              </a:rPr>
              <a:t>3) Diziplina anitzeko eta mugako ikerketa sustatzea, jarduera zientifiko eta teknologikoaren nazioartekotzea areagotzen laguntzeko</a:t>
            </a:r>
            <a:r>
              <a:rPr lang="eu-ES" sz="2000" dirty="0" smtClean="0">
                <a:latin typeface="EHUSerif" pitchFamily="50"/>
              </a:rPr>
              <a:t>.</a:t>
            </a:r>
            <a:r>
              <a:rPr lang="eu-ES" sz="2000" dirty="0">
                <a:latin typeface="EHUSerif" pitchFamily="50"/>
              </a:rPr>
              <a:t> </a:t>
            </a:r>
            <a:endParaRPr lang="eu-ES" sz="2000" dirty="0" smtClean="0">
              <a:latin typeface="EHUSerif" pitchFamily="50"/>
            </a:endParaRPr>
          </a:p>
          <a:p>
            <a:pPr marL="173038" indent="-173038"/>
            <a:endParaRPr lang="eu-ES" sz="2000" dirty="0" smtClean="0">
              <a:latin typeface="EHUSerif" pitchFamily="50"/>
            </a:endParaRPr>
          </a:p>
          <a:p>
            <a:pPr marL="173038" indent="-173038"/>
            <a:r>
              <a:rPr lang="eu-ES" sz="2000" dirty="0" smtClean="0">
                <a:latin typeface="EHUSerif" pitchFamily="50"/>
              </a:rPr>
              <a:t>4</a:t>
            </a:r>
            <a:r>
              <a:rPr lang="eu-ES" sz="2000" dirty="0">
                <a:latin typeface="EHUSerif" pitchFamily="50"/>
              </a:rPr>
              <a:t>) Gure unibertsitateak nazioartean duen posizioa indartzea</a:t>
            </a:r>
            <a:r>
              <a:rPr lang="eu-ES" sz="2000" dirty="0" smtClean="0">
                <a:latin typeface="EHUSerif" pitchFamily="50"/>
              </a:rPr>
              <a:t>.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EHUSerif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6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10" descr="http://www.mejoracompetitiva.es/wp-content/uploads/2013/05/ComunidadInvestigacion-300x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8" y="1808412"/>
            <a:ext cx="5706022" cy="3804015"/>
          </a:xfrm>
          <a:prstGeom prst="rect">
            <a:avLst/>
          </a:prstGeom>
          <a:noFill/>
        </p:spPr>
      </p:pic>
      <p:sp>
        <p:nvSpPr>
          <p:cNvPr id="11" name="Rectángulo 10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15752" y="6523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-10671"/>
            <a:ext cx="12226060" cy="707478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762989" y="1717956"/>
            <a:ext cx="547260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/>
            <a:r>
              <a:rPr lang="eu-ES" sz="2000" dirty="0" smtClean="0">
                <a:latin typeface="EHUSerif" pitchFamily="50"/>
              </a:rPr>
              <a:t>5) UPV/EHUren </a:t>
            </a:r>
            <a:r>
              <a:rPr lang="eu-ES" sz="2000" dirty="0">
                <a:latin typeface="EHUSerif" pitchFamily="50"/>
              </a:rPr>
              <a:t>lidergoa indartzea, jakintza sortzeko eta transferitzeko eragile gisa eta euskal gizartearekin lankidetzan aritzeko eragile gisa, gizartearen lehiakortasuna eta garapena hobetzeko</a:t>
            </a:r>
            <a:r>
              <a:rPr lang="eu-ES" sz="2000" dirty="0" smtClean="0">
                <a:latin typeface="EHUSerif" pitchFamily="50"/>
              </a:rPr>
              <a:t>.</a:t>
            </a:r>
            <a:endParaRPr lang="es-ES" sz="2000" dirty="0">
              <a:latin typeface="EHUSerif" pitchFamily="50"/>
            </a:endParaRPr>
          </a:p>
        </p:txBody>
      </p:sp>
      <p:sp>
        <p:nvSpPr>
          <p:cNvPr id="13" name="4 Título"/>
          <p:cNvSpPr txBox="1">
            <a:spLocks/>
          </p:cNvSpPr>
          <p:nvPr/>
        </p:nvSpPr>
        <p:spPr bwMode="auto">
          <a:xfrm>
            <a:off x="755685" y="715969"/>
            <a:ext cx="2327702" cy="63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2800" b="1" dirty="0" err="1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Erronkak</a:t>
            </a:r>
            <a:r>
              <a:rPr lang="es-ES" sz="2800" b="1" dirty="0">
                <a:solidFill>
                  <a:srgbClr val="007F93"/>
                </a:solidFill>
                <a:latin typeface="EHUSerif" panose="02000503050000020004" pitchFamily="5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7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5" name="Freeform 311"/>
          <p:cNvSpPr>
            <a:spLocks/>
          </p:cNvSpPr>
          <p:nvPr/>
        </p:nvSpPr>
        <p:spPr bwMode="auto">
          <a:xfrm>
            <a:off x="556762" y="2132856"/>
            <a:ext cx="7344816" cy="4481143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dirty="0" smtClean="0">
                <a:latin typeface="EHUSans" pitchFamily="50"/>
              </a:rPr>
              <a:t>Irakasle-ikertzaileen </a:t>
            </a:r>
            <a:r>
              <a:rPr lang="eu-ES" sz="2000" u="sng" dirty="0" smtClean="0">
                <a:latin typeface="EHUSans" pitchFamily="50"/>
              </a:rPr>
              <a:t>ikerketa ibilbiderako eredu</a:t>
            </a:r>
            <a:r>
              <a:rPr lang="eu-ES" sz="2000" dirty="0" smtClean="0">
                <a:latin typeface="EHUSans" pitchFamily="50"/>
              </a:rPr>
              <a:t> bat sustatzea, ahaleginean, konpromisoan eta bikaintasunean oinarrituta.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dirty="0" smtClean="0">
                <a:latin typeface="EHUSans" pitchFamily="50"/>
              </a:rPr>
              <a:t>Irakasle-ikertzaileen eta AZPko langileen </a:t>
            </a:r>
            <a:r>
              <a:rPr lang="eu-ES" sz="2000" u="sng" dirty="0" smtClean="0">
                <a:latin typeface="EHUSans" pitchFamily="50"/>
              </a:rPr>
              <a:t>belaunaldi aldaketa </a:t>
            </a:r>
            <a:r>
              <a:rPr lang="eu-ES" sz="2000" dirty="0" smtClean="0">
                <a:latin typeface="EHUSans" pitchFamily="50"/>
              </a:rPr>
              <a:t>egokia lortzea.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u="sng" dirty="0" smtClean="0">
                <a:latin typeface="EHUSans" pitchFamily="50"/>
              </a:rPr>
              <a:t>Talentua</a:t>
            </a:r>
            <a:r>
              <a:rPr lang="eu-ES" sz="2000" dirty="0" smtClean="0">
                <a:latin typeface="EHUSans" pitchFamily="50"/>
              </a:rPr>
              <a:t> sortzeko, zaintzeko eta erakartzeko politika proaktibo bat garatzea.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u="sng" dirty="0" smtClean="0">
                <a:latin typeface="EHUSans" pitchFamily="50"/>
              </a:rPr>
              <a:t>AZPko laguntza</a:t>
            </a:r>
            <a:r>
              <a:rPr lang="eu-ES" sz="2000" dirty="0" smtClean="0">
                <a:latin typeface="EHUSans" pitchFamily="50"/>
              </a:rPr>
              <a:t> langileen ibilbide profesionalaren eredu bat bultzatzea. 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dirty="0" smtClean="0">
                <a:latin typeface="EHUSans" pitchFamily="50"/>
              </a:rPr>
              <a:t>UPV/EHU osatzen duten pertsonen </a:t>
            </a:r>
            <a:r>
              <a:rPr lang="eu-ES" sz="2000" u="sng" dirty="0" smtClean="0">
                <a:latin typeface="EHUSans" pitchFamily="50"/>
              </a:rPr>
              <a:t>konpromisoa sustatzea ikerketarekiko </a:t>
            </a:r>
            <a:r>
              <a:rPr lang="eu-ES" sz="2000" dirty="0" smtClean="0">
                <a:latin typeface="EHUSans" pitchFamily="50"/>
              </a:rPr>
              <a:t>eta gizarte, teknologia eta giza garapenarekiko. 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r>
              <a:rPr lang="eu-ES" sz="2000" u="sng" dirty="0" smtClean="0">
                <a:latin typeface="EHUSans" pitchFamily="50"/>
              </a:rPr>
              <a:t>Berdintasuna eta genero ikuspegia</a:t>
            </a:r>
            <a:r>
              <a:rPr lang="eu-ES" sz="2000" dirty="0" smtClean="0">
                <a:latin typeface="EHUSans" pitchFamily="50"/>
              </a:rPr>
              <a:t> ikerketan sustatzea.</a:t>
            </a:r>
            <a:endParaRPr lang="es-ES" sz="2000" dirty="0" smtClean="0">
              <a:latin typeface="EHUSans" pitchFamily="50"/>
            </a:endParaRP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endParaRPr lang="es-ES_tradnl" sz="1600" b="1" dirty="0" smtClean="0">
              <a:solidFill>
                <a:schemeClr val="accent6">
                  <a:lumMod val="75000"/>
                </a:schemeClr>
              </a:solidFill>
              <a:latin typeface="EHUSans" pitchFamily="50"/>
            </a:endParaRPr>
          </a:p>
        </p:txBody>
      </p:sp>
      <p:sp>
        <p:nvSpPr>
          <p:cNvPr id="1379" name="Freeform 355"/>
          <p:cNvSpPr>
            <a:spLocks/>
          </p:cNvSpPr>
          <p:nvPr/>
        </p:nvSpPr>
        <p:spPr bwMode="auto">
          <a:xfrm flipH="1">
            <a:off x="522070" y="1258552"/>
            <a:ext cx="6984776" cy="648072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outerShdw dist="12700"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u-ES" sz="2400" b="1" dirty="0">
                <a:solidFill>
                  <a:schemeClr val="tx1"/>
                </a:solidFill>
                <a:latin typeface="EHUSerif" pitchFamily="50"/>
              </a:rPr>
              <a:t>Garapen profesionala </a:t>
            </a:r>
            <a:endParaRPr lang="eu-ES" sz="2400" b="1" dirty="0" smtClean="0">
              <a:solidFill>
                <a:schemeClr val="tx1"/>
              </a:solidFill>
              <a:latin typeface="EHUSerif" pitchFamily="50"/>
            </a:endParaRPr>
          </a:p>
        </p:txBody>
      </p:sp>
      <p:pic>
        <p:nvPicPr>
          <p:cNvPr id="1026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1844824"/>
            <a:ext cx="2445457" cy="3933233"/>
          </a:xfrm>
          <a:prstGeom prst="rect">
            <a:avLst/>
          </a:prstGeom>
          <a:noFill/>
        </p:spPr>
      </p:pic>
      <p:sp>
        <p:nvSpPr>
          <p:cNvPr id="8" name="4 Título"/>
          <p:cNvSpPr txBox="1">
            <a:spLocks/>
          </p:cNvSpPr>
          <p:nvPr/>
        </p:nvSpPr>
        <p:spPr bwMode="auto">
          <a:xfrm>
            <a:off x="522070" y="720577"/>
            <a:ext cx="6360150" cy="56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u-ES" sz="28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I. Ardatz </a:t>
            </a:r>
            <a:r>
              <a:rPr lang="eu-ES" sz="2800" b="1" dirty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estrategikoa: </a:t>
            </a:r>
            <a:r>
              <a:rPr lang="eu-ES" sz="28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Helburuak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7936270" y="-45005"/>
            <a:ext cx="4289790" cy="707478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8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0" name="Freeform 311"/>
          <p:cNvSpPr>
            <a:spLocks/>
          </p:cNvSpPr>
          <p:nvPr/>
        </p:nvSpPr>
        <p:spPr bwMode="auto">
          <a:xfrm>
            <a:off x="490056" y="1929022"/>
            <a:ext cx="11391963" cy="5296021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u-ES" sz="2000" u="sng" dirty="0" err="1">
                <a:latin typeface="EHUSerif" pitchFamily="50"/>
              </a:rPr>
              <a:t>I</a:t>
            </a:r>
            <a:r>
              <a:rPr lang="eu-ES" sz="2000" u="sng" dirty="0" err="1" smtClean="0">
                <a:latin typeface="EHUSerif" pitchFamily="50"/>
              </a:rPr>
              <a:t>kertaldeak</a:t>
            </a:r>
            <a:r>
              <a:rPr lang="eu-ES" sz="2000" dirty="0" smtClean="0">
                <a:latin typeface="EHUSerif" pitchFamily="50"/>
              </a:rPr>
              <a:t> maila lehiakorrean kokatzea nazioartean, dagokien jakintza arloan.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u-ES" sz="2000" u="sng" dirty="0" err="1" smtClean="0">
                <a:latin typeface="EHUSerif" pitchFamily="50"/>
              </a:rPr>
              <a:t>Ikertaldeen</a:t>
            </a:r>
            <a:r>
              <a:rPr lang="eu-ES" sz="2000" u="sng" dirty="0" smtClean="0">
                <a:latin typeface="EHUSerif" pitchFamily="50"/>
              </a:rPr>
              <a:t> arteko lankidetza eta jakintza trukea</a:t>
            </a:r>
            <a:r>
              <a:rPr lang="eu-ES" sz="2000" dirty="0" smtClean="0">
                <a:latin typeface="EHUSerif" pitchFamily="50"/>
              </a:rPr>
              <a:t> sustatzea.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u-ES" sz="2000" dirty="0" smtClean="0">
                <a:latin typeface="EHUSerif" pitchFamily="50"/>
              </a:rPr>
              <a:t>Ikerketari </a:t>
            </a:r>
            <a:r>
              <a:rPr lang="eu-ES" sz="2000" u="sng" dirty="0" smtClean="0">
                <a:latin typeface="EHUSerif" pitchFamily="50"/>
              </a:rPr>
              <a:t>laguntzeko zerbitzu</a:t>
            </a:r>
            <a:r>
              <a:rPr lang="eu-ES" sz="2000" dirty="0" smtClean="0">
                <a:latin typeface="EHUSerif" pitchFamily="50"/>
              </a:rPr>
              <a:t>en antolakuntza malgua, egonkorra eta </a:t>
            </a:r>
            <a:r>
              <a:rPr lang="eu-ES" sz="2000" dirty="0" err="1" smtClean="0">
                <a:latin typeface="EHUSerif" pitchFamily="50"/>
              </a:rPr>
              <a:t>kalitatezkoa</a:t>
            </a:r>
            <a:r>
              <a:rPr lang="eu-ES" sz="2000" dirty="0" smtClean="0">
                <a:latin typeface="EHUSerif" pitchFamily="50"/>
              </a:rPr>
              <a:t> bultzatzea. </a:t>
            </a:r>
            <a:endParaRPr lang="es-ES" sz="2000" dirty="0" smtClean="0">
              <a:latin typeface="EHUSerif" pitchFamily="50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u-ES" sz="2000" u="sng" dirty="0" smtClean="0">
                <a:latin typeface="EHUSerif" pitchFamily="50"/>
              </a:rPr>
              <a:t>Harreman eta lankidetza</a:t>
            </a:r>
            <a:r>
              <a:rPr lang="eu-ES" sz="2000" dirty="0" smtClean="0">
                <a:latin typeface="EHUSerif" pitchFamily="50"/>
              </a:rPr>
              <a:t> eredu berriak sustatzea </a:t>
            </a:r>
            <a:r>
              <a:rPr lang="eu-ES" sz="2000" dirty="0" err="1" smtClean="0">
                <a:latin typeface="EHUSerif" pitchFamily="50"/>
              </a:rPr>
              <a:t>I+G+Bren</a:t>
            </a:r>
            <a:r>
              <a:rPr lang="eu-ES" sz="2000" dirty="0" smtClean="0">
                <a:latin typeface="EHUSerif" pitchFamily="50"/>
              </a:rPr>
              <a:t> arloko </a:t>
            </a:r>
            <a:r>
              <a:rPr lang="eu-ES" sz="2000" u="sng" dirty="0" smtClean="0">
                <a:latin typeface="EHUSerif" pitchFamily="50"/>
              </a:rPr>
              <a:t>beste eragile batzuekin</a:t>
            </a:r>
            <a:r>
              <a:rPr lang="eu-ES" sz="2000" dirty="0" smtClean="0">
                <a:latin typeface="EHUSerif" pitchFamily="50"/>
              </a:rPr>
              <a:t> eta, bereziki, EHU taldearekin. </a:t>
            </a:r>
            <a:endParaRPr lang="es-ES" sz="2000" dirty="0" smtClean="0">
              <a:latin typeface="EHUSerif" pitchFamily="50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u-ES" sz="2000" dirty="0" smtClean="0">
                <a:latin typeface="EHUSerif" pitchFamily="50"/>
              </a:rPr>
              <a:t>Ikerketa UPV/EHUren </a:t>
            </a:r>
            <a:r>
              <a:rPr lang="eu-ES" sz="2000" u="sng" dirty="0" smtClean="0">
                <a:latin typeface="EHUSerif" pitchFamily="50"/>
              </a:rPr>
              <a:t>oinarrizko jarduera </a:t>
            </a:r>
            <a:r>
              <a:rPr lang="eu-ES" sz="2000" dirty="0" smtClean="0">
                <a:latin typeface="EHUSerif" pitchFamily="50"/>
              </a:rPr>
              <a:t>bihurtzen laguntzea, irakasle-ikertzaile guztiak jarduera horri lotuz.</a:t>
            </a:r>
            <a:endParaRPr lang="es-ES" sz="2000" dirty="0" smtClean="0">
              <a:latin typeface="EHUSerif" pitchFamily="50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u-ES" sz="2000" u="sng" dirty="0" smtClean="0">
                <a:latin typeface="EHUSerif" pitchFamily="50"/>
              </a:rPr>
              <a:t>Euskarari eta euskal kulturari</a:t>
            </a:r>
            <a:r>
              <a:rPr lang="eu-ES" sz="2000" dirty="0" smtClean="0">
                <a:latin typeface="EHUSerif" pitchFamily="50"/>
              </a:rPr>
              <a:t> buruzko ikerketak sustatzea, eta euskaraz eginiko ikerketaren dibulgazioa bultzatzea.</a:t>
            </a:r>
            <a:endParaRPr lang="es-ES" sz="2000" dirty="0" smtClean="0">
              <a:latin typeface="EHUSerif" pitchFamily="5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u-ES" sz="2000" u="sng" dirty="0" smtClean="0">
                <a:latin typeface="EHUSerif" pitchFamily="50"/>
              </a:rPr>
              <a:t>Ikerketaren eta irakaskuntzaren arteko harremana</a:t>
            </a:r>
            <a:r>
              <a:rPr lang="eu-ES" sz="2000" dirty="0" smtClean="0">
                <a:latin typeface="EHUSerif" pitchFamily="50"/>
              </a:rPr>
              <a:t> sustatzea, </a:t>
            </a:r>
            <a:r>
              <a:rPr lang="eu-ES" sz="2000" dirty="0" err="1" smtClean="0">
                <a:latin typeface="EHUSerif" pitchFamily="50"/>
              </a:rPr>
              <a:t>ikertaldeen</a:t>
            </a:r>
            <a:r>
              <a:rPr lang="eu-ES" sz="2000" dirty="0" smtClean="0">
                <a:latin typeface="EHUSerif" pitchFamily="50"/>
              </a:rPr>
              <a:t> jarduera geletara eramanda edo ikasleen sormen zientifikoa bultzatuta.</a:t>
            </a:r>
          </a:p>
          <a:p>
            <a:pPr marL="261938" indent="-261938">
              <a:spcAft>
                <a:spcPts val="300"/>
              </a:spcAft>
              <a:buFont typeface="Arial" pitchFamily="34" charset="0"/>
              <a:buChar char="•"/>
            </a:pPr>
            <a:endParaRPr lang="eu-ES" sz="2000" b="1" dirty="0">
              <a:solidFill>
                <a:schemeClr val="accent3">
                  <a:lumMod val="50000"/>
                </a:schemeClr>
              </a:solidFill>
              <a:latin typeface="EHUSans" pitchFamily="50"/>
            </a:endParaRPr>
          </a:p>
        </p:txBody>
      </p:sp>
      <p:sp>
        <p:nvSpPr>
          <p:cNvPr id="381" name="Freeform 355"/>
          <p:cNvSpPr>
            <a:spLocks/>
          </p:cNvSpPr>
          <p:nvPr/>
        </p:nvSpPr>
        <p:spPr bwMode="auto">
          <a:xfrm flipH="1">
            <a:off x="479376" y="1246222"/>
            <a:ext cx="8712968" cy="710208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outerShdw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u-ES" sz="2400" b="1" dirty="0">
                <a:solidFill>
                  <a:schemeClr val="tx1"/>
                </a:solidFill>
                <a:latin typeface="EHUSerif" pitchFamily="50"/>
              </a:rPr>
              <a:t>Ikerketa </a:t>
            </a:r>
            <a:r>
              <a:rPr lang="eu-ES" sz="2400" b="1" dirty="0" smtClean="0">
                <a:solidFill>
                  <a:schemeClr val="tx1"/>
                </a:solidFill>
                <a:latin typeface="EHUSerif" pitchFamily="50"/>
              </a:rPr>
              <a:t>egituratzea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479376" y="684721"/>
            <a:ext cx="8004611" cy="61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u-ES" sz="28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II. Ardatz </a:t>
            </a:r>
            <a:r>
              <a:rPr lang="eu-ES" sz="2800" b="1" dirty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estrategikoa: </a:t>
            </a:r>
            <a:r>
              <a:rPr lang="eu-ES" sz="28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Helburuak</a:t>
            </a:r>
          </a:p>
        </p:txBody>
      </p:sp>
      <p:pic>
        <p:nvPicPr>
          <p:cNvPr id="11" name="Picture 21" descr="C:\Users\jtpmagoj\AppData\Local\Microsoft\Windows\Temporary Internet Files\Content.IE5\DFMYSENZ\reunion-a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621" y="227288"/>
            <a:ext cx="2444746" cy="1833560"/>
          </a:xfrm>
          <a:prstGeom prst="rect">
            <a:avLst/>
          </a:prstGeom>
          <a:noFill/>
        </p:spPr>
      </p:pic>
      <p:sp>
        <p:nvSpPr>
          <p:cNvPr id="12" name="Rectángulo 11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7645343" y="25229"/>
            <a:ext cx="3526049" cy="210585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uiExpand="1" build="p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6121" y="746784"/>
            <a:ext cx="2305266" cy="1458080"/>
          </a:xfrm>
          <a:prstGeom prst="rect">
            <a:avLst/>
          </a:prstGeom>
        </p:spPr>
      </p:pic>
      <p:sp>
        <p:nvSpPr>
          <p:cNvPr id="25606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10272464" y="6482833"/>
            <a:ext cx="39553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F3A7DB-4D4A-434A-BF8C-4E2B6E5716BC}" type="slidenum">
              <a:rPr lang="en-US" altLang="es-ES">
                <a:solidFill>
                  <a:prstClr val="black"/>
                </a:solidFill>
              </a:rPr>
              <a:pPr algn="l"/>
              <a:t>9</a:t>
            </a:fld>
            <a:endParaRPr lang="en-US" altLang="es-ES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24000" y="0"/>
            <a:ext cx="169168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2" name="Freeform 311"/>
          <p:cNvSpPr>
            <a:spLocks/>
          </p:cNvSpPr>
          <p:nvPr/>
        </p:nvSpPr>
        <p:spPr bwMode="auto">
          <a:xfrm>
            <a:off x="437172" y="2564904"/>
            <a:ext cx="10551484" cy="2909816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u-ES" sz="2000" u="sng" dirty="0">
                <a:latin typeface="EHUSerif" pitchFamily="50"/>
              </a:rPr>
              <a:t>Nazioartean erreferentziazkoak diren argitalpen</a:t>
            </a:r>
            <a:r>
              <a:rPr lang="eu-ES" sz="2000" dirty="0">
                <a:latin typeface="EHUSerif" pitchFamily="50"/>
              </a:rPr>
              <a:t>en kopurua eta kalitatea areagotzea, jakintza arlo guztietan.</a:t>
            </a:r>
            <a:endParaRPr lang="es-ES" sz="2000" dirty="0">
              <a:latin typeface="EHUSerif" pitchFamily="5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u-ES" sz="2000" dirty="0">
                <a:latin typeface="EHUSerif" pitchFamily="50"/>
              </a:rPr>
              <a:t>Unibertsitatearen posizioa hobetzea, ikerketako </a:t>
            </a:r>
            <a:r>
              <a:rPr lang="eu-ES" sz="2000" u="sng" dirty="0">
                <a:latin typeface="EHUSerif" pitchFamily="50"/>
              </a:rPr>
              <a:t>nazioarteko ranking</a:t>
            </a:r>
            <a:r>
              <a:rPr lang="eu-ES" sz="2000" dirty="0">
                <a:latin typeface="EHUSerif" pitchFamily="50"/>
              </a:rPr>
              <a:t> jakin batzuetan.</a:t>
            </a:r>
            <a:endParaRPr lang="es-ES" sz="2000" dirty="0">
              <a:latin typeface="EHUSerif" pitchFamily="5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u-ES" sz="2000" dirty="0">
                <a:latin typeface="EHUSerif" pitchFamily="50"/>
              </a:rPr>
              <a:t>UPV/EHUren </a:t>
            </a:r>
            <a:r>
              <a:rPr lang="eu-ES" sz="2000" u="sng" dirty="0">
                <a:latin typeface="EHUSerif" pitchFamily="50"/>
              </a:rPr>
              <a:t>nazioarteko posizioa eta ikusgarritasuna</a:t>
            </a:r>
            <a:r>
              <a:rPr lang="eu-ES" sz="2000" dirty="0">
                <a:latin typeface="EHUSerif" pitchFamily="50"/>
              </a:rPr>
              <a:t> bultzatzea.</a:t>
            </a:r>
            <a:endParaRPr lang="es-ES" sz="2000" dirty="0">
              <a:latin typeface="EHUSerif" pitchFamily="5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u-ES" sz="2000" dirty="0">
                <a:latin typeface="EHUSerif" pitchFamily="50"/>
              </a:rPr>
              <a:t>UPV/EHUren parte hartzea eta lidergoa areagotzea, </a:t>
            </a:r>
            <a:r>
              <a:rPr lang="eu-ES" sz="2000" u="sng" dirty="0">
                <a:latin typeface="EHUSerif" pitchFamily="50"/>
              </a:rPr>
              <a:t>Europako eta nazioarteko proiektuetan</a:t>
            </a:r>
            <a:r>
              <a:rPr lang="eu-ES" sz="2000" dirty="0">
                <a:latin typeface="EHUSerif" pitchFamily="50"/>
              </a:rPr>
              <a:t>, eta bikaintasun partzuergo nahiz sareetan parte hartzea.</a:t>
            </a:r>
            <a:endParaRPr lang="es-ES" sz="2000" dirty="0">
              <a:latin typeface="EHUSerif" pitchFamily="5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u-ES" sz="2000" dirty="0">
                <a:latin typeface="EHUSerif" pitchFamily="50"/>
              </a:rPr>
              <a:t>Irakasle-ikertzaileen </a:t>
            </a:r>
            <a:r>
              <a:rPr lang="eu-ES" sz="2000" u="sng" dirty="0">
                <a:latin typeface="EHUSerif" pitchFamily="50"/>
              </a:rPr>
              <a:t>nazioarteko mugikortasuna</a:t>
            </a:r>
            <a:r>
              <a:rPr lang="eu-ES" sz="2000" dirty="0">
                <a:latin typeface="EHUSerif" pitchFamily="50"/>
              </a:rPr>
              <a:t> eta UPV/EHUn nazioarteko ikertzaileen presentzia bultzatzea</a:t>
            </a:r>
            <a:r>
              <a:rPr lang="eu-ES" sz="2000" dirty="0" smtClean="0">
                <a:latin typeface="EHUSerif" pitchFamily="50"/>
              </a:rPr>
              <a:t>.</a:t>
            </a:r>
            <a:endParaRPr lang="es-ES" sz="2000" dirty="0">
              <a:latin typeface="EHUSerif" pitchFamily="50"/>
            </a:endParaRPr>
          </a:p>
        </p:txBody>
      </p:sp>
      <p:sp>
        <p:nvSpPr>
          <p:cNvPr id="383" name="Freeform 355"/>
          <p:cNvSpPr>
            <a:spLocks/>
          </p:cNvSpPr>
          <p:nvPr/>
        </p:nvSpPr>
        <p:spPr bwMode="auto">
          <a:xfrm flipH="1">
            <a:off x="412844" y="1188855"/>
            <a:ext cx="8704475" cy="791968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u-ES" sz="2300" b="1" dirty="0">
                <a:solidFill>
                  <a:schemeClr val="tx1"/>
                </a:solidFill>
                <a:latin typeface="EHUSerif" pitchFamily="50"/>
              </a:rPr>
              <a:t>Nazioartean proiekzioa izango duen jakintza </a:t>
            </a:r>
            <a:r>
              <a:rPr lang="eu-ES" sz="2300" b="1" dirty="0" smtClean="0">
                <a:solidFill>
                  <a:schemeClr val="tx1"/>
                </a:solidFill>
                <a:latin typeface="EHUSerif" pitchFamily="50"/>
              </a:rPr>
              <a:t>sortzea</a:t>
            </a:r>
            <a:endParaRPr lang="es-ES" sz="2300" dirty="0">
              <a:solidFill>
                <a:schemeClr val="tx1"/>
              </a:solidFill>
              <a:latin typeface="EHUSans" pitchFamily="50"/>
            </a:endParaRPr>
          </a:p>
        </p:txBody>
      </p:sp>
      <p:sp>
        <p:nvSpPr>
          <p:cNvPr id="11" name="4 Título"/>
          <p:cNvSpPr txBox="1">
            <a:spLocks/>
          </p:cNvSpPr>
          <p:nvPr/>
        </p:nvSpPr>
        <p:spPr bwMode="auto">
          <a:xfrm>
            <a:off x="425860" y="715969"/>
            <a:ext cx="8004611" cy="54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u-ES" sz="28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III. Ardatz </a:t>
            </a:r>
            <a:r>
              <a:rPr lang="eu-ES" sz="2800" b="1" dirty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estrategikoa: </a:t>
            </a:r>
            <a:r>
              <a:rPr lang="eu-ES" sz="2800" b="1" dirty="0" smtClean="0">
                <a:solidFill>
                  <a:srgbClr val="007F93"/>
                </a:solidFill>
                <a:latin typeface="EHUSerif" pitchFamily="50"/>
                <a:cs typeface="ＭＳ Ｐゴシック" charset="0"/>
              </a:rPr>
              <a:t>Helburuak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63352" y="499945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8744433" y="668540"/>
            <a:ext cx="2469273" cy="1672339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uiExpand="1" build="p" advAuto="50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vebranding_formatoplantill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831</Words>
  <Application>Microsoft Office PowerPoint</Application>
  <PresentationFormat>Panorámica</PresentationFormat>
  <Paragraphs>195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EHUSans</vt:lpstr>
      <vt:lpstr>EHUSerif</vt:lpstr>
      <vt:lpstr>Tema de Office</vt:lpstr>
      <vt:lpstr>movebranding_formatoplantilla1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RAKEL</dc:creator>
  <cp:lastModifiedBy>Egoi MARKAIDA</cp:lastModifiedBy>
  <cp:revision>406</cp:revision>
  <cp:lastPrinted>2017-11-22T14:21:01Z</cp:lastPrinted>
  <dcterms:created xsi:type="dcterms:W3CDTF">2015-10-06T15:59:06Z</dcterms:created>
  <dcterms:modified xsi:type="dcterms:W3CDTF">2018-09-27T12:16:54Z</dcterms:modified>
</cp:coreProperties>
</file>