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16"/>
  </p:notesMasterIdLst>
  <p:handoutMasterIdLst>
    <p:handoutMasterId r:id="rId17"/>
  </p:handoutMasterIdLst>
  <p:sldIdLst>
    <p:sldId id="256" r:id="rId3"/>
    <p:sldId id="369" r:id="rId4"/>
    <p:sldId id="329" r:id="rId5"/>
    <p:sldId id="364" r:id="rId6"/>
    <p:sldId id="365" r:id="rId7"/>
    <p:sldId id="366" r:id="rId8"/>
    <p:sldId id="351" r:id="rId9"/>
    <p:sldId id="367" r:id="rId10"/>
    <p:sldId id="352" r:id="rId11"/>
    <p:sldId id="368" r:id="rId12"/>
    <p:sldId id="370" r:id="rId13"/>
    <p:sldId id="371" r:id="rId14"/>
    <p:sldId id="267" r:id="rId15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CB9"/>
    <a:srgbClr val="66CCFF"/>
    <a:srgbClr val="CCFFFF"/>
    <a:srgbClr val="66FFFF"/>
    <a:srgbClr val="007F93"/>
    <a:srgbClr val="4479E1"/>
    <a:srgbClr val="037DB4"/>
    <a:srgbClr val="2E5C57"/>
    <a:srgbClr val="2482C1"/>
    <a:srgbClr val="E71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4574" autoAdjust="0"/>
  </p:normalViewPr>
  <p:slideViewPr>
    <p:cSldViewPr>
      <p:cViewPr varScale="1">
        <p:scale>
          <a:sx n="84" d="100"/>
          <a:sy n="84" d="100"/>
        </p:scale>
        <p:origin x="48" y="348"/>
      </p:cViewPr>
      <p:guideLst>
        <p:guide orient="horz" pos="2160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A0FC3CD-D0D2-49B8-9AD0-76FC5FD5AA80}" type="datetimeFigureOut">
              <a:rPr lang="es-ES"/>
              <a:pPr/>
              <a:t>27/09/2018</a:t>
            </a:fld>
            <a:endParaRPr lang="es-ES"/>
          </a:p>
        </p:txBody>
      </p:sp>
      <p:sp>
        <p:nvSpPr>
          <p:cNvPr id="4" name="3 Marcador de pie de página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45BC18D-CF98-453F-885C-75AD1A99F368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6307729-2C74-42AE-88F5-D25B02B69A82}" type="datetimeFigureOut">
              <a:rPr lang="es-ES"/>
              <a:pPr/>
              <a:t>27/09/2018</a:t>
            </a:fld>
            <a:endParaRPr lang="es-ES"/>
          </a:p>
        </p:txBody>
      </p:sp>
      <p:sp>
        <p:nvSpPr>
          <p:cNvPr id="4" name="3 Marcador de imagen de diapositiva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" name="5 Marcador de pie de página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D17543-F3C4-4194-A4ED-B816AAF29D57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717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766500-30C0-4D1E-84D6-16AD557E5B37}" type="slidenum">
              <a:rPr lang="es-ES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B69B3-EB9E-4041-9707-80BD91C5148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-21166" y="-25400"/>
            <a:ext cx="12213167" cy="6883400"/>
          </a:xfrm>
          <a:prstGeom prst="rect">
            <a:avLst/>
          </a:prstGeom>
          <a:solidFill>
            <a:srgbClr val="BCB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9 Rectángulo"/>
          <p:cNvSpPr/>
          <p:nvPr userDrawn="1"/>
        </p:nvSpPr>
        <p:spPr>
          <a:xfrm>
            <a:off x="493184" y="1903414"/>
            <a:ext cx="4834467" cy="94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0 Rectángulo"/>
          <p:cNvSpPr/>
          <p:nvPr userDrawn="1"/>
        </p:nvSpPr>
        <p:spPr>
          <a:xfrm>
            <a:off x="588433" y="2695576"/>
            <a:ext cx="5124451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1 Rectángulo"/>
          <p:cNvSpPr/>
          <p:nvPr userDrawn="1"/>
        </p:nvSpPr>
        <p:spPr>
          <a:xfrm>
            <a:off x="478367" y="2997200"/>
            <a:ext cx="5598584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2 Rectángulo"/>
          <p:cNvSpPr/>
          <p:nvPr userDrawn="1"/>
        </p:nvSpPr>
        <p:spPr>
          <a:xfrm>
            <a:off x="493184" y="4365626"/>
            <a:ext cx="4834467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0768" y="2132857"/>
            <a:ext cx="4999169" cy="22322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5A519A"/>
                </a:solidFill>
                <a:latin typeface="EHUSerif"/>
                <a:ea typeface="+mj-ea"/>
                <a:cs typeface="+mj-cs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73886" y="4365106"/>
            <a:ext cx="4365997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23392" y="166810"/>
            <a:ext cx="1248139" cy="679774"/>
          </a:xfrm>
          <a:prstGeom prst="rect">
            <a:avLst/>
          </a:prstGeom>
          <a:solidFill>
            <a:schemeClr val="bg1"/>
          </a:solidFill>
        </p:spPr>
        <p:txBody>
          <a:bodyPr lIns="72000" tIns="108000" rIns="72000" bIns="108000" anchor="ctr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erif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871531" y="320698"/>
            <a:ext cx="1946614" cy="37199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108000" rIns="36000" bIns="108000" anchor="ctr">
            <a:sp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erif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1" y="0"/>
            <a:ext cx="12215284" cy="6858000"/>
          </a:xfrm>
          <a:prstGeom prst="rect">
            <a:avLst/>
          </a:prstGeom>
          <a:solidFill>
            <a:srgbClr val="F7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622301" y="333376"/>
            <a:ext cx="4993217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9 Rectángulo"/>
          <p:cNvSpPr/>
          <p:nvPr userDrawn="1"/>
        </p:nvSpPr>
        <p:spPr>
          <a:xfrm>
            <a:off x="493185" y="1903414"/>
            <a:ext cx="6851649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0 Rectángulo"/>
          <p:cNvSpPr/>
          <p:nvPr userDrawn="1"/>
        </p:nvSpPr>
        <p:spPr>
          <a:xfrm>
            <a:off x="588434" y="2695576"/>
            <a:ext cx="6468533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1 Rectángulo"/>
          <p:cNvSpPr/>
          <p:nvPr userDrawn="1"/>
        </p:nvSpPr>
        <p:spPr>
          <a:xfrm>
            <a:off x="493184" y="3748088"/>
            <a:ext cx="5856816" cy="117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2 Rectángulo"/>
          <p:cNvSpPr/>
          <p:nvPr userDrawn="1"/>
        </p:nvSpPr>
        <p:spPr>
          <a:xfrm>
            <a:off x="493184" y="4392614"/>
            <a:ext cx="6256867" cy="177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3391" y="2068016"/>
            <a:ext cx="6528727" cy="2945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E63A4D"/>
                </a:solidFill>
                <a:latin typeface="EHUSerif"/>
                <a:ea typeface="+mj-ea"/>
                <a:cs typeface="+mj-cs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3392" y="5127086"/>
            <a:ext cx="576064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679509" y="260648"/>
            <a:ext cx="3936437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erif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719403" y="260648"/>
            <a:ext cx="1248139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erif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-31750" y="0"/>
            <a:ext cx="12223751" cy="6858000"/>
          </a:xfrm>
          <a:prstGeom prst="rect">
            <a:avLst/>
          </a:prstGeom>
          <a:solidFill>
            <a:srgbClr val="A4D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622301" y="333376"/>
            <a:ext cx="4993217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9 Rectángulo"/>
          <p:cNvSpPr/>
          <p:nvPr userDrawn="1"/>
        </p:nvSpPr>
        <p:spPr>
          <a:xfrm>
            <a:off x="493185" y="1903414"/>
            <a:ext cx="7522633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0 Rectángulo"/>
          <p:cNvSpPr/>
          <p:nvPr userDrawn="1"/>
        </p:nvSpPr>
        <p:spPr>
          <a:xfrm>
            <a:off x="588433" y="2695576"/>
            <a:ext cx="76200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1 Rectángulo"/>
          <p:cNvSpPr/>
          <p:nvPr userDrawn="1"/>
        </p:nvSpPr>
        <p:spPr>
          <a:xfrm>
            <a:off x="493185" y="2997200"/>
            <a:ext cx="8290983" cy="19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2 Rectángulo"/>
          <p:cNvSpPr/>
          <p:nvPr userDrawn="1"/>
        </p:nvSpPr>
        <p:spPr>
          <a:xfrm>
            <a:off x="493184" y="4868863"/>
            <a:ext cx="5027083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1902" y="1996008"/>
            <a:ext cx="6720748" cy="2873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21A1BC"/>
                </a:solidFill>
                <a:latin typeface="EHUSerif"/>
                <a:ea typeface="+mj-ea"/>
                <a:cs typeface="+mj-cs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3392" y="5055078"/>
            <a:ext cx="4800533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679509" y="260648"/>
            <a:ext cx="3936437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erif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719403" y="260648"/>
            <a:ext cx="1248139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erif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Sub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79300"/>
            <a:ext cx="10972800" cy="2405684"/>
          </a:xfrm>
        </p:spPr>
        <p:txBody>
          <a:bodyPr/>
          <a:lstStyle>
            <a:lvl1pPr>
              <a:defRPr>
                <a:solidFill>
                  <a:srgbClr val="5A519A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3501008"/>
            <a:ext cx="10972800" cy="1008112"/>
          </a:xfrm>
        </p:spPr>
        <p:txBody>
          <a:bodyPr/>
          <a:lstStyle>
            <a:lvl1pPr>
              <a:lnSpc>
                <a:spcPts val="1800"/>
              </a:lnSpc>
              <a:defRPr/>
            </a:lvl1pPr>
            <a:lvl2pPr>
              <a:lnSpc>
                <a:spcPts val="1800"/>
              </a:lnSpc>
              <a:defRPr/>
            </a:lvl2pPr>
            <a:lvl3pPr>
              <a:lnSpc>
                <a:spcPts val="1800"/>
              </a:lnSpc>
              <a:defRPr/>
            </a:lvl3pPr>
            <a:lvl4pPr>
              <a:lnSpc>
                <a:spcPts val="1800"/>
              </a:lnSpc>
              <a:defRPr/>
            </a:lvl4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24418" y="4725144"/>
            <a:ext cx="10943167" cy="1656606"/>
          </a:xfrm>
        </p:spPr>
        <p:txBody>
          <a:bodyPr>
            <a:noAutofit/>
          </a:bodyPr>
          <a:lstStyle>
            <a:lvl1pPr marL="201613" indent="-201613">
              <a:buFont typeface="Arial" pitchFamily="34" charset="0"/>
              <a:buChar char="•"/>
              <a:defRPr sz="13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0E69593-2D9E-4BCD-BCBD-51D861EC4997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79301"/>
            <a:ext cx="10972800" cy="2693715"/>
          </a:xfrm>
        </p:spPr>
        <p:txBody>
          <a:bodyPr/>
          <a:lstStyle>
            <a:lvl1pPr>
              <a:defRPr>
                <a:solidFill>
                  <a:srgbClr val="E63A4D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48987" y="3717033"/>
            <a:ext cx="10943167" cy="1944563"/>
          </a:xfrm>
        </p:spPr>
        <p:txBody>
          <a:bodyPr numCol="2">
            <a:noAutofit/>
          </a:bodyPr>
          <a:lstStyle>
            <a:lvl1pPr marL="0" indent="0">
              <a:buFont typeface="Arial" pitchFamily="34" charset="0"/>
              <a:buNone/>
              <a:defRPr sz="13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20F9150-69F7-41D5-B0D0-63D543E80D97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79302"/>
            <a:ext cx="10972800" cy="749499"/>
          </a:xfrm>
        </p:spPr>
        <p:txBody>
          <a:bodyPr/>
          <a:lstStyle>
            <a:lvl1pPr>
              <a:defRPr sz="2000">
                <a:solidFill>
                  <a:srgbClr val="02A4DA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24417" y="1772816"/>
            <a:ext cx="5568619" cy="460851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000" b="0"/>
            </a:lvl1pPr>
            <a:lvl2pPr marL="742950" indent="-285750">
              <a:buFont typeface="Arial" pitchFamily="34" charset="0"/>
              <a:buChar char="•"/>
              <a:defRPr sz="1000"/>
            </a:lvl2pPr>
            <a:lvl3pPr marL="1200150" indent="-285750">
              <a:buFont typeface="Arial" pitchFamily="34" charset="0"/>
              <a:buChar char="•"/>
              <a:defRPr sz="1000"/>
            </a:lvl3pPr>
            <a:lvl4pPr marL="1657350" indent="-285750">
              <a:buFont typeface="Arial" pitchFamily="34" charset="0"/>
              <a:buChar char="•"/>
              <a:defRPr sz="1000"/>
            </a:lvl4pPr>
            <a:lvl5pPr marL="2114550" indent="-285750"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6480044" y="1772816"/>
            <a:ext cx="5046459" cy="4608512"/>
          </a:xfrm>
        </p:spPr>
        <p:txBody>
          <a:bodyPr rtlCol="0">
            <a:noAutofit/>
          </a:bodyPr>
          <a:lstStyle/>
          <a:p>
            <a:pPr lvl="0"/>
            <a:r>
              <a:rPr lang="es-ES_tradnl" noProof="0" dirty="0" err="1" smtClean="0"/>
              <a:t>Drag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picture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placeholder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or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click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icon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add</a:t>
            </a:r>
            <a:endParaRPr lang="en-US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EA8FE74-9063-4D13-A6C2-FD434D32CF33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5517234"/>
            <a:ext cx="10959008" cy="792087"/>
          </a:xfrm>
        </p:spPr>
        <p:txBody>
          <a:bodyPr/>
          <a:lstStyle>
            <a:lvl1pPr>
              <a:defRPr sz="2800"/>
            </a:lvl1pPr>
            <a:lvl2pPr marL="3175" indent="0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52292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EDE24D-8783-4F82-8D14-8E677B563264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3392" y="980728"/>
            <a:ext cx="5376597" cy="54006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8" name="3 Marcador de contenido"/>
          <p:cNvSpPr>
            <a:spLocks noGrp="1"/>
          </p:cNvSpPr>
          <p:nvPr>
            <p:ph sz="half" idx="13"/>
          </p:nvPr>
        </p:nvSpPr>
        <p:spPr>
          <a:xfrm>
            <a:off x="6192011" y="980728"/>
            <a:ext cx="5376597" cy="54006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779C2F1-D521-45E8-AF88-ACE28600B1A5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815414" y="5733256"/>
            <a:ext cx="3743391" cy="64807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3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D72BC66-ED74-42D8-BF20-E3D72074BDEB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2348882"/>
            <a:ext cx="10959008" cy="2376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3392" y="4869161"/>
            <a:ext cx="10959008" cy="1257003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D8B6C-9049-4AF7-862E-3556A3AFF3ED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+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79302"/>
            <a:ext cx="10972800" cy="74949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2A4DA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24417" y="1772816"/>
            <a:ext cx="5568619" cy="4608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000" b="0"/>
            </a:lvl1pPr>
            <a:lvl2pPr marL="742950" indent="-285750">
              <a:buFont typeface="Arial" pitchFamily="34" charset="0"/>
              <a:buChar char="•"/>
              <a:defRPr sz="1000"/>
            </a:lvl2pPr>
            <a:lvl3pPr marL="1200150" indent="-285750">
              <a:buFont typeface="Arial" pitchFamily="34" charset="0"/>
              <a:buChar char="•"/>
              <a:defRPr sz="1000"/>
            </a:lvl3pPr>
            <a:lvl4pPr marL="1657350" indent="-285750">
              <a:buFont typeface="Arial" pitchFamily="34" charset="0"/>
              <a:buChar char="•"/>
              <a:defRPr sz="1000"/>
            </a:lvl4pPr>
            <a:lvl5pPr marL="2114550" indent="-285750"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6480044" y="1772816"/>
            <a:ext cx="5046459" cy="46085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s-ES_tradnl" noProof="0" dirty="0" err="1" smtClean="0"/>
              <a:t>Drag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picture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placeholder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or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click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icon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add</a:t>
            </a:r>
            <a:endParaRPr lang="en-US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1659467" y="4000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EA8FE74-9063-4D13-A6C2-FD434D32CF33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2 Grupo"/>
          <p:cNvGrpSpPr>
            <a:grpSpLocks/>
          </p:cNvGrpSpPr>
          <p:nvPr userDrawn="1"/>
        </p:nvGrpSpPr>
        <p:grpSpPr bwMode="auto">
          <a:xfrm>
            <a:off x="493184" y="1903413"/>
            <a:ext cx="7296149" cy="4464050"/>
            <a:chOff x="395536" y="1988840"/>
            <a:chExt cx="5472608" cy="4464495"/>
          </a:xfrm>
        </p:grpSpPr>
        <p:sp>
          <p:nvSpPr>
            <p:cNvPr id="6" name="13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14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15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16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19 CuadroTexto"/>
          <p:cNvSpPr txBox="1">
            <a:spLocks noChangeArrowheads="1"/>
          </p:cNvSpPr>
          <p:nvPr userDrawn="1"/>
        </p:nvSpPr>
        <p:spPr bwMode="auto">
          <a:xfrm>
            <a:off x="681568" y="6026151"/>
            <a:ext cx="214841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smtClean="0">
                <a:solidFill>
                  <a:prstClr val="black"/>
                </a:solidFill>
                <a:latin typeface="EHUSerif" charset="0"/>
                <a:cs typeface="EHUSerif" charset="0"/>
              </a:rPr>
              <a:t>www.ehu.es</a:t>
            </a:r>
            <a:endParaRPr lang="en-US" sz="1200" b="1" smtClean="0">
              <a:solidFill>
                <a:prstClr val="black"/>
              </a:solidFill>
              <a:latin typeface="EHUSerif" charset="0"/>
              <a:cs typeface="EHUSerif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1" y="-4763"/>
            <a:ext cx="2827867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 Título"/>
          <p:cNvSpPr>
            <a:spLocks noGrp="1"/>
          </p:cNvSpPr>
          <p:nvPr>
            <p:ph type="ctrTitle"/>
          </p:nvPr>
        </p:nvSpPr>
        <p:spPr>
          <a:xfrm>
            <a:off x="623391" y="2068016"/>
            <a:ext cx="6720748" cy="287315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F08A00"/>
                </a:solidFill>
                <a:latin typeface="EHUSerif"/>
                <a:cs typeface="EHUSerif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19" name="2 Subtítulo"/>
          <p:cNvSpPr>
            <a:spLocks noGrp="1"/>
          </p:cNvSpPr>
          <p:nvPr>
            <p:ph type="subTitle" idx="1"/>
          </p:nvPr>
        </p:nvSpPr>
        <p:spPr>
          <a:xfrm>
            <a:off x="623392" y="5013177"/>
            <a:ext cx="576064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erif"/>
                <a:cs typeface="EHU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14 Grupo"/>
          <p:cNvGrpSpPr>
            <a:grpSpLocks/>
          </p:cNvGrpSpPr>
          <p:nvPr userDrawn="1"/>
        </p:nvGrpSpPr>
        <p:grpSpPr bwMode="auto">
          <a:xfrm>
            <a:off x="563034" y="1916114"/>
            <a:ext cx="5871633" cy="3652837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624418" y="5157789"/>
            <a:ext cx="2146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dirty="0" err="1" smtClean="0">
                <a:solidFill>
                  <a:prstClr val="black"/>
                </a:solidFill>
                <a:latin typeface="EHUSerif" charset="0"/>
                <a:cs typeface="EHUSerif" charset="0"/>
              </a:rPr>
              <a:t>www.ehu.es</a:t>
            </a:r>
            <a:endParaRPr lang="en-US" sz="1200" b="1" dirty="0" smtClean="0">
              <a:solidFill>
                <a:prstClr val="black"/>
              </a:solidFill>
              <a:latin typeface="EHUSerif"/>
              <a:cs typeface="EHUSerif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1" y="-4763"/>
            <a:ext cx="2827867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628216" y="4053531"/>
            <a:ext cx="4699699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erif"/>
                <a:cs typeface="EHU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3392" y="2068016"/>
            <a:ext cx="5472609" cy="2081065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F08A00"/>
                </a:solidFill>
                <a:latin typeface="EHUSerif"/>
                <a:cs typeface="EHUSerif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4 Imagen"/>
          <p:cNvPicPr>
            <a:picLocks noChangeAspect="1"/>
          </p:cNvPicPr>
          <p:nvPr userDrawn="1"/>
        </p:nvPicPr>
        <p:blipFill>
          <a:blip r:embed="rId2" cstate="print"/>
          <a:srcRect r="115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13 Grupo"/>
          <p:cNvGrpSpPr>
            <a:grpSpLocks/>
          </p:cNvGrpSpPr>
          <p:nvPr userDrawn="1"/>
        </p:nvGrpSpPr>
        <p:grpSpPr bwMode="auto">
          <a:xfrm>
            <a:off x="493184" y="1903413"/>
            <a:ext cx="7296149" cy="4464050"/>
            <a:chOff x="395536" y="1988840"/>
            <a:chExt cx="5472608" cy="4464495"/>
          </a:xfrm>
        </p:grpSpPr>
        <p:sp>
          <p:nvSpPr>
            <p:cNvPr id="6" name="9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10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11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12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3 CuadroTexto"/>
          <p:cNvSpPr txBox="1">
            <a:spLocks noChangeArrowheads="1"/>
          </p:cNvSpPr>
          <p:nvPr userDrawn="1"/>
        </p:nvSpPr>
        <p:spPr bwMode="auto">
          <a:xfrm>
            <a:off x="681568" y="6026151"/>
            <a:ext cx="214841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dirty="0" err="1" smtClean="0">
                <a:solidFill>
                  <a:prstClr val="black"/>
                </a:solidFill>
                <a:latin typeface="EHUSerif" charset="0"/>
                <a:cs typeface="EHUSerif" charset="0"/>
              </a:rPr>
              <a:t>www.ehu.es</a:t>
            </a:r>
            <a:endParaRPr lang="en-US" sz="1200" b="1" dirty="0" smtClean="0">
              <a:solidFill>
                <a:prstClr val="black"/>
              </a:solidFill>
              <a:latin typeface="EHUSerif"/>
              <a:cs typeface="EHUSerif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1" y="-4763"/>
            <a:ext cx="2827867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3391" y="2068016"/>
            <a:ext cx="6720748" cy="287315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lang="es-ES" sz="4000" b="1" kern="1200" baseline="0" dirty="0" smtClean="0">
                <a:solidFill>
                  <a:srgbClr val="96C147"/>
                </a:solidFill>
                <a:latin typeface="EHUSerif"/>
                <a:ea typeface="+mj-ea"/>
                <a:cs typeface="EHUSerif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3392" y="5013177"/>
            <a:ext cx="576064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erif"/>
                <a:cs typeface="EHU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 cstate="print"/>
          <a:srcRect r="115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14 Grupo"/>
          <p:cNvGrpSpPr>
            <a:grpSpLocks/>
          </p:cNvGrpSpPr>
          <p:nvPr userDrawn="1"/>
        </p:nvGrpSpPr>
        <p:grpSpPr bwMode="auto">
          <a:xfrm>
            <a:off x="563034" y="2068513"/>
            <a:ext cx="5532967" cy="3440112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5594" y="1793019"/>
              <a:ext cx="3780789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011" y="2434484"/>
              <a:ext cx="4039507" cy="1246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627"/>
              <a:ext cx="3788726" cy="117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6955"/>
              <a:ext cx="2376088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624418" y="5157789"/>
            <a:ext cx="2146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dirty="0" err="1" smtClean="0">
                <a:solidFill>
                  <a:prstClr val="black"/>
                </a:solidFill>
                <a:latin typeface="EHUSerif" charset="0"/>
                <a:cs typeface="EHUSerif" charset="0"/>
              </a:rPr>
              <a:t>www.ehu.es</a:t>
            </a:r>
            <a:endParaRPr lang="en-US" sz="1200" b="1" dirty="0" smtClean="0">
              <a:solidFill>
                <a:prstClr val="black"/>
              </a:solidFill>
              <a:latin typeface="EHUSerif"/>
              <a:cs typeface="EHUSerif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1" y="-4763"/>
            <a:ext cx="2827867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628216" y="4053531"/>
            <a:ext cx="4699699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erif"/>
                <a:cs typeface="EHU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1119" y="2352146"/>
            <a:ext cx="5376599" cy="150500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96C147"/>
                </a:solidFill>
                <a:latin typeface="EHUSerif"/>
                <a:cs typeface="EHUSerif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14 Grupo"/>
          <p:cNvGrpSpPr>
            <a:grpSpLocks/>
          </p:cNvGrpSpPr>
          <p:nvPr userDrawn="1"/>
        </p:nvGrpSpPr>
        <p:grpSpPr bwMode="auto">
          <a:xfrm>
            <a:off x="563034" y="2068513"/>
            <a:ext cx="5532967" cy="3440112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5594" y="1793019"/>
              <a:ext cx="3780789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011" y="2434484"/>
              <a:ext cx="4039507" cy="1246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627"/>
              <a:ext cx="3788726" cy="117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6955"/>
              <a:ext cx="2376088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624418" y="5157789"/>
            <a:ext cx="2146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dirty="0" err="1" smtClean="0">
                <a:solidFill>
                  <a:prstClr val="black"/>
                </a:solidFill>
                <a:latin typeface="EHUSerif" charset="0"/>
                <a:cs typeface="EHUSerif" charset="0"/>
              </a:rPr>
              <a:t>www.ehu.es</a:t>
            </a:r>
            <a:endParaRPr lang="en-US" sz="1200" b="1" dirty="0" smtClean="0">
              <a:solidFill>
                <a:prstClr val="black"/>
              </a:solidFill>
              <a:latin typeface="EHUSerif"/>
              <a:cs typeface="EHUSerif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1" y="-4763"/>
            <a:ext cx="2827867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628216" y="4053531"/>
            <a:ext cx="4699699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erif"/>
                <a:cs typeface="EHU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9115" y="2311804"/>
            <a:ext cx="5290875" cy="162125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00A3DA"/>
                </a:solidFill>
                <a:latin typeface="EHUSerif"/>
                <a:cs typeface="EHUSerif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13 Grupo"/>
          <p:cNvGrpSpPr>
            <a:grpSpLocks/>
          </p:cNvGrpSpPr>
          <p:nvPr userDrawn="1"/>
        </p:nvGrpSpPr>
        <p:grpSpPr bwMode="auto">
          <a:xfrm>
            <a:off x="493184" y="1903413"/>
            <a:ext cx="7296149" cy="4464050"/>
            <a:chOff x="395536" y="1988840"/>
            <a:chExt cx="5472608" cy="4464495"/>
          </a:xfrm>
        </p:grpSpPr>
        <p:sp>
          <p:nvSpPr>
            <p:cNvPr id="6" name="9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10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11 Rectángulo"/>
            <p:cNvSpPr/>
            <p:nvPr userDrawn="1"/>
          </p:nvSpPr>
          <p:spPr>
            <a:xfrm>
              <a:off x="395536" y="3833699"/>
              <a:ext cx="5328133" cy="1179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12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3 CuadroTexto"/>
          <p:cNvSpPr txBox="1">
            <a:spLocks noChangeArrowheads="1"/>
          </p:cNvSpPr>
          <p:nvPr userDrawn="1"/>
        </p:nvSpPr>
        <p:spPr bwMode="auto">
          <a:xfrm>
            <a:off x="681568" y="6026151"/>
            <a:ext cx="214841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dirty="0" err="1" smtClean="0">
                <a:solidFill>
                  <a:prstClr val="black"/>
                </a:solidFill>
                <a:latin typeface="EHUSerif" charset="0"/>
                <a:cs typeface="EHUSerif" charset="0"/>
              </a:rPr>
              <a:t>www.ehu.es</a:t>
            </a:r>
            <a:endParaRPr lang="en-US" sz="1200" b="1" dirty="0" smtClean="0">
              <a:solidFill>
                <a:prstClr val="black"/>
              </a:solidFill>
              <a:latin typeface="EHUSerif"/>
              <a:cs typeface="EHUSerif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1" y="-4763"/>
            <a:ext cx="2827867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6675" y="2119098"/>
            <a:ext cx="7379539" cy="19579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en-US" sz="4000" b="1" kern="1200" baseline="0" dirty="0">
                <a:solidFill>
                  <a:srgbClr val="00A3DA"/>
                </a:solidFill>
                <a:latin typeface="EHUSerif"/>
                <a:ea typeface="+mj-ea"/>
                <a:cs typeface="EHUSerif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3392" y="5013177"/>
            <a:ext cx="576064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erif"/>
                <a:cs typeface="EHU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124744"/>
            <a:ext cx="115824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96C147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1350780" y="1988841"/>
            <a:ext cx="10841221" cy="129614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626350" algn="r"/>
              </a:tabLst>
              <a:defRPr sz="16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4"/>
          </p:nvPr>
        </p:nvSpPr>
        <p:spPr>
          <a:xfrm>
            <a:off x="609600" y="1556792"/>
            <a:ext cx="115824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02A4DA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5"/>
          </p:nvPr>
        </p:nvSpPr>
        <p:spPr>
          <a:xfrm>
            <a:off x="1350781" y="3861048"/>
            <a:ext cx="10841220" cy="57606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716838" algn="r"/>
              </a:tabLst>
              <a:defRPr sz="16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</p:txBody>
      </p:sp>
      <p:sp>
        <p:nvSpPr>
          <p:cNvPr id="12" name="2 Marcador de contenido"/>
          <p:cNvSpPr>
            <a:spLocks noGrp="1"/>
          </p:cNvSpPr>
          <p:nvPr>
            <p:ph idx="16"/>
          </p:nvPr>
        </p:nvSpPr>
        <p:spPr>
          <a:xfrm>
            <a:off x="658283" y="3429000"/>
            <a:ext cx="115824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5A519A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3" name="7 Marcador de texto"/>
          <p:cNvSpPr>
            <a:spLocks noGrp="1"/>
          </p:cNvSpPr>
          <p:nvPr>
            <p:ph type="body" sz="quarter" idx="17"/>
          </p:nvPr>
        </p:nvSpPr>
        <p:spPr>
          <a:xfrm>
            <a:off x="1350781" y="4941168"/>
            <a:ext cx="10841220" cy="129614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716838" algn="r"/>
              </a:tabLst>
              <a:defRPr sz="16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</p:txBody>
      </p:sp>
      <p:sp>
        <p:nvSpPr>
          <p:cNvPr id="14" name="2 Marcador de contenido"/>
          <p:cNvSpPr>
            <a:spLocks noGrp="1"/>
          </p:cNvSpPr>
          <p:nvPr>
            <p:ph idx="18"/>
          </p:nvPr>
        </p:nvSpPr>
        <p:spPr>
          <a:xfrm>
            <a:off x="623392" y="4509120"/>
            <a:ext cx="115824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E63A4D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5 Marcador de número de diapositiva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8AF3A1B-0F2E-47C9-A51A-A6CA8AF34F08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8 CuadroTexto">
            <a:extLst/>
          </p:cNvPr>
          <p:cNvSpPr txBox="1">
            <a:spLocks noChangeArrowheads="1"/>
          </p:cNvSpPr>
          <p:nvPr userDrawn="1"/>
        </p:nvSpPr>
        <p:spPr bwMode="auto">
          <a:xfrm>
            <a:off x="285752" y="300038"/>
            <a:ext cx="6191249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altLang="es-ES" sz="600" b="1" dirty="0">
                <a:latin typeface="EHUSans" panose="02000503050000020004" pitchFamily="50"/>
              </a:rPr>
              <a:t>UPV / EHU </a:t>
            </a:r>
            <a:r>
              <a:rPr lang="es-ES" altLang="es-ES" sz="600" dirty="0">
                <a:latin typeface="EHUSans" panose="02000503050000020004" pitchFamily="50"/>
              </a:rPr>
              <a:t>| RANKING DE SHANGAI</a:t>
            </a:r>
          </a:p>
        </p:txBody>
      </p:sp>
      <p:sp>
        <p:nvSpPr>
          <p:cNvPr id="10" name="5 Marcador de número de diapositiva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9048751" y="21431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latin typeface="EHUSans" pitchFamily="50"/>
              </a:defRPr>
            </a:lvl1pPr>
          </a:lstStyle>
          <a:p>
            <a:fld id="{28BC0270-59A8-44AD-A8CC-BBE947D23F6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1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 txBox="1">
            <a:spLocks/>
          </p:cNvSpPr>
          <p:nvPr/>
        </p:nvSpPr>
        <p:spPr>
          <a:xfrm>
            <a:off x="624418" y="333376"/>
            <a:ext cx="1246716" cy="3587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1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900" dirty="0" smtClean="0">
                <a:solidFill>
                  <a:prstClr val="black"/>
                </a:solidFill>
                <a:latin typeface="EHUSerif"/>
              </a:rPr>
              <a:t>UPV / EHU |</a:t>
            </a:r>
          </a:p>
        </p:txBody>
      </p:sp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87947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2205038"/>
            <a:ext cx="1097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673600" y="647382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659467" y="4000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EHUSerif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2784" y="40481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1">
                <a:latin typeface="EHUSerif" pitchFamily="50"/>
              </a:defRPr>
            </a:lvl1pPr>
          </a:lstStyle>
          <a:p>
            <a:fld id="{6BF8A0FE-FA12-4038-A1C6-81E2E3CEA797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EHUSerif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erif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erif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erif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erif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EHUSerif"/>
          <a:ea typeface="MS PGothic" panose="020B0600070205080204" pitchFamily="34" charset="-128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EHUSerif"/>
          <a:ea typeface="MS PGothic" panose="020B0600070205080204" pitchFamily="34" charset="-128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EHUSerif"/>
          <a:ea typeface="MS PGothic" panose="020B0600070205080204" pitchFamily="34" charset="-128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400" b="1" kern="1200">
          <a:solidFill>
            <a:schemeClr val="tx1"/>
          </a:solidFill>
          <a:latin typeface="EHUSerif"/>
          <a:ea typeface="MS PGothic" panose="020B0600070205080204" pitchFamily="34" charset="-128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400" b="1" kern="1200">
          <a:solidFill>
            <a:schemeClr val="tx1"/>
          </a:solidFill>
          <a:latin typeface="EHUSerif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3" r="1162" b="38761"/>
          <a:stretch/>
        </p:blipFill>
        <p:spPr>
          <a:xfrm>
            <a:off x="-24680" y="-27384"/>
            <a:ext cx="12241360" cy="6984776"/>
          </a:xfrm>
          <a:prstGeom prst="rect">
            <a:avLst/>
          </a:prstGeom>
        </p:spPr>
      </p:pic>
      <p:pic>
        <p:nvPicPr>
          <p:cNvPr id="6146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2" y="-29014"/>
            <a:ext cx="21209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>
            <a:extLst/>
          </p:cNvPr>
          <p:cNvSpPr/>
          <p:nvPr/>
        </p:nvSpPr>
        <p:spPr>
          <a:xfrm>
            <a:off x="815482" y="4376366"/>
            <a:ext cx="2414928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815482" y="1978779"/>
            <a:ext cx="2976262" cy="256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3143775" y="3717032"/>
            <a:ext cx="1872105" cy="1099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49" name="4 Rectángulo"/>
          <p:cNvSpPr>
            <a:spLocks noChangeArrowheads="1"/>
          </p:cNvSpPr>
          <p:nvPr/>
        </p:nvSpPr>
        <p:spPr bwMode="auto">
          <a:xfrm>
            <a:off x="815482" y="1978779"/>
            <a:ext cx="428713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ES" sz="4000" b="1" dirty="0">
                <a:solidFill>
                  <a:srgbClr val="007F93"/>
                </a:solidFill>
                <a:latin typeface="EHUSerif" pitchFamily="50"/>
              </a:rPr>
              <a:t>IKERKETA PLANA</a:t>
            </a:r>
          </a:p>
          <a:p>
            <a:pPr eaLnBrk="1" hangingPunct="1"/>
            <a:r>
              <a:rPr lang="es-ES" sz="4000" dirty="0">
                <a:solidFill>
                  <a:srgbClr val="007F93"/>
                </a:solidFill>
                <a:latin typeface="EHUSans" pitchFamily="50"/>
              </a:rPr>
              <a:t>PLAN DE INVESTIGACIÓN</a:t>
            </a:r>
          </a:p>
          <a:p>
            <a:pPr eaLnBrk="1" hangingPunct="1"/>
            <a:r>
              <a:rPr lang="es-ES" dirty="0" smtClean="0">
                <a:latin typeface="EHUSans" pitchFamily="50"/>
              </a:rPr>
              <a:t>(2019-2022)</a:t>
            </a:r>
            <a:endParaRPr lang="es-ES" dirty="0">
              <a:latin typeface="EHUSans" pitchFamily="5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15482" y="5076059"/>
            <a:ext cx="1542000" cy="537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6150" name="5 Rectángulo"/>
          <p:cNvSpPr>
            <a:spLocks noChangeArrowheads="1"/>
          </p:cNvSpPr>
          <p:nvPr/>
        </p:nvSpPr>
        <p:spPr bwMode="auto">
          <a:xfrm>
            <a:off x="935649" y="5243851"/>
            <a:ext cx="123886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sz="1300" dirty="0">
                <a:latin typeface="EHUSans" panose="02000503050000020004" pitchFamily="50"/>
              </a:rPr>
              <a:t>www.ehu.eus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77913" y="3007804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-26772"/>
            <a:ext cx="12420277" cy="698640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-29014"/>
            <a:ext cx="12420277" cy="69864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75" y="-33683"/>
            <a:ext cx="12430571" cy="6992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10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5" name="Freeform 355"/>
          <p:cNvSpPr>
            <a:spLocks/>
          </p:cNvSpPr>
          <p:nvPr/>
        </p:nvSpPr>
        <p:spPr bwMode="auto">
          <a:xfrm flipH="1">
            <a:off x="415861" y="1253419"/>
            <a:ext cx="7740480" cy="648072"/>
          </a:xfrm>
          <a:prstGeom prst="roundRect">
            <a:avLst/>
          </a:prstGeom>
          <a:noFill/>
          <a:ln>
            <a:noFill/>
            <a:headEnd/>
            <a:tailEnd/>
          </a:ln>
          <a:effectLst>
            <a:outerShdw sx="1000" sy="1000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2300" b="1" dirty="0" smtClean="0">
                <a:solidFill>
                  <a:schemeClr val="tx1"/>
                </a:solidFill>
                <a:latin typeface="EHUSans" pitchFamily="50"/>
              </a:rPr>
              <a:t>Transferencia </a:t>
            </a:r>
            <a:r>
              <a:rPr lang="es-ES" sz="2300" b="1" dirty="0">
                <a:solidFill>
                  <a:schemeClr val="tx1"/>
                </a:solidFill>
                <a:latin typeface="EHUSans" pitchFamily="50"/>
              </a:rPr>
              <a:t>de conocimiento</a:t>
            </a:r>
          </a:p>
        </p:txBody>
      </p:sp>
      <p:grpSp>
        <p:nvGrpSpPr>
          <p:cNvPr id="23" name="22 Grupo"/>
          <p:cNvGrpSpPr/>
          <p:nvPr/>
        </p:nvGrpSpPr>
        <p:grpSpPr>
          <a:xfrm>
            <a:off x="8421939" y="1702048"/>
            <a:ext cx="2646414" cy="3960439"/>
            <a:chOff x="7790526" y="2276875"/>
            <a:chExt cx="1280384" cy="2016221"/>
          </a:xfrm>
        </p:grpSpPr>
        <p:sp>
          <p:nvSpPr>
            <p:cNvPr id="14" name="13 Flecha circular"/>
            <p:cNvSpPr/>
            <p:nvPr/>
          </p:nvSpPr>
          <p:spPr>
            <a:xfrm rot="16200000" flipH="1">
              <a:off x="7800788" y="2816580"/>
              <a:ext cx="908642" cy="929166"/>
            </a:xfrm>
            <a:prstGeom prst="circularArrow">
              <a:avLst>
                <a:gd name="adj1" fmla="val 9031"/>
                <a:gd name="adj2" fmla="val 1050860"/>
                <a:gd name="adj3" fmla="val 20972114"/>
                <a:gd name="adj4" fmla="val 8031393"/>
                <a:gd name="adj5" fmla="val 9709"/>
              </a:avLst>
            </a:prstGeom>
            <a:solidFill>
              <a:srgbClr val="0070C0"/>
            </a:solidFill>
            <a:ln cap="rnd">
              <a:solidFill>
                <a:srgbClr val="0070C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>
                <a:solidFill>
                  <a:schemeClr val="tx1"/>
                </a:solidFill>
              </a:endParaRPr>
            </a:p>
          </p:txBody>
        </p:sp>
        <p:sp>
          <p:nvSpPr>
            <p:cNvPr id="12" name="11 Flecha circular"/>
            <p:cNvSpPr/>
            <p:nvPr/>
          </p:nvSpPr>
          <p:spPr>
            <a:xfrm rot="5400000">
              <a:off x="8086685" y="2266613"/>
              <a:ext cx="908642" cy="929166"/>
            </a:xfrm>
            <a:prstGeom prst="circularArrow">
              <a:avLst>
                <a:gd name="adj1" fmla="val 9031"/>
                <a:gd name="adj2" fmla="val 1050860"/>
                <a:gd name="adj3" fmla="val 20972114"/>
                <a:gd name="adj4" fmla="val 5509437"/>
                <a:gd name="adj5" fmla="val 9709"/>
              </a:avLst>
            </a:prstGeom>
            <a:solidFill>
              <a:srgbClr val="00B0F0"/>
            </a:solidFill>
            <a:ln cap="rnd">
              <a:solidFill>
                <a:srgbClr val="00B0F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267778" y="2643166"/>
              <a:ext cx="728778" cy="133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EHUSans" pitchFamily="50"/>
                </a:rPr>
                <a:t>University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7997392" y="3218237"/>
              <a:ext cx="865249" cy="133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EHUSans" pitchFamily="50"/>
                </a:rPr>
                <a:t>Knowledge</a:t>
              </a:r>
            </a:p>
          </p:txBody>
        </p:sp>
        <p:sp>
          <p:nvSpPr>
            <p:cNvPr id="16" name="15 Flecha circular"/>
            <p:cNvSpPr/>
            <p:nvPr/>
          </p:nvSpPr>
          <p:spPr>
            <a:xfrm rot="10800000">
              <a:off x="8104543" y="3360542"/>
              <a:ext cx="905341" cy="932554"/>
            </a:xfrm>
            <a:prstGeom prst="circularArrow">
              <a:avLst>
                <a:gd name="adj1" fmla="val 9031"/>
                <a:gd name="adj2" fmla="val 492495"/>
                <a:gd name="adj3" fmla="val 20972119"/>
                <a:gd name="adj4" fmla="val 2406313"/>
                <a:gd name="adj5" fmla="val 9445"/>
              </a:avLst>
            </a:prstGeom>
            <a:solidFill>
              <a:schemeClr val="tx2">
                <a:lumMod val="50000"/>
              </a:schemeClr>
            </a:solidFill>
            <a:ln cap="rnd">
              <a:solidFill>
                <a:schemeClr val="tx2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368474" y="3768204"/>
              <a:ext cx="7024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EHUSans" pitchFamily="50"/>
                </a:rPr>
                <a:t>Society</a:t>
              </a:r>
            </a:p>
          </p:txBody>
        </p:sp>
      </p:grpSp>
      <p:sp>
        <p:nvSpPr>
          <p:cNvPr id="20" name="4 Título"/>
          <p:cNvSpPr txBox="1">
            <a:spLocks/>
          </p:cNvSpPr>
          <p:nvPr/>
        </p:nvSpPr>
        <p:spPr bwMode="auto">
          <a:xfrm>
            <a:off x="415861" y="747586"/>
            <a:ext cx="8004611" cy="62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dirty="0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Eje estratégico III: Objetivos</a:t>
            </a:r>
            <a:endParaRPr lang="es-ES" sz="2800" dirty="0">
              <a:solidFill>
                <a:srgbClr val="007F93"/>
              </a:solidFill>
              <a:latin typeface="EHUSans" pitchFamily="50"/>
              <a:cs typeface="ＭＳ Ｐゴシック" charset="0"/>
            </a:endParaRPr>
          </a:p>
        </p:txBody>
      </p:sp>
      <p:sp>
        <p:nvSpPr>
          <p:cNvPr id="21" name="Freeform 311"/>
          <p:cNvSpPr>
            <a:spLocks/>
          </p:cNvSpPr>
          <p:nvPr/>
        </p:nvSpPr>
        <p:spPr bwMode="auto">
          <a:xfrm>
            <a:off x="457537" y="1484784"/>
            <a:ext cx="7912710" cy="5256584"/>
          </a:xfrm>
          <a:custGeom>
            <a:avLst/>
            <a:gdLst/>
            <a:ahLst/>
            <a:cxnLst>
              <a:cxn ang="0">
                <a:pos x="0" y="201"/>
              </a:cxn>
              <a:cxn ang="0">
                <a:pos x="201" y="0"/>
              </a:cxn>
              <a:cxn ang="0">
                <a:pos x="201" y="0"/>
              </a:cxn>
              <a:cxn ang="0">
                <a:pos x="201" y="0"/>
              </a:cxn>
              <a:cxn ang="0">
                <a:pos x="2760" y="0"/>
              </a:cxn>
              <a:cxn ang="0">
                <a:pos x="2760" y="0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1688"/>
              </a:cxn>
              <a:cxn ang="0">
                <a:pos x="2960" y="1688"/>
              </a:cxn>
              <a:cxn ang="0">
                <a:pos x="2760" y="1888"/>
              </a:cxn>
              <a:cxn ang="0">
                <a:pos x="2760" y="1888"/>
              </a:cxn>
              <a:cxn ang="0">
                <a:pos x="2760" y="1888"/>
              </a:cxn>
              <a:cxn ang="0">
                <a:pos x="201" y="1888"/>
              </a:cxn>
              <a:cxn ang="0">
                <a:pos x="201" y="1888"/>
              </a:cxn>
              <a:cxn ang="0">
                <a:pos x="0" y="1688"/>
              </a:cxn>
              <a:cxn ang="0">
                <a:pos x="0" y="1688"/>
              </a:cxn>
              <a:cxn ang="0">
                <a:pos x="0" y="201"/>
              </a:cxn>
            </a:cxnLst>
            <a:rect l="0" t="0" r="r" b="b"/>
            <a:pathLst>
              <a:path w="2960" h="1888">
                <a:moveTo>
                  <a:pt x="0" y="201"/>
                </a:moveTo>
                <a:cubicBezTo>
                  <a:pt x="0" y="90"/>
                  <a:pt x="90" y="0"/>
                  <a:pt x="201" y="0"/>
                </a:cubicBezTo>
                <a:cubicBezTo>
                  <a:pt x="201" y="0"/>
                  <a:pt x="201" y="0"/>
                  <a:pt x="201" y="0"/>
                </a:cubicBezTo>
                <a:lnTo>
                  <a:pt x="201" y="0"/>
                </a:lnTo>
                <a:lnTo>
                  <a:pt x="2760" y="0"/>
                </a:lnTo>
                <a:lnTo>
                  <a:pt x="2760" y="0"/>
                </a:lnTo>
                <a:cubicBezTo>
                  <a:pt x="2871" y="0"/>
                  <a:pt x="2960" y="90"/>
                  <a:pt x="2960" y="201"/>
                </a:cubicBezTo>
                <a:cubicBezTo>
                  <a:pt x="2960" y="201"/>
                  <a:pt x="2960" y="201"/>
                  <a:pt x="2960" y="201"/>
                </a:cubicBezTo>
                <a:lnTo>
                  <a:pt x="2960" y="201"/>
                </a:lnTo>
                <a:lnTo>
                  <a:pt x="2960" y="1688"/>
                </a:lnTo>
                <a:lnTo>
                  <a:pt x="2960" y="1688"/>
                </a:lnTo>
                <a:cubicBezTo>
                  <a:pt x="2960" y="1799"/>
                  <a:pt x="2871" y="1888"/>
                  <a:pt x="2760" y="1888"/>
                </a:cubicBezTo>
                <a:cubicBezTo>
                  <a:pt x="2760" y="1888"/>
                  <a:pt x="2760" y="1888"/>
                  <a:pt x="2760" y="1888"/>
                </a:cubicBezTo>
                <a:lnTo>
                  <a:pt x="2760" y="1888"/>
                </a:lnTo>
                <a:lnTo>
                  <a:pt x="201" y="1888"/>
                </a:lnTo>
                <a:lnTo>
                  <a:pt x="201" y="1888"/>
                </a:lnTo>
                <a:cubicBezTo>
                  <a:pt x="90" y="1888"/>
                  <a:pt x="0" y="1799"/>
                  <a:pt x="0" y="1688"/>
                </a:cubicBezTo>
                <a:cubicBezTo>
                  <a:pt x="0" y="1688"/>
                  <a:pt x="0" y="1688"/>
                  <a:pt x="0" y="1688"/>
                </a:cubicBezTo>
                <a:lnTo>
                  <a:pt x="0" y="201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dirty="0" smtClean="0">
                <a:latin typeface="EHUSans" pitchFamily="50"/>
              </a:rPr>
              <a:t>Promover </a:t>
            </a:r>
            <a:r>
              <a:rPr lang="es-ES_tradnl" dirty="0">
                <a:latin typeface="EHUSans" pitchFamily="50"/>
              </a:rPr>
              <a:t>la cultura de la </a:t>
            </a:r>
            <a:r>
              <a:rPr lang="es-ES_tradnl" u="sng" dirty="0">
                <a:latin typeface="EHUSans" pitchFamily="50"/>
              </a:rPr>
              <a:t>colaboración con el territorio</a:t>
            </a:r>
            <a:r>
              <a:rPr lang="es-ES_tradnl" dirty="0">
                <a:latin typeface="EHUSans" pitchFamily="50"/>
              </a:rPr>
              <a:t>.</a:t>
            </a:r>
            <a:endParaRPr lang="es-ES" dirty="0">
              <a:latin typeface="EHUSans" pitchFamily="50"/>
            </a:endParaRP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dirty="0">
                <a:latin typeface="EHUSans" pitchFamily="50"/>
              </a:rPr>
              <a:t>Contribuir al crecimiento inteligente y sostenible para el </a:t>
            </a:r>
            <a:r>
              <a:rPr lang="es-ES_tradnl" u="sng" dirty="0">
                <a:latin typeface="EHUSans" pitchFamily="50"/>
              </a:rPr>
              <a:t>desarrollo del País Vasco</a:t>
            </a:r>
            <a:r>
              <a:rPr lang="es-ES_tradnl" dirty="0">
                <a:latin typeface="EHUSans" pitchFamily="50"/>
              </a:rPr>
              <a:t>.</a:t>
            </a:r>
            <a:endParaRPr lang="es-ES" dirty="0">
              <a:latin typeface="EHUSans" pitchFamily="50"/>
            </a:endParaRP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dirty="0">
                <a:latin typeface="EHUSans" pitchFamily="50"/>
              </a:rPr>
              <a:t>Impulsar proyectos e iniciativas de interés público que se puedan financiar a través de aportaciones de la sociedad (programa de </a:t>
            </a:r>
            <a:r>
              <a:rPr lang="es-ES_tradnl" u="sng" dirty="0">
                <a:latin typeface="EHUSans" pitchFamily="50"/>
              </a:rPr>
              <a:t>patrocinio y mecenazgo</a:t>
            </a:r>
            <a:r>
              <a:rPr lang="es-ES_tradnl" dirty="0">
                <a:latin typeface="EHUSans" pitchFamily="50"/>
              </a:rPr>
              <a:t>).</a:t>
            </a:r>
            <a:endParaRPr lang="es-ES" dirty="0">
              <a:latin typeface="EHUSans" pitchFamily="50"/>
            </a:endParaRP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dirty="0">
                <a:latin typeface="EHUSans" pitchFamily="50"/>
              </a:rPr>
              <a:t>Incentivar la </a:t>
            </a:r>
            <a:r>
              <a:rPr lang="es-ES_tradnl" u="sng" dirty="0">
                <a:latin typeface="EHUSans" pitchFamily="50"/>
              </a:rPr>
              <a:t>cultura de la transferencia de conocimiento</a:t>
            </a:r>
            <a:r>
              <a:rPr lang="es-ES_tradnl" dirty="0">
                <a:latin typeface="EHUSans" pitchFamily="50"/>
              </a:rPr>
              <a:t> en la comunidad de investigadores y estudiantes. </a:t>
            </a:r>
            <a:endParaRPr lang="es-ES" dirty="0">
              <a:latin typeface="EHUSans" pitchFamily="50"/>
            </a:endParaRP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dirty="0">
                <a:latin typeface="EHUSans" pitchFamily="50"/>
              </a:rPr>
              <a:t>Incrementar el potencial y el impacto social de la transferencia de la investigación aplicada a través de </a:t>
            </a:r>
            <a:r>
              <a:rPr lang="es-ES_tradnl" u="sng" dirty="0">
                <a:latin typeface="EHUSans" pitchFamily="50"/>
              </a:rPr>
              <a:t>alianzas estratégicas</a:t>
            </a:r>
            <a:r>
              <a:rPr lang="es-ES_tradnl" dirty="0">
                <a:latin typeface="EHUSans" pitchFamily="50"/>
              </a:rPr>
              <a:t> en el territorio.</a:t>
            </a:r>
            <a:endParaRPr lang="es-ES" dirty="0">
              <a:latin typeface="EHUSans" pitchFamily="50"/>
            </a:endParaRP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u="sng" dirty="0">
                <a:latin typeface="EHUSans" pitchFamily="50"/>
              </a:rPr>
              <a:t>Acercar al tejido socioeconómico</a:t>
            </a:r>
            <a:r>
              <a:rPr lang="es-ES_tradnl" dirty="0">
                <a:latin typeface="EHUSans" pitchFamily="50"/>
              </a:rPr>
              <a:t> el conocimiento y las capacidades científico-tecnológicas de la UPV/EHU.</a:t>
            </a:r>
            <a:endParaRPr lang="es-ES" dirty="0">
              <a:latin typeface="EHUSans" pitchFamily="50"/>
            </a:endParaRP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dirty="0">
                <a:latin typeface="EHUSans" pitchFamily="50"/>
              </a:rPr>
              <a:t>Fomentar una </a:t>
            </a:r>
            <a:r>
              <a:rPr lang="es-ES_tradnl" u="sng" dirty="0">
                <a:latin typeface="EHUSans" pitchFamily="50"/>
              </a:rPr>
              <a:t>cultura emprendedora</a:t>
            </a:r>
            <a:r>
              <a:rPr lang="es-ES_tradnl" dirty="0">
                <a:latin typeface="EHUSans" pitchFamily="50"/>
              </a:rPr>
              <a:t> en la comunidad universitaria. </a:t>
            </a:r>
            <a:endParaRPr lang="es-ES" dirty="0">
              <a:latin typeface="EHUSans" pitchFamily="5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8147498" y="656251"/>
            <a:ext cx="4028041" cy="566126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11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4 Título"/>
          <p:cNvSpPr txBox="1">
            <a:spLocks/>
          </p:cNvSpPr>
          <p:nvPr/>
        </p:nvSpPr>
        <p:spPr bwMode="auto">
          <a:xfrm>
            <a:off x="290080" y="679189"/>
            <a:ext cx="5392107" cy="52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dirty="0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Indicadores</a:t>
            </a:r>
            <a:endParaRPr lang="es-ES" sz="2800" dirty="0">
              <a:solidFill>
                <a:srgbClr val="007F93"/>
              </a:solidFill>
              <a:latin typeface="EHUSans" pitchFamily="50"/>
              <a:cs typeface="ＭＳ Ｐゴシック" charset="0"/>
            </a:endParaRPr>
          </a:p>
        </p:txBody>
      </p:sp>
      <p:graphicFrame>
        <p:nvGraphicFramePr>
          <p:cNvPr id="9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06539"/>
              </p:ext>
            </p:extLst>
          </p:nvPr>
        </p:nvGraphicFramePr>
        <p:xfrm>
          <a:off x="407368" y="1314271"/>
          <a:ext cx="11233249" cy="5283081"/>
        </p:xfrm>
        <a:graphic>
          <a:graphicData uri="http://schemas.openxmlformats.org/drawingml/2006/table">
            <a:tbl>
              <a:tblPr/>
              <a:tblGrid>
                <a:gridCol w="298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88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latin typeface="EHUSans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Indicador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latin typeface="EHUSans"/>
                        </a:rPr>
                        <a:t>Dato </a:t>
                      </a: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2016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latin typeface="EHUSans"/>
                        </a:rPr>
                        <a:t>Meta </a:t>
                      </a: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2022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personas beneficiarias de ayudas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latin typeface="EHUSans"/>
                        </a:rPr>
                        <a:t>predoctorales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217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247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personas beneficiarias de ayudas postdoctorales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59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70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tesis defendidas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574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400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tesis internacionales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171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136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tesis en colaboración con empresas y otras organizaciones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266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240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PDI con dedicación completa que participa en programas de movilidad (estancias de más de 4 semanas)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125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140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investigadoras e investigadores que se reciben del programa Marie-Curie (estancias de más de 4 semanas)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36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45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ayudas obtenidas del Consejo Europeo de Investigación (ERC)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8</a:t>
                      </a:r>
                      <a:r>
                        <a:rPr lang="es-ES" sz="1400" b="0" i="0" u="none" strike="noStrike" baseline="30000">
                          <a:solidFill>
                            <a:srgbClr val="000000"/>
                          </a:solidFill>
                          <a:latin typeface="EHUSans"/>
                        </a:rPr>
                        <a:t>(1)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grupos de investigación reconocidos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282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300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4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acreditaciones y certificaciones obtenidas en relación con los servicios generales de apoyo a la investigación y a la transferencia (ENAC, AENOR)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18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27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Índice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H de la universidad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184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247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tramos de investigación acreditados por la CNEAI o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latin typeface="EHUSans"/>
                        </a:rPr>
                        <a:t>Unibasq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4.351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4.620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publicaciones científicas (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latin typeface="EHUSans"/>
                        </a:rPr>
                        <a:t>WoS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2.818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3.034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687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7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12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4 Título"/>
          <p:cNvSpPr txBox="1">
            <a:spLocks/>
          </p:cNvSpPr>
          <p:nvPr/>
        </p:nvSpPr>
        <p:spPr bwMode="auto">
          <a:xfrm>
            <a:off x="415861" y="747586"/>
            <a:ext cx="5392107" cy="52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dirty="0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Indicadores</a:t>
            </a:r>
            <a:endParaRPr lang="es-ES" sz="2800" dirty="0">
              <a:solidFill>
                <a:srgbClr val="007F93"/>
              </a:solidFill>
              <a:latin typeface="EHUSans" pitchFamily="50"/>
              <a:cs typeface="ＭＳ Ｐゴシック" charset="0"/>
            </a:endParaRPr>
          </a:p>
        </p:txBody>
      </p:sp>
      <p:graphicFrame>
        <p:nvGraphicFramePr>
          <p:cNvPr id="9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36020"/>
              </p:ext>
            </p:extLst>
          </p:nvPr>
        </p:nvGraphicFramePr>
        <p:xfrm>
          <a:off x="407368" y="1314271"/>
          <a:ext cx="11161240" cy="4644618"/>
        </p:xfrm>
        <a:graphic>
          <a:graphicData uri="http://schemas.openxmlformats.org/drawingml/2006/table">
            <a:tbl>
              <a:tblPr/>
              <a:tblGrid>
                <a:gridCol w="36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0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9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latin typeface="EHUSans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Indicador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latin typeface="EHUSans"/>
                        </a:rPr>
                        <a:t>Dato </a:t>
                      </a: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2016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latin typeface="EHUSans"/>
                        </a:rPr>
                        <a:t>Meta </a:t>
                      </a: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2022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publicaciones científicas (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latin typeface="EHUSans"/>
                        </a:rPr>
                        <a:t>Scopus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2.648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3.132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%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Publicaciones en el primer cuartil (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latin typeface="EHUSans"/>
                        </a:rPr>
                        <a:t>WoS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56,8%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60,0%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%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Publicaciones en el primer cuartil (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latin typeface="EHUSans"/>
                        </a:rPr>
                        <a:t>Scopus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)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63,3%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60,0%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%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Co-publicaciones científicas internacionales (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latin typeface="EHUSans"/>
                        </a:rPr>
                        <a:t>Scopus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51,8%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50,0%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%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Co-publicaciones científicas internacionales (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latin typeface="EHUSans"/>
                        </a:rPr>
                        <a:t>WoS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52,3%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50,0%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Retornos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obtenidos de convocatorias no internacionales (M€)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17,0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78,8</a:t>
                      </a:r>
                      <a:r>
                        <a:rPr lang="es-ES" sz="1400" b="0" i="0" u="none" strike="noStrike" baseline="30000">
                          <a:solidFill>
                            <a:srgbClr val="000000"/>
                          </a:solidFill>
                          <a:latin typeface="EHUSans"/>
                        </a:rPr>
                        <a:t>(1)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Retornos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obtenidos de convocatorias Horizonte 2020 u otras convocatorias internacionales (M€)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7,0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31,4</a:t>
                      </a:r>
                      <a:r>
                        <a:rPr lang="es-ES" sz="1400" b="0" i="0" u="none" strike="noStrike" baseline="30000">
                          <a:solidFill>
                            <a:srgbClr val="000000"/>
                          </a:solidFill>
                          <a:latin typeface="EHUSans"/>
                        </a:rPr>
                        <a:t>(1)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patentes o licencias en explotación de titularidad propia o en cuya obtención se haya intervenido de manera decisiva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personal investigador participando en contratos formalizados con empresas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411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490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60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personal investigador participando en contratos formalizados con entidades de carácter no empresarial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162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200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Ingresos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bajo contrato (M€)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8,0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39,4</a:t>
                      </a:r>
                      <a:r>
                        <a:rPr lang="es-ES" sz="1400" b="0" i="0" u="none" strike="noStrike" baseline="30000">
                          <a:solidFill>
                            <a:srgbClr val="000000"/>
                          </a:solidFill>
                          <a:latin typeface="EHUSans"/>
                        </a:rPr>
                        <a:t>(1)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</a:t>
                      </a:r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spin-</a:t>
                      </a:r>
                      <a:r>
                        <a:rPr lang="es-ES" sz="1400" b="0" i="1" u="none" strike="noStrike" dirty="0" err="1">
                          <a:solidFill>
                            <a:srgbClr val="000000"/>
                          </a:solidFill>
                          <a:latin typeface="EHUSans"/>
                        </a:rPr>
                        <a:t>offs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 creadas por la universidad en los últimos 4 años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53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62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460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  Nº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de empleos de alta cualificación en las empresas creadas por la universidad en los últimos cuatro años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65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88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0185"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chemeClr val="bg1"/>
                        </a:solidFill>
                        <a:latin typeface="EHUSans"/>
                      </a:endParaRPr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Nota 1: Valores acumulados para los cuatro años</a:t>
                      </a:r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8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2000"/>
                    </a14:imgEffect>
                  </a14:imgLayer>
                </a14:imgProps>
              </a:ext>
            </a:extLst>
          </a:blip>
          <a:srcRect t="13636" r="2858" b="27481"/>
          <a:stretch/>
        </p:blipFill>
        <p:spPr>
          <a:xfrm>
            <a:off x="-49360" y="17240"/>
            <a:ext cx="12241360" cy="684076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lipse 1"/>
          <p:cNvSpPr/>
          <p:nvPr/>
        </p:nvSpPr>
        <p:spPr>
          <a:xfrm>
            <a:off x="5208482" y="2193848"/>
            <a:ext cx="2687898" cy="24875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-49360" y="-45005"/>
            <a:ext cx="12275419" cy="707478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>
            <a:extLst/>
          </p:cNvPr>
          <p:cNvSpPr/>
          <p:nvPr/>
        </p:nvSpPr>
        <p:spPr>
          <a:xfrm>
            <a:off x="4295800" y="3006614"/>
            <a:ext cx="4513262" cy="86201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000" b="1" spc="-200" dirty="0" err="1">
                <a:latin typeface="EHUSerif"/>
                <a:ea typeface="+mn-ea"/>
                <a:cs typeface="EHUSerif"/>
              </a:rPr>
              <a:t>Eskerrik</a:t>
            </a:r>
            <a:r>
              <a:rPr lang="es-ES_tradnl" sz="5000" b="1" spc="-200" dirty="0">
                <a:latin typeface="EHUSerif"/>
                <a:ea typeface="+mn-ea"/>
                <a:cs typeface="EHUSerif"/>
              </a:rPr>
              <a:t> </a:t>
            </a:r>
            <a:r>
              <a:rPr lang="es-ES_tradnl" sz="5000" b="1" spc="-200" dirty="0" err="1">
                <a:latin typeface="EHUSerif"/>
                <a:ea typeface="+mn-ea"/>
                <a:cs typeface="EHUSerif"/>
              </a:rPr>
              <a:t>asko</a:t>
            </a:r>
            <a:r>
              <a:rPr lang="es-ES_tradnl" sz="5000" b="1" spc="-200" dirty="0">
                <a:latin typeface="EHUSerif"/>
                <a:ea typeface="+mn-ea"/>
                <a:cs typeface="EHUSerif"/>
              </a:rPr>
              <a:t>!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32" y="-17367"/>
            <a:ext cx="2120900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2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053996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4 Título"/>
          <p:cNvSpPr txBox="1">
            <a:spLocks/>
          </p:cNvSpPr>
          <p:nvPr/>
        </p:nvSpPr>
        <p:spPr bwMode="auto">
          <a:xfrm>
            <a:off x="814453" y="847771"/>
            <a:ext cx="275547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000" b="1" dirty="0" smtClean="0">
                <a:solidFill>
                  <a:srgbClr val="007F93"/>
                </a:solidFill>
                <a:latin typeface="EHUSerif" pitchFamily="50"/>
                <a:cs typeface="ＭＳ Ｐゴシック" charset="0"/>
              </a:rPr>
              <a:t> </a:t>
            </a:r>
            <a:r>
              <a:rPr lang="es-ES" sz="3000" dirty="0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Visión</a:t>
            </a:r>
            <a:endParaRPr lang="es-ES" sz="3000" dirty="0">
              <a:solidFill>
                <a:srgbClr val="007F93"/>
              </a:solidFill>
              <a:latin typeface="EHUSans" pitchFamily="50"/>
              <a:cs typeface="ＭＳ Ｐゴシック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77124" y="1702729"/>
            <a:ext cx="42261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EHUSans" pitchFamily="50"/>
              </a:rPr>
              <a:t>Potenciar el perfil investigador internacional de la UPV/EHU para afrontar los nuevos desafíos sociales, económicos y ambientales, con vocación de liderazgo en la transformación de la sociedad a través del conocimiento</a:t>
            </a:r>
            <a:endParaRPr lang="es-ES" sz="2000" dirty="0">
              <a:latin typeface="EHUSans" pitchFamily="50"/>
            </a:endParaRPr>
          </a:p>
        </p:txBody>
      </p:sp>
      <p:grpSp>
        <p:nvGrpSpPr>
          <p:cNvPr id="31" name="30 Grupo"/>
          <p:cNvGrpSpPr/>
          <p:nvPr/>
        </p:nvGrpSpPr>
        <p:grpSpPr>
          <a:xfrm>
            <a:off x="5407097" y="1400601"/>
            <a:ext cx="2857080" cy="1323439"/>
            <a:chOff x="323528" y="2276872"/>
            <a:chExt cx="2857080" cy="1323439"/>
          </a:xfrm>
        </p:grpSpPr>
        <p:sp>
          <p:nvSpPr>
            <p:cNvPr id="16" name="15 CuadroTexto"/>
            <p:cNvSpPr txBox="1"/>
            <p:nvPr/>
          </p:nvSpPr>
          <p:spPr>
            <a:xfrm>
              <a:off x="323528" y="2276872"/>
              <a:ext cx="80823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0" b="1" dirty="0">
                  <a:solidFill>
                    <a:srgbClr val="FF0000"/>
                  </a:solidFill>
                  <a:latin typeface="EHUSans" pitchFamily="50"/>
                </a:rPr>
                <a:t>5</a:t>
              </a:r>
              <a:endParaRPr lang="es-ES" sz="8000" dirty="0">
                <a:latin typeface="EHUSans" pitchFamily="50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31640" y="2708920"/>
              <a:ext cx="1848968" cy="830997"/>
            </a:xfrm>
            <a:prstGeom prst="rect">
              <a:avLst/>
            </a:prstGeom>
            <a:solidFill>
              <a:srgbClr val="E71D31"/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  <a:latin typeface="EHUSerif" pitchFamily="50"/>
                </a:rPr>
                <a:t>ERRONKA</a:t>
              </a:r>
            </a:p>
            <a:p>
              <a:r>
                <a:rPr lang="es-ES" sz="2400" dirty="0">
                  <a:solidFill>
                    <a:schemeClr val="bg1"/>
                  </a:solidFill>
                  <a:latin typeface="EHUSans" pitchFamily="50"/>
                </a:rPr>
                <a:t>RETOS</a:t>
              </a: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8117949" y="4160968"/>
            <a:ext cx="3359346" cy="1323439"/>
            <a:chOff x="4505936" y="3092767"/>
            <a:chExt cx="3359346" cy="1323439"/>
          </a:xfrm>
        </p:grpSpPr>
        <p:sp>
          <p:nvSpPr>
            <p:cNvPr id="19" name="18 CuadroTexto"/>
            <p:cNvSpPr txBox="1"/>
            <p:nvPr/>
          </p:nvSpPr>
          <p:spPr>
            <a:xfrm>
              <a:off x="4505936" y="3092767"/>
              <a:ext cx="143180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0" b="1" dirty="0">
                  <a:solidFill>
                    <a:srgbClr val="00B050"/>
                  </a:solidFill>
                  <a:latin typeface="EHUSans" pitchFamily="50"/>
                </a:rPr>
                <a:t>25</a:t>
              </a: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5996116" y="3338987"/>
              <a:ext cx="1869166" cy="830997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  <a:latin typeface="EHUSerif" pitchFamily="50"/>
                </a:rPr>
                <a:t>HELBURU</a:t>
              </a:r>
            </a:p>
            <a:p>
              <a:r>
                <a:rPr lang="es-ES" sz="2400" dirty="0">
                  <a:solidFill>
                    <a:schemeClr val="bg1"/>
                  </a:solidFill>
                  <a:latin typeface="EHUSans" pitchFamily="50"/>
                </a:rPr>
                <a:t>OBJETIVOS</a:t>
              </a: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5410939" y="2928186"/>
            <a:ext cx="3219535" cy="1323439"/>
            <a:chOff x="2928283" y="3933056"/>
            <a:chExt cx="3219535" cy="1323439"/>
          </a:xfrm>
        </p:grpSpPr>
        <p:sp>
          <p:nvSpPr>
            <p:cNvPr id="24" name="23 CuadroTexto"/>
            <p:cNvSpPr txBox="1"/>
            <p:nvPr/>
          </p:nvSpPr>
          <p:spPr>
            <a:xfrm>
              <a:off x="2928283" y="3933056"/>
              <a:ext cx="143180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0" b="1" dirty="0">
                  <a:solidFill>
                    <a:schemeClr val="accent4">
                      <a:lumMod val="75000"/>
                    </a:schemeClr>
                  </a:solidFill>
                  <a:latin typeface="EHUSans" pitchFamily="50"/>
                </a:rPr>
                <a:t>55</a:t>
              </a: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360085" y="4239545"/>
              <a:ext cx="1787733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  <a:latin typeface="EHUSerif" pitchFamily="50"/>
                </a:rPr>
                <a:t>EKINTZA</a:t>
              </a:r>
            </a:p>
            <a:p>
              <a:r>
                <a:rPr lang="es-ES" sz="2400" dirty="0">
                  <a:solidFill>
                    <a:schemeClr val="bg1"/>
                  </a:solidFill>
                  <a:latin typeface="EHUSans" pitchFamily="50"/>
                </a:rPr>
                <a:t>ACCIONES</a:t>
              </a: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5407097" y="4160968"/>
            <a:ext cx="4218366" cy="2069138"/>
            <a:chOff x="479714" y="3026569"/>
            <a:chExt cx="3935771" cy="2697111"/>
          </a:xfrm>
        </p:grpSpPr>
        <p:sp>
          <p:nvSpPr>
            <p:cNvPr id="26" name="25 CuadroTexto"/>
            <p:cNvSpPr txBox="1"/>
            <p:nvPr/>
          </p:nvSpPr>
          <p:spPr>
            <a:xfrm>
              <a:off x="755576" y="3026569"/>
              <a:ext cx="1079049" cy="1780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0" b="1" dirty="0">
                  <a:solidFill>
                    <a:srgbClr val="FFC000"/>
                  </a:solidFill>
                  <a:latin typeface="EHUSans" pitchFamily="50"/>
                </a:rPr>
                <a:t>4</a:t>
              </a: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479714" y="4633494"/>
              <a:ext cx="3935771" cy="10901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  <a:latin typeface="EHUSerif" pitchFamily="50"/>
                </a:rPr>
                <a:t>ARDATZ ESTRATEGIKO</a:t>
              </a:r>
            </a:p>
            <a:p>
              <a:r>
                <a:rPr lang="es-ES" sz="2400" dirty="0">
                  <a:solidFill>
                    <a:schemeClr val="bg1"/>
                  </a:solidFill>
                  <a:latin typeface="EHUSans" pitchFamily="50"/>
                </a:rPr>
                <a:t>EJES ESTRATEGICOS</a:t>
              </a: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9204650" y="1459448"/>
            <a:ext cx="2274982" cy="1911117"/>
            <a:chOff x="6290995" y="4610745"/>
            <a:chExt cx="2274982" cy="1911117"/>
          </a:xfrm>
        </p:grpSpPr>
        <p:sp>
          <p:nvSpPr>
            <p:cNvPr id="21" name="20 CuadroTexto"/>
            <p:cNvSpPr txBox="1"/>
            <p:nvPr/>
          </p:nvSpPr>
          <p:spPr>
            <a:xfrm>
              <a:off x="6290995" y="5690865"/>
              <a:ext cx="2274982" cy="830997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  <a:latin typeface="EHUSerif" pitchFamily="50"/>
                </a:rPr>
                <a:t>ADIERAZLE</a:t>
              </a:r>
            </a:p>
            <a:p>
              <a:r>
                <a:rPr lang="es-ES" sz="2400" dirty="0">
                  <a:solidFill>
                    <a:schemeClr val="bg1"/>
                  </a:solidFill>
                  <a:latin typeface="EHUSans" pitchFamily="50"/>
                </a:rPr>
                <a:t>INDICADORES</a:t>
              </a: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6830341" y="4610745"/>
              <a:ext cx="143180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0" b="1" dirty="0">
                  <a:solidFill>
                    <a:srgbClr val="00B0F0"/>
                  </a:solidFill>
                  <a:latin typeface="EHUSans" pitchFamily="50"/>
                </a:rPr>
                <a:t>26</a:t>
              </a: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63352" y="260648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5237723" y="-45005"/>
            <a:ext cx="6988336" cy="707478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3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4 Título"/>
          <p:cNvSpPr txBox="1">
            <a:spLocks/>
          </p:cNvSpPr>
          <p:nvPr/>
        </p:nvSpPr>
        <p:spPr bwMode="auto">
          <a:xfrm>
            <a:off x="937279" y="855449"/>
            <a:ext cx="2327702" cy="9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dirty="0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Retos</a:t>
            </a:r>
            <a:endParaRPr lang="es-ES" sz="2800" dirty="0">
              <a:solidFill>
                <a:srgbClr val="007F93"/>
              </a:solidFill>
              <a:latin typeface="EHUSans" pitchFamily="50"/>
              <a:cs typeface="ＭＳ Ｐゴシック" charset="0"/>
            </a:endParaRPr>
          </a:p>
        </p:txBody>
      </p:sp>
      <p:pic>
        <p:nvPicPr>
          <p:cNvPr id="8" name="Picture 6" descr="http://www.biblogtecarios.es/wp-content/uploads/2015/02/investig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4" y="1831685"/>
            <a:ext cx="6702111" cy="4434564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857672" y="1722174"/>
            <a:ext cx="3582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es-ES" sz="2000" dirty="0" smtClean="0">
                <a:latin typeface="EHUSans" pitchFamily="50"/>
              </a:rPr>
              <a:t>1</a:t>
            </a:r>
            <a:r>
              <a:rPr lang="es-ES" sz="2000" dirty="0">
                <a:latin typeface="EHUSans" pitchFamily="50"/>
              </a:rPr>
              <a:t>) </a:t>
            </a:r>
            <a:r>
              <a:rPr lang="es-ES_tradnl" sz="2000" dirty="0">
                <a:latin typeface="EHUSans" pitchFamily="50"/>
              </a:rPr>
              <a:t>Apoyar a los investigadores y las investigadoras noveles y en formación, y fomentar la cultura de la investigación.</a:t>
            </a:r>
            <a:endParaRPr lang="es-ES" sz="2000" dirty="0">
              <a:latin typeface="EHUSans" pitchFamily="5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4367808" y="1556792"/>
            <a:ext cx="7352188" cy="492604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4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" descr="http://www.aulavirtualiaej.poderjudicial.gob.ni/moodle/pluginfile.php/1518/course/summary/Imagen%20Metodolog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208" y="1124744"/>
            <a:ext cx="8653610" cy="5330764"/>
          </a:xfrm>
          <a:prstGeom prst="rect">
            <a:avLst/>
          </a:prstGeom>
          <a:noFill/>
        </p:spPr>
      </p:pic>
      <p:sp>
        <p:nvSpPr>
          <p:cNvPr id="8" name="Rectángulo 7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263353" y="-12596"/>
            <a:ext cx="11928648" cy="675396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4 Título"/>
          <p:cNvSpPr txBox="1">
            <a:spLocks/>
          </p:cNvSpPr>
          <p:nvPr/>
        </p:nvSpPr>
        <p:spPr bwMode="auto">
          <a:xfrm>
            <a:off x="887978" y="859985"/>
            <a:ext cx="2327702" cy="9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dirty="0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Retos</a:t>
            </a:r>
            <a:endParaRPr lang="es-ES" sz="2800" dirty="0">
              <a:solidFill>
                <a:srgbClr val="007F93"/>
              </a:solidFill>
              <a:latin typeface="EHUSans" pitchFamily="50"/>
              <a:cs typeface="ＭＳ Ｐゴシック" charset="0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887978" y="1743510"/>
            <a:ext cx="5196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es-ES" sz="2000" dirty="0" smtClean="0">
                <a:latin typeface="EHUSans" pitchFamily="50"/>
              </a:rPr>
              <a:t>2</a:t>
            </a:r>
            <a:r>
              <a:rPr lang="es-ES" sz="2000" dirty="0">
                <a:latin typeface="EHUSans" pitchFamily="50"/>
              </a:rPr>
              <a:t>) </a:t>
            </a:r>
            <a:r>
              <a:rPr lang="es-ES_tradnl" sz="2000" dirty="0">
                <a:latin typeface="EHUSans" pitchFamily="50"/>
              </a:rPr>
              <a:t>Impulsar el conocimiento y la innovación comprometida con el País Vasco, para lo cual la investigación debe ser clave en la formación universitaria.</a:t>
            </a:r>
            <a:endParaRPr lang="es-ES" sz="2000" dirty="0">
              <a:latin typeface="EHUSans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8" descr="https://ec3metrics.com/wp/wp-content/uploads/2015/02/Sexenios.png"/>
          <p:cNvPicPr>
            <a:picLocks noChangeAspect="1" noChangeArrowheads="1"/>
          </p:cNvPicPr>
          <p:nvPr/>
        </p:nvPicPr>
        <p:blipFill>
          <a:blip r:embed="rId2" cstate="print"/>
          <a:srcRect t="12900" r="5907" b="19025"/>
          <a:stretch>
            <a:fillRect/>
          </a:stretch>
        </p:blipFill>
        <p:spPr bwMode="auto">
          <a:xfrm>
            <a:off x="7248128" y="1412776"/>
            <a:ext cx="3563206" cy="4669029"/>
          </a:xfrm>
          <a:prstGeom prst="rect">
            <a:avLst/>
          </a:prstGeom>
          <a:noFill/>
        </p:spPr>
      </p:pic>
      <p:pic>
        <p:nvPicPr>
          <p:cNvPr id="6" name="Picture 2" descr="https://www.bankimia.com/blog/wp-content/uploads/2014/10/resultados-e1414053738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6" y="3645232"/>
            <a:ext cx="3215567" cy="2578249"/>
          </a:xfrm>
          <a:prstGeom prst="rect">
            <a:avLst/>
          </a:prstGeom>
          <a:noFill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5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0" name="4 Título"/>
          <p:cNvSpPr txBox="1">
            <a:spLocks/>
          </p:cNvSpPr>
          <p:nvPr/>
        </p:nvSpPr>
        <p:spPr bwMode="auto">
          <a:xfrm>
            <a:off x="904161" y="902328"/>
            <a:ext cx="2327702" cy="9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dirty="0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Retos</a:t>
            </a:r>
            <a:endParaRPr lang="es-ES" sz="2800" dirty="0">
              <a:solidFill>
                <a:srgbClr val="007F93"/>
              </a:solidFill>
              <a:latin typeface="EHUSans" pitchFamily="50"/>
              <a:cs typeface="ＭＳ Ｐゴシック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495600" y="26622"/>
            <a:ext cx="9730459" cy="707478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2 CuadroTexto"/>
          <p:cNvSpPr txBox="1"/>
          <p:nvPr/>
        </p:nvSpPr>
        <p:spPr>
          <a:xfrm>
            <a:off x="890595" y="1772563"/>
            <a:ext cx="55618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es-ES" sz="2000" dirty="0" smtClean="0">
                <a:latin typeface="EHUSans" pitchFamily="50"/>
              </a:rPr>
              <a:t>3</a:t>
            </a:r>
            <a:r>
              <a:rPr lang="es-ES" sz="2000" dirty="0">
                <a:latin typeface="EHUSans" pitchFamily="50"/>
              </a:rPr>
              <a:t>) Promover la investigación multidisciplinar y de frontera que contribuya al incremento de la internacionalización de la actividad científica y tecnológica</a:t>
            </a:r>
            <a:r>
              <a:rPr lang="es-ES" sz="2000" dirty="0" smtClean="0">
                <a:latin typeface="EHUSans" pitchFamily="50"/>
              </a:rPr>
              <a:t>.</a:t>
            </a:r>
          </a:p>
          <a:p>
            <a:pPr marL="173038" indent="-173038"/>
            <a:endParaRPr lang="es-ES" sz="2000" dirty="0">
              <a:latin typeface="EHUSans" pitchFamily="50"/>
            </a:endParaRPr>
          </a:p>
          <a:p>
            <a:pPr marL="173038" indent="-173038"/>
            <a:r>
              <a:rPr lang="es-ES" sz="2000" dirty="0" smtClean="0">
                <a:latin typeface="EHUSans" pitchFamily="50"/>
              </a:rPr>
              <a:t>4</a:t>
            </a:r>
            <a:r>
              <a:rPr lang="es-ES" sz="2000" dirty="0">
                <a:latin typeface="EHUSans" pitchFamily="50"/>
              </a:rPr>
              <a:t>) Reforzar el posicionamiento internacional de nuestra universidad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6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4 Título"/>
          <p:cNvSpPr txBox="1">
            <a:spLocks/>
          </p:cNvSpPr>
          <p:nvPr/>
        </p:nvSpPr>
        <p:spPr bwMode="auto">
          <a:xfrm>
            <a:off x="854130" y="937532"/>
            <a:ext cx="2327702" cy="9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 </a:t>
            </a:r>
            <a:r>
              <a:rPr lang="es-ES" sz="2800" dirty="0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Retos</a:t>
            </a:r>
            <a:endParaRPr lang="es-ES" sz="2800" dirty="0">
              <a:solidFill>
                <a:srgbClr val="007F93"/>
              </a:solidFill>
              <a:latin typeface="EHUSans" pitchFamily="50"/>
              <a:cs typeface="ＭＳ Ｐゴシック" charset="0"/>
            </a:endParaRPr>
          </a:p>
        </p:txBody>
      </p:sp>
      <p:sp>
        <p:nvSpPr>
          <p:cNvPr id="9" name="13 CuadroTexto"/>
          <p:cNvSpPr txBox="1"/>
          <p:nvPr/>
        </p:nvSpPr>
        <p:spPr>
          <a:xfrm>
            <a:off x="900439" y="1772816"/>
            <a:ext cx="496855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/>
            <a:r>
              <a:rPr lang="es-ES" sz="2000" dirty="0" smtClean="0">
                <a:latin typeface="EHUSans" pitchFamily="50"/>
              </a:rPr>
              <a:t>5) </a:t>
            </a:r>
            <a:r>
              <a:rPr lang="es-ES_tradnl" sz="2000" dirty="0" smtClean="0">
                <a:latin typeface="EHUSans" pitchFamily="50"/>
              </a:rPr>
              <a:t>Reforzar el liderazgo como agente de generación y transferencia de conocimiento y de cooperación con la sociedad vasca para la mejora de la competitividad y el desarrollo social.</a:t>
            </a:r>
            <a:endParaRPr lang="es-ES" sz="2000" dirty="0">
              <a:latin typeface="EHUSans" pitchFamily="50"/>
            </a:endParaRPr>
          </a:p>
        </p:txBody>
      </p:sp>
      <p:pic>
        <p:nvPicPr>
          <p:cNvPr id="10" name="Picture 10" descr="http://www.mejoracompetitiva.es/wp-content/uploads/2013/05/ComunidadInvestigacion-300x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56" y="1961476"/>
            <a:ext cx="4993043" cy="3328696"/>
          </a:xfrm>
          <a:prstGeom prst="rect">
            <a:avLst/>
          </a:prstGeom>
          <a:noFill/>
        </p:spPr>
      </p:pic>
      <p:sp>
        <p:nvSpPr>
          <p:cNvPr id="11" name="Rectángulo 10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879975" y="-45005"/>
            <a:ext cx="6346083" cy="707478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7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79" name="Freeform 355"/>
          <p:cNvSpPr>
            <a:spLocks/>
          </p:cNvSpPr>
          <p:nvPr/>
        </p:nvSpPr>
        <p:spPr bwMode="auto">
          <a:xfrm flipH="1">
            <a:off x="398672" y="1256574"/>
            <a:ext cx="6984776" cy="648072"/>
          </a:xfrm>
          <a:prstGeom prst="roundRect">
            <a:avLst/>
          </a:prstGeom>
          <a:noFill/>
          <a:ln>
            <a:noFill/>
            <a:headEnd/>
            <a:tailEnd/>
          </a:ln>
          <a:effectLst>
            <a:outerShdw dist="12700" sx="1000" sy="1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EHUSans" pitchFamily="50"/>
              </a:rPr>
              <a:t>Desarrollo </a:t>
            </a:r>
            <a:r>
              <a:rPr lang="es-ES" sz="2400" b="1" dirty="0">
                <a:solidFill>
                  <a:schemeClr val="tx1"/>
                </a:solidFill>
                <a:latin typeface="EHUSans" pitchFamily="50"/>
              </a:rPr>
              <a:t>profesional</a:t>
            </a:r>
          </a:p>
        </p:txBody>
      </p:sp>
      <p:pic>
        <p:nvPicPr>
          <p:cNvPr id="1026" name="Picture 2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0296" y="2348880"/>
            <a:ext cx="2165137" cy="3482370"/>
          </a:xfrm>
          <a:prstGeom prst="rect">
            <a:avLst/>
          </a:prstGeom>
          <a:noFill/>
        </p:spPr>
      </p:pic>
      <p:sp>
        <p:nvSpPr>
          <p:cNvPr id="8" name="4 Título"/>
          <p:cNvSpPr txBox="1">
            <a:spLocks/>
          </p:cNvSpPr>
          <p:nvPr/>
        </p:nvSpPr>
        <p:spPr bwMode="auto">
          <a:xfrm>
            <a:off x="407368" y="701819"/>
            <a:ext cx="6360150" cy="59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dirty="0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Eje </a:t>
            </a:r>
            <a:r>
              <a:rPr lang="es-ES" sz="2800" dirty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estratégico I: </a:t>
            </a:r>
            <a:r>
              <a:rPr lang="es-ES" sz="2800" dirty="0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Objetivos</a:t>
            </a:r>
            <a:endParaRPr lang="es-ES" sz="2800" dirty="0">
              <a:solidFill>
                <a:srgbClr val="007F93"/>
              </a:solidFill>
              <a:latin typeface="EHUSans" pitchFamily="50"/>
              <a:cs typeface="ＭＳ Ｐゴシック" charset="0"/>
            </a:endParaRPr>
          </a:p>
        </p:txBody>
      </p:sp>
      <p:sp>
        <p:nvSpPr>
          <p:cNvPr id="10" name="Freeform 311"/>
          <p:cNvSpPr>
            <a:spLocks/>
          </p:cNvSpPr>
          <p:nvPr/>
        </p:nvSpPr>
        <p:spPr bwMode="auto">
          <a:xfrm>
            <a:off x="415801" y="1893559"/>
            <a:ext cx="7696421" cy="4271745"/>
          </a:xfrm>
          <a:custGeom>
            <a:avLst/>
            <a:gdLst/>
            <a:ahLst/>
            <a:cxnLst>
              <a:cxn ang="0">
                <a:pos x="0" y="201"/>
              </a:cxn>
              <a:cxn ang="0">
                <a:pos x="201" y="0"/>
              </a:cxn>
              <a:cxn ang="0">
                <a:pos x="201" y="0"/>
              </a:cxn>
              <a:cxn ang="0">
                <a:pos x="201" y="0"/>
              </a:cxn>
              <a:cxn ang="0">
                <a:pos x="2760" y="0"/>
              </a:cxn>
              <a:cxn ang="0">
                <a:pos x="2760" y="0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1688"/>
              </a:cxn>
              <a:cxn ang="0">
                <a:pos x="2960" y="1688"/>
              </a:cxn>
              <a:cxn ang="0">
                <a:pos x="2760" y="1888"/>
              </a:cxn>
              <a:cxn ang="0">
                <a:pos x="2760" y="1888"/>
              </a:cxn>
              <a:cxn ang="0">
                <a:pos x="2760" y="1888"/>
              </a:cxn>
              <a:cxn ang="0">
                <a:pos x="201" y="1888"/>
              </a:cxn>
              <a:cxn ang="0">
                <a:pos x="201" y="1888"/>
              </a:cxn>
              <a:cxn ang="0">
                <a:pos x="0" y="1688"/>
              </a:cxn>
              <a:cxn ang="0">
                <a:pos x="0" y="1688"/>
              </a:cxn>
              <a:cxn ang="0">
                <a:pos x="0" y="201"/>
              </a:cxn>
            </a:cxnLst>
            <a:rect l="0" t="0" r="r" b="b"/>
            <a:pathLst>
              <a:path w="2960" h="1888">
                <a:moveTo>
                  <a:pt x="0" y="201"/>
                </a:moveTo>
                <a:cubicBezTo>
                  <a:pt x="0" y="90"/>
                  <a:pt x="90" y="0"/>
                  <a:pt x="201" y="0"/>
                </a:cubicBezTo>
                <a:cubicBezTo>
                  <a:pt x="201" y="0"/>
                  <a:pt x="201" y="0"/>
                  <a:pt x="201" y="0"/>
                </a:cubicBezTo>
                <a:lnTo>
                  <a:pt x="201" y="0"/>
                </a:lnTo>
                <a:lnTo>
                  <a:pt x="2760" y="0"/>
                </a:lnTo>
                <a:lnTo>
                  <a:pt x="2760" y="0"/>
                </a:lnTo>
                <a:cubicBezTo>
                  <a:pt x="2871" y="0"/>
                  <a:pt x="2960" y="90"/>
                  <a:pt x="2960" y="201"/>
                </a:cubicBezTo>
                <a:cubicBezTo>
                  <a:pt x="2960" y="201"/>
                  <a:pt x="2960" y="201"/>
                  <a:pt x="2960" y="201"/>
                </a:cubicBezTo>
                <a:lnTo>
                  <a:pt x="2960" y="201"/>
                </a:lnTo>
                <a:lnTo>
                  <a:pt x="2960" y="1688"/>
                </a:lnTo>
                <a:lnTo>
                  <a:pt x="2960" y="1688"/>
                </a:lnTo>
                <a:cubicBezTo>
                  <a:pt x="2960" y="1799"/>
                  <a:pt x="2871" y="1888"/>
                  <a:pt x="2760" y="1888"/>
                </a:cubicBezTo>
                <a:cubicBezTo>
                  <a:pt x="2760" y="1888"/>
                  <a:pt x="2760" y="1888"/>
                  <a:pt x="2760" y="1888"/>
                </a:cubicBezTo>
                <a:lnTo>
                  <a:pt x="2760" y="1888"/>
                </a:lnTo>
                <a:lnTo>
                  <a:pt x="201" y="1888"/>
                </a:lnTo>
                <a:lnTo>
                  <a:pt x="201" y="1888"/>
                </a:lnTo>
                <a:cubicBezTo>
                  <a:pt x="90" y="1888"/>
                  <a:pt x="0" y="1799"/>
                  <a:pt x="0" y="1688"/>
                </a:cubicBezTo>
                <a:cubicBezTo>
                  <a:pt x="0" y="1688"/>
                  <a:pt x="0" y="1688"/>
                  <a:pt x="0" y="1688"/>
                </a:cubicBezTo>
                <a:lnTo>
                  <a:pt x="0" y="201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endParaRPr lang="es-ES_tradnl" sz="1600" b="1" dirty="0" smtClean="0">
              <a:solidFill>
                <a:schemeClr val="accent6">
                  <a:lumMod val="75000"/>
                </a:schemeClr>
              </a:solidFill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 smtClean="0">
                <a:latin typeface="EHUSans" pitchFamily="50"/>
              </a:rPr>
              <a:t>Promover un </a:t>
            </a:r>
            <a:r>
              <a:rPr lang="es-ES_tradnl" sz="2000" u="sng" dirty="0" smtClean="0">
                <a:latin typeface="EHUSans" pitchFamily="50"/>
              </a:rPr>
              <a:t>modelo de carrera investigadora</a:t>
            </a:r>
            <a:r>
              <a:rPr lang="es-ES_tradnl" sz="2000" dirty="0" smtClean="0">
                <a:latin typeface="EHUSans" pitchFamily="50"/>
              </a:rPr>
              <a:t> del PDI basada en el esfuerzo, el compromiso y la excelencia.</a:t>
            </a:r>
            <a:endParaRPr lang="es-ES" sz="2000" dirty="0" smtClean="0"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 smtClean="0">
                <a:latin typeface="EHUSans" pitchFamily="50"/>
              </a:rPr>
              <a:t>Conseguir un adecuado </a:t>
            </a:r>
            <a:r>
              <a:rPr lang="es-ES_tradnl" sz="2000" u="sng" dirty="0" smtClean="0">
                <a:latin typeface="EHUSans" pitchFamily="50"/>
              </a:rPr>
              <a:t>relevo generacional</a:t>
            </a:r>
            <a:r>
              <a:rPr lang="es-ES_tradnl" sz="2000" dirty="0" smtClean="0">
                <a:latin typeface="EHUSans" pitchFamily="50"/>
              </a:rPr>
              <a:t> del PDI y del PAS.</a:t>
            </a:r>
            <a:endParaRPr lang="es-ES" sz="2000" dirty="0" smtClean="0"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 smtClean="0">
                <a:latin typeface="EHUSans" pitchFamily="50"/>
              </a:rPr>
              <a:t>Desarrollar una política proactiva de generación, atracción y cuidado de </a:t>
            </a:r>
            <a:r>
              <a:rPr lang="es-ES_tradnl" sz="2000" u="sng" dirty="0" smtClean="0">
                <a:latin typeface="EHUSans" pitchFamily="50"/>
              </a:rPr>
              <a:t>talento</a:t>
            </a:r>
            <a:r>
              <a:rPr lang="es-ES_tradnl" sz="2000" dirty="0" smtClean="0">
                <a:latin typeface="EHUSans" pitchFamily="50"/>
              </a:rPr>
              <a:t>.</a:t>
            </a:r>
            <a:endParaRPr lang="es-ES" sz="2000" dirty="0" smtClean="0"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 smtClean="0">
                <a:latin typeface="EHUSans" pitchFamily="50"/>
              </a:rPr>
              <a:t>Promover un modelo de carrera profesional del personal </a:t>
            </a:r>
            <a:r>
              <a:rPr lang="es-ES_tradnl" sz="2000" u="sng" dirty="0" smtClean="0">
                <a:latin typeface="EHUSans" pitchFamily="50"/>
              </a:rPr>
              <a:t>PAS de apoyo</a:t>
            </a:r>
            <a:r>
              <a:rPr lang="es-ES_tradnl" sz="2000" dirty="0" smtClean="0">
                <a:latin typeface="EHUSans" pitchFamily="50"/>
              </a:rPr>
              <a:t>. </a:t>
            </a:r>
            <a:endParaRPr lang="es-ES" sz="2000" dirty="0" smtClean="0"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 smtClean="0">
                <a:latin typeface="EHUSans" pitchFamily="50"/>
              </a:rPr>
              <a:t>Fomentar en todas las personas que componen la UPV/EHU el </a:t>
            </a:r>
            <a:r>
              <a:rPr lang="es-ES_tradnl" sz="2000" u="sng" dirty="0" smtClean="0">
                <a:latin typeface="EHUSans" pitchFamily="50"/>
              </a:rPr>
              <a:t>compromiso con la investigación</a:t>
            </a:r>
            <a:r>
              <a:rPr lang="es-ES_tradnl" sz="2000" dirty="0" smtClean="0">
                <a:latin typeface="EHUSans" pitchFamily="50"/>
              </a:rPr>
              <a:t> y con el desarrollo tecnológico, social y humanístico. </a:t>
            </a:r>
            <a:endParaRPr lang="es-ES" sz="2000" dirty="0" smtClean="0"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 smtClean="0">
                <a:latin typeface="EHUSans" pitchFamily="50"/>
              </a:rPr>
              <a:t>Fomentar la </a:t>
            </a:r>
            <a:r>
              <a:rPr lang="es-ES_tradnl" sz="2000" u="sng" dirty="0" smtClean="0">
                <a:latin typeface="EHUSans" pitchFamily="50"/>
              </a:rPr>
              <a:t>igualdad y la perspectiva de género</a:t>
            </a:r>
            <a:r>
              <a:rPr lang="es-ES_tradnl" sz="2000" dirty="0" smtClean="0">
                <a:latin typeface="EHUSans" pitchFamily="50"/>
              </a:rPr>
              <a:t> en la investigación.</a:t>
            </a:r>
            <a:endParaRPr lang="es-ES" sz="2000" dirty="0">
              <a:latin typeface="EHUSans" pitchFamily="5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328247" y="-45005"/>
            <a:ext cx="3897811" cy="707478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8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1" name="Freeform 355"/>
          <p:cNvSpPr>
            <a:spLocks/>
          </p:cNvSpPr>
          <p:nvPr/>
        </p:nvSpPr>
        <p:spPr bwMode="auto">
          <a:xfrm flipH="1">
            <a:off x="415861" y="1260262"/>
            <a:ext cx="8712968" cy="648072"/>
          </a:xfrm>
          <a:prstGeom prst="roundRect">
            <a:avLst/>
          </a:prstGeom>
          <a:noFill/>
          <a:ln>
            <a:noFill/>
            <a:headEnd/>
            <a:tailEnd/>
          </a:ln>
          <a:effectLst>
            <a:outerShdw sx="1000" sy="1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EHUSans" pitchFamily="50"/>
              </a:rPr>
              <a:t>Vertebración </a:t>
            </a:r>
            <a:r>
              <a:rPr lang="es-ES" sz="2400" b="1" dirty="0">
                <a:solidFill>
                  <a:schemeClr val="tx1"/>
                </a:solidFill>
                <a:latin typeface="EHUSans" pitchFamily="50"/>
              </a:rPr>
              <a:t>de la investigación</a:t>
            </a:r>
          </a:p>
        </p:txBody>
      </p:sp>
      <p:sp>
        <p:nvSpPr>
          <p:cNvPr id="9" name="4 Título"/>
          <p:cNvSpPr txBox="1">
            <a:spLocks/>
          </p:cNvSpPr>
          <p:nvPr/>
        </p:nvSpPr>
        <p:spPr bwMode="auto">
          <a:xfrm>
            <a:off x="410597" y="682130"/>
            <a:ext cx="8004611" cy="66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dirty="0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Eje </a:t>
            </a:r>
            <a:r>
              <a:rPr lang="es-ES" sz="2800" dirty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estratégico </a:t>
            </a:r>
            <a:r>
              <a:rPr lang="es-ES" sz="2800" dirty="0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II: Objetivos</a:t>
            </a:r>
            <a:endParaRPr lang="es-ES" sz="2800" dirty="0">
              <a:solidFill>
                <a:srgbClr val="007F93"/>
              </a:solidFill>
              <a:latin typeface="EHUSans" pitchFamily="50"/>
              <a:cs typeface="ＭＳ Ｐゴシック" charset="0"/>
            </a:endParaRPr>
          </a:p>
        </p:txBody>
      </p:sp>
      <p:sp>
        <p:nvSpPr>
          <p:cNvPr id="10" name="Freeform 311"/>
          <p:cNvSpPr>
            <a:spLocks/>
          </p:cNvSpPr>
          <p:nvPr/>
        </p:nvSpPr>
        <p:spPr bwMode="auto">
          <a:xfrm>
            <a:off x="415861" y="2238009"/>
            <a:ext cx="11440779" cy="3653829"/>
          </a:xfrm>
          <a:custGeom>
            <a:avLst/>
            <a:gdLst/>
            <a:ahLst/>
            <a:cxnLst>
              <a:cxn ang="0">
                <a:pos x="0" y="201"/>
              </a:cxn>
              <a:cxn ang="0">
                <a:pos x="201" y="0"/>
              </a:cxn>
              <a:cxn ang="0">
                <a:pos x="201" y="0"/>
              </a:cxn>
              <a:cxn ang="0">
                <a:pos x="201" y="0"/>
              </a:cxn>
              <a:cxn ang="0">
                <a:pos x="2760" y="0"/>
              </a:cxn>
              <a:cxn ang="0">
                <a:pos x="2760" y="0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1688"/>
              </a:cxn>
              <a:cxn ang="0">
                <a:pos x="2960" y="1688"/>
              </a:cxn>
              <a:cxn ang="0">
                <a:pos x="2760" y="1888"/>
              </a:cxn>
              <a:cxn ang="0">
                <a:pos x="2760" y="1888"/>
              </a:cxn>
              <a:cxn ang="0">
                <a:pos x="2760" y="1888"/>
              </a:cxn>
              <a:cxn ang="0">
                <a:pos x="201" y="1888"/>
              </a:cxn>
              <a:cxn ang="0">
                <a:pos x="201" y="1888"/>
              </a:cxn>
              <a:cxn ang="0">
                <a:pos x="0" y="1688"/>
              </a:cxn>
              <a:cxn ang="0">
                <a:pos x="0" y="1688"/>
              </a:cxn>
              <a:cxn ang="0">
                <a:pos x="0" y="201"/>
              </a:cxn>
            </a:cxnLst>
            <a:rect l="0" t="0" r="r" b="b"/>
            <a:pathLst>
              <a:path w="2960" h="1888">
                <a:moveTo>
                  <a:pt x="0" y="201"/>
                </a:moveTo>
                <a:cubicBezTo>
                  <a:pt x="0" y="90"/>
                  <a:pt x="90" y="0"/>
                  <a:pt x="201" y="0"/>
                </a:cubicBezTo>
                <a:cubicBezTo>
                  <a:pt x="201" y="0"/>
                  <a:pt x="201" y="0"/>
                  <a:pt x="201" y="0"/>
                </a:cubicBezTo>
                <a:lnTo>
                  <a:pt x="201" y="0"/>
                </a:lnTo>
                <a:lnTo>
                  <a:pt x="2760" y="0"/>
                </a:lnTo>
                <a:lnTo>
                  <a:pt x="2760" y="0"/>
                </a:lnTo>
                <a:cubicBezTo>
                  <a:pt x="2871" y="0"/>
                  <a:pt x="2960" y="90"/>
                  <a:pt x="2960" y="201"/>
                </a:cubicBezTo>
                <a:cubicBezTo>
                  <a:pt x="2960" y="201"/>
                  <a:pt x="2960" y="201"/>
                  <a:pt x="2960" y="201"/>
                </a:cubicBezTo>
                <a:lnTo>
                  <a:pt x="2960" y="201"/>
                </a:lnTo>
                <a:lnTo>
                  <a:pt x="2960" y="1688"/>
                </a:lnTo>
                <a:lnTo>
                  <a:pt x="2960" y="1688"/>
                </a:lnTo>
                <a:cubicBezTo>
                  <a:pt x="2960" y="1799"/>
                  <a:pt x="2871" y="1888"/>
                  <a:pt x="2760" y="1888"/>
                </a:cubicBezTo>
                <a:cubicBezTo>
                  <a:pt x="2760" y="1888"/>
                  <a:pt x="2760" y="1888"/>
                  <a:pt x="2760" y="1888"/>
                </a:cubicBezTo>
                <a:lnTo>
                  <a:pt x="2760" y="1888"/>
                </a:lnTo>
                <a:lnTo>
                  <a:pt x="201" y="1888"/>
                </a:lnTo>
                <a:lnTo>
                  <a:pt x="201" y="1888"/>
                </a:lnTo>
                <a:cubicBezTo>
                  <a:pt x="90" y="1888"/>
                  <a:pt x="0" y="1799"/>
                  <a:pt x="0" y="1688"/>
                </a:cubicBezTo>
                <a:cubicBezTo>
                  <a:pt x="0" y="1688"/>
                  <a:pt x="0" y="1688"/>
                  <a:pt x="0" y="1688"/>
                </a:cubicBezTo>
                <a:lnTo>
                  <a:pt x="0" y="201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endParaRPr lang="eu-ES" sz="2000" b="1" dirty="0">
              <a:solidFill>
                <a:schemeClr val="accent3">
                  <a:lumMod val="50000"/>
                </a:schemeClr>
              </a:solidFill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>
                <a:latin typeface="EHUSans" pitchFamily="50"/>
              </a:rPr>
              <a:t>Situar a los </a:t>
            </a:r>
            <a:r>
              <a:rPr lang="es-ES_tradnl" sz="2000" u="sng" dirty="0">
                <a:latin typeface="EHUSans" pitchFamily="50"/>
              </a:rPr>
              <a:t>grupos de investigación</a:t>
            </a:r>
            <a:r>
              <a:rPr lang="es-ES_tradnl" sz="2000" dirty="0">
                <a:latin typeface="EHUSans" pitchFamily="50"/>
              </a:rPr>
              <a:t> en un nivel competitivo internacional dentro de su ámbito de conocimiento.</a:t>
            </a:r>
            <a:endParaRPr lang="es-ES" sz="2000" dirty="0"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>
                <a:latin typeface="EHUSans" pitchFamily="50"/>
              </a:rPr>
              <a:t>Fomentar la </a:t>
            </a:r>
            <a:r>
              <a:rPr lang="es-ES_tradnl" sz="2000" u="sng" dirty="0">
                <a:latin typeface="EHUSans" pitchFamily="50"/>
              </a:rPr>
              <a:t>colaboración y el flujo de conocimiento entre los grupos </a:t>
            </a:r>
            <a:r>
              <a:rPr lang="es-ES_tradnl" sz="2000" dirty="0">
                <a:latin typeface="EHUSans" pitchFamily="50"/>
              </a:rPr>
              <a:t>de investigación.</a:t>
            </a:r>
            <a:endParaRPr lang="es-ES" sz="2000" dirty="0"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>
                <a:latin typeface="EHUSans" pitchFamily="50"/>
              </a:rPr>
              <a:t>Potenciar una organización flexible, estable y de calidad de los </a:t>
            </a:r>
            <a:r>
              <a:rPr lang="es-ES_tradnl" sz="2000" u="sng" dirty="0">
                <a:latin typeface="EHUSans" pitchFamily="50"/>
              </a:rPr>
              <a:t>servicios de apoyo</a:t>
            </a:r>
            <a:r>
              <a:rPr lang="es-ES_tradnl" sz="2000" dirty="0">
                <a:latin typeface="EHUSans" pitchFamily="50"/>
              </a:rPr>
              <a:t> a la investigación.</a:t>
            </a:r>
            <a:endParaRPr lang="es-ES" sz="2000" dirty="0"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>
                <a:latin typeface="EHUSans" pitchFamily="50"/>
              </a:rPr>
              <a:t>Potenciar nuevos modelos de </a:t>
            </a:r>
            <a:r>
              <a:rPr lang="es-ES_tradnl" sz="2000" u="sng" dirty="0">
                <a:latin typeface="EHUSans" pitchFamily="50"/>
              </a:rPr>
              <a:t>relación y colaboración con otros agentes</a:t>
            </a:r>
            <a:r>
              <a:rPr lang="es-ES_tradnl" sz="2000" dirty="0">
                <a:latin typeface="EHUSans" pitchFamily="50"/>
              </a:rPr>
              <a:t> de I+D+i y en especial con EHU </a:t>
            </a:r>
            <a:r>
              <a:rPr lang="es-ES_tradnl" sz="2000" dirty="0" err="1">
                <a:latin typeface="EHUSans" pitchFamily="50"/>
              </a:rPr>
              <a:t>taldea</a:t>
            </a:r>
            <a:r>
              <a:rPr lang="es-ES_tradnl" sz="2000" dirty="0">
                <a:latin typeface="EHUSans" pitchFamily="50"/>
              </a:rPr>
              <a:t>.</a:t>
            </a:r>
            <a:endParaRPr lang="es-ES" sz="2000" dirty="0"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>
                <a:latin typeface="EHUSans" pitchFamily="50"/>
              </a:rPr>
              <a:t>Contribuir a que la investigación se convierta en </a:t>
            </a:r>
            <a:r>
              <a:rPr lang="es-ES_tradnl" sz="2000" u="sng" dirty="0">
                <a:latin typeface="EHUSans" pitchFamily="50"/>
              </a:rPr>
              <a:t>actividad fundamental</a:t>
            </a:r>
            <a:r>
              <a:rPr lang="es-ES_tradnl" sz="2000" dirty="0">
                <a:latin typeface="EHUSans" pitchFamily="50"/>
              </a:rPr>
              <a:t> de la UPV/EHU, vinculando a la misma a todo el PDI.</a:t>
            </a: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>
                <a:latin typeface="EHUSans" pitchFamily="50"/>
              </a:rPr>
              <a:t>Impulsar la investigación sobre el </a:t>
            </a:r>
            <a:r>
              <a:rPr lang="es-ES_tradnl" sz="2000" u="sng" dirty="0">
                <a:latin typeface="EHUSans" pitchFamily="50"/>
              </a:rPr>
              <a:t>euskera y la cultura vasca</a:t>
            </a:r>
            <a:r>
              <a:rPr lang="es-ES_tradnl" sz="2000" dirty="0">
                <a:latin typeface="EHUSans" pitchFamily="50"/>
              </a:rPr>
              <a:t>, y potenciar la divulgación de la investigación en euskera.</a:t>
            </a:r>
          </a:p>
          <a:p>
            <a:pPr marL="261938" indent="-261938">
              <a:spcAft>
                <a:spcPts val="0"/>
              </a:spcAft>
              <a:buFont typeface="Arial" pitchFamily="34" charset="0"/>
              <a:buChar char="•"/>
            </a:pPr>
            <a:r>
              <a:rPr lang="es-ES_tradnl" sz="2000" dirty="0">
                <a:latin typeface="EHUSans" pitchFamily="50"/>
              </a:rPr>
              <a:t>Fomentar la </a:t>
            </a:r>
            <a:r>
              <a:rPr lang="es-ES_tradnl" sz="2000" u="sng" dirty="0">
                <a:latin typeface="EHUSans" pitchFamily="50"/>
              </a:rPr>
              <a:t>interrelación entre la investigación y la docencia</a:t>
            </a:r>
            <a:r>
              <a:rPr lang="es-ES_tradnl" sz="2000" dirty="0">
                <a:latin typeface="EHUSans" pitchFamily="50"/>
              </a:rPr>
              <a:t> acercando la actividad de los grupos de investigación a las aulas o estimulando la creatividad científica </a:t>
            </a:r>
            <a:r>
              <a:rPr lang="es-ES_tradnl" sz="2000" dirty="0" smtClean="0">
                <a:latin typeface="EHUSans" pitchFamily="50"/>
              </a:rPr>
              <a:t>del alumnado.</a:t>
            </a:r>
            <a:endParaRPr lang="es-ES" sz="2000" dirty="0">
              <a:latin typeface="EHUSans" pitchFamily="50"/>
            </a:endParaRPr>
          </a:p>
        </p:txBody>
      </p:sp>
      <p:pic>
        <p:nvPicPr>
          <p:cNvPr id="11" name="Picture 21" descr="C:\Users\jtpmagoj\AppData\Local\Microsoft\Windows\Temporary Internet Files\Content.IE5\DFMYSENZ\reunion-a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7387" y="0"/>
            <a:ext cx="2643260" cy="1908334"/>
          </a:xfrm>
          <a:prstGeom prst="rect">
            <a:avLst/>
          </a:prstGeom>
          <a:noFill/>
        </p:spPr>
      </p:pic>
      <p:sp>
        <p:nvSpPr>
          <p:cNvPr id="12" name="Rectángulo 11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7560840" y="116631"/>
            <a:ext cx="3575720" cy="179170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6360" y="464481"/>
            <a:ext cx="2059931" cy="1302906"/>
          </a:xfrm>
          <a:prstGeom prst="rect">
            <a:avLst/>
          </a:prstGeom>
        </p:spPr>
      </p:pic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9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3" name="Freeform 355"/>
          <p:cNvSpPr>
            <a:spLocks/>
          </p:cNvSpPr>
          <p:nvPr/>
        </p:nvSpPr>
        <p:spPr bwMode="auto">
          <a:xfrm flipH="1">
            <a:off x="364105" y="1215914"/>
            <a:ext cx="9650521" cy="791968"/>
          </a:xfrm>
          <a:prstGeom prst="roundRect">
            <a:avLst/>
          </a:prstGeom>
          <a:noFill/>
          <a:ln>
            <a:noFill/>
            <a:headEnd/>
            <a:tailEnd/>
          </a:ln>
          <a:effectLst>
            <a:outerShdw sx="1000" sy="1000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2300" b="1" dirty="0" smtClean="0">
                <a:solidFill>
                  <a:schemeClr val="tx1"/>
                </a:solidFill>
                <a:latin typeface="EHUSans" pitchFamily="50"/>
              </a:rPr>
              <a:t>Generación </a:t>
            </a:r>
            <a:r>
              <a:rPr lang="es-ES" sz="2300" b="1" dirty="0">
                <a:solidFill>
                  <a:schemeClr val="tx1"/>
                </a:solidFill>
                <a:latin typeface="EHUSans" pitchFamily="50"/>
              </a:rPr>
              <a:t>de conocimiento </a:t>
            </a:r>
            <a:r>
              <a:rPr lang="es-ES" sz="2300" b="1" dirty="0" smtClean="0">
                <a:solidFill>
                  <a:schemeClr val="tx1"/>
                </a:solidFill>
                <a:latin typeface="EHUSans" pitchFamily="50"/>
              </a:rPr>
              <a:t>con </a:t>
            </a:r>
            <a:r>
              <a:rPr lang="es-ES" sz="2300" b="1" dirty="0">
                <a:solidFill>
                  <a:schemeClr val="tx1"/>
                </a:solidFill>
                <a:latin typeface="EHUSans" pitchFamily="50"/>
              </a:rPr>
              <a:t>proyección internacional</a:t>
            </a:r>
          </a:p>
        </p:txBody>
      </p:sp>
      <p:sp>
        <p:nvSpPr>
          <p:cNvPr id="10" name="Freeform 311"/>
          <p:cNvSpPr>
            <a:spLocks/>
          </p:cNvSpPr>
          <p:nvPr/>
        </p:nvSpPr>
        <p:spPr bwMode="auto">
          <a:xfrm>
            <a:off x="415861" y="1268760"/>
            <a:ext cx="11152747" cy="4678207"/>
          </a:xfrm>
          <a:custGeom>
            <a:avLst/>
            <a:gdLst/>
            <a:ahLst/>
            <a:cxnLst>
              <a:cxn ang="0">
                <a:pos x="0" y="201"/>
              </a:cxn>
              <a:cxn ang="0">
                <a:pos x="201" y="0"/>
              </a:cxn>
              <a:cxn ang="0">
                <a:pos x="201" y="0"/>
              </a:cxn>
              <a:cxn ang="0">
                <a:pos x="201" y="0"/>
              </a:cxn>
              <a:cxn ang="0">
                <a:pos x="2760" y="0"/>
              </a:cxn>
              <a:cxn ang="0">
                <a:pos x="2760" y="0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1688"/>
              </a:cxn>
              <a:cxn ang="0">
                <a:pos x="2960" y="1688"/>
              </a:cxn>
              <a:cxn ang="0">
                <a:pos x="2760" y="1888"/>
              </a:cxn>
              <a:cxn ang="0">
                <a:pos x="2760" y="1888"/>
              </a:cxn>
              <a:cxn ang="0">
                <a:pos x="2760" y="1888"/>
              </a:cxn>
              <a:cxn ang="0">
                <a:pos x="201" y="1888"/>
              </a:cxn>
              <a:cxn ang="0">
                <a:pos x="201" y="1888"/>
              </a:cxn>
              <a:cxn ang="0">
                <a:pos x="0" y="1688"/>
              </a:cxn>
              <a:cxn ang="0">
                <a:pos x="0" y="1688"/>
              </a:cxn>
              <a:cxn ang="0">
                <a:pos x="0" y="201"/>
              </a:cxn>
            </a:cxnLst>
            <a:rect l="0" t="0" r="r" b="b"/>
            <a:pathLst>
              <a:path w="2960" h="1888">
                <a:moveTo>
                  <a:pt x="0" y="201"/>
                </a:moveTo>
                <a:cubicBezTo>
                  <a:pt x="0" y="90"/>
                  <a:pt x="90" y="0"/>
                  <a:pt x="201" y="0"/>
                </a:cubicBezTo>
                <a:cubicBezTo>
                  <a:pt x="201" y="0"/>
                  <a:pt x="201" y="0"/>
                  <a:pt x="201" y="0"/>
                </a:cubicBezTo>
                <a:lnTo>
                  <a:pt x="201" y="0"/>
                </a:lnTo>
                <a:lnTo>
                  <a:pt x="2760" y="0"/>
                </a:lnTo>
                <a:lnTo>
                  <a:pt x="2760" y="0"/>
                </a:lnTo>
                <a:cubicBezTo>
                  <a:pt x="2871" y="0"/>
                  <a:pt x="2960" y="90"/>
                  <a:pt x="2960" y="201"/>
                </a:cubicBezTo>
                <a:cubicBezTo>
                  <a:pt x="2960" y="201"/>
                  <a:pt x="2960" y="201"/>
                  <a:pt x="2960" y="201"/>
                </a:cubicBezTo>
                <a:lnTo>
                  <a:pt x="2960" y="201"/>
                </a:lnTo>
                <a:lnTo>
                  <a:pt x="2960" y="1688"/>
                </a:lnTo>
                <a:lnTo>
                  <a:pt x="2960" y="1688"/>
                </a:lnTo>
                <a:cubicBezTo>
                  <a:pt x="2960" y="1799"/>
                  <a:pt x="2871" y="1888"/>
                  <a:pt x="2760" y="1888"/>
                </a:cubicBezTo>
                <a:cubicBezTo>
                  <a:pt x="2760" y="1888"/>
                  <a:pt x="2760" y="1888"/>
                  <a:pt x="2760" y="1888"/>
                </a:cubicBezTo>
                <a:lnTo>
                  <a:pt x="2760" y="1888"/>
                </a:lnTo>
                <a:lnTo>
                  <a:pt x="201" y="1888"/>
                </a:lnTo>
                <a:lnTo>
                  <a:pt x="201" y="1888"/>
                </a:lnTo>
                <a:cubicBezTo>
                  <a:pt x="90" y="1888"/>
                  <a:pt x="0" y="1799"/>
                  <a:pt x="0" y="1688"/>
                </a:cubicBezTo>
                <a:cubicBezTo>
                  <a:pt x="0" y="1688"/>
                  <a:pt x="0" y="1688"/>
                  <a:pt x="0" y="1688"/>
                </a:cubicBezTo>
                <a:lnTo>
                  <a:pt x="0" y="201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 smtClean="0">
                <a:latin typeface="EHUSans" pitchFamily="50"/>
              </a:rPr>
              <a:t>Aumentar </a:t>
            </a:r>
            <a:r>
              <a:rPr lang="es-ES_tradnl" sz="2000" dirty="0">
                <a:latin typeface="EHUSans" pitchFamily="50"/>
              </a:rPr>
              <a:t>el volumen y la calidad de </a:t>
            </a:r>
            <a:r>
              <a:rPr lang="es-ES_tradnl" sz="2000" u="sng" dirty="0">
                <a:latin typeface="EHUSans" pitchFamily="50"/>
              </a:rPr>
              <a:t>publicaciones de referencia internacional</a:t>
            </a:r>
            <a:r>
              <a:rPr lang="es-ES_tradnl" sz="2000" dirty="0">
                <a:latin typeface="EHUSans" pitchFamily="50"/>
              </a:rPr>
              <a:t> en todos los ámbitos de conocimiento.</a:t>
            </a:r>
            <a:endParaRPr lang="es-ES" sz="2000" dirty="0">
              <a:latin typeface="EHUSans" pitchFamily="50"/>
            </a:endParaRP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>
                <a:latin typeface="EHUSans" pitchFamily="50"/>
              </a:rPr>
              <a:t>Mejorar el posicionamiento de la universidad en determinados </a:t>
            </a:r>
            <a:r>
              <a:rPr lang="es-ES_tradnl" sz="2000" u="sng" dirty="0">
                <a:latin typeface="EHUSans" pitchFamily="50"/>
              </a:rPr>
              <a:t>rankings internacionales</a:t>
            </a:r>
            <a:r>
              <a:rPr lang="es-ES_tradnl" sz="2000" dirty="0">
                <a:latin typeface="EHUSans" pitchFamily="50"/>
              </a:rPr>
              <a:t> de investigación.</a:t>
            </a:r>
            <a:endParaRPr lang="es-ES" sz="2000" dirty="0">
              <a:latin typeface="EHUSans" pitchFamily="50"/>
            </a:endParaRP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>
                <a:latin typeface="EHUSans" pitchFamily="50"/>
              </a:rPr>
              <a:t>Potenciar el </a:t>
            </a:r>
            <a:r>
              <a:rPr lang="es-ES_tradnl" sz="2000" u="sng" dirty="0">
                <a:latin typeface="EHUSans" pitchFamily="50"/>
              </a:rPr>
              <a:t>posicionamiento y visibilidad internacional</a:t>
            </a:r>
            <a:r>
              <a:rPr lang="es-ES_tradnl" sz="2000" dirty="0">
                <a:latin typeface="EHUSans" pitchFamily="50"/>
              </a:rPr>
              <a:t> de la UPV/EHU.</a:t>
            </a:r>
            <a:endParaRPr lang="es-ES" sz="2000" dirty="0">
              <a:latin typeface="EHUSans" pitchFamily="50"/>
            </a:endParaRP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>
                <a:latin typeface="EHUSans" pitchFamily="50"/>
              </a:rPr>
              <a:t>Incrementar la participación y el liderazgo de la UPV/EHU en </a:t>
            </a:r>
            <a:r>
              <a:rPr lang="es-ES_tradnl" sz="2000" u="sng" dirty="0">
                <a:latin typeface="EHUSans" pitchFamily="50"/>
              </a:rPr>
              <a:t>proyectos</a:t>
            </a:r>
            <a:r>
              <a:rPr lang="es-ES_tradnl" sz="2000" dirty="0">
                <a:latin typeface="EHUSans" pitchFamily="50"/>
              </a:rPr>
              <a:t> </a:t>
            </a:r>
            <a:r>
              <a:rPr lang="es-ES_tradnl" sz="2000" u="sng" dirty="0">
                <a:latin typeface="EHUSans" pitchFamily="50"/>
              </a:rPr>
              <a:t>de investigación europeos e internacionales</a:t>
            </a:r>
            <a:r>
              <a:rPr lang="es-ES_tradnl" sz="2000" dirty="0">
                <a:latin typeface="EHUSans" pitchFamily="50"/>
              </a:rPr>
              <a:t>, así como la participación en consorcios y redes de excelencia.</a:t>
            </a:r>
            <a:endParaRPr lang="es-ES" sz="2000" dirty="0">
              <a:latin typeface="EHUSans" pitchFamily="50"/>
            </a:endParaRP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2000" dirty="0">
                <a:latin typeface="EHUSans" pitchFamily="50"/>
              </a:rPr>
              <a:t>Promover la </a:t>
            </a:r>
            <a:r>
              <a:rPr lang="es-ES_tradnl" sz="2000" u="sng" dirty="0">
                <a:latin typeface="EHUSans" pitchFamily="50"/>
              </a:rPr>
              <a:t>movilidad internacional</a:t>
            </a:r>
            <a:r>
              <a:rPr lang="es-ES_tradnl" sz="2000" dirty="0">
                <a:latin typeface="EHUSans" pitchFamily="50"/>
              </a:rPr>
              <a:t> del PDI y la presencia de investigadores internacionales en la UPV/EHU.</a:t>
            </a:r>
            <a:endParaRPr lang="es-ES" sz="2000" dirty="0">
              <a:latin typeface="EHUSans" pitchFamily="50"/>
            </a:endParaRPr>
          </a:p>
        </p:txBody>
      </p:sp>
      <p:sp>
        <p:nvSpPr>
          <p:cNvPr id="11" name="4 Título"/>
          <p:cNvSpPr txBox="1">
            <a:spLocks/>
          </p:cNvSpPr>
          <p:nvPr/>
        </p:nvSpPr>
        <p:spPr bwMode="auto">
          <a:xfrm>
            <a:off x="415861" y="747586"/>
            <a:ext cx="8004611" cy="60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dirty="0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Eje estratégico III: Objetivos</a:t>
            </a:r>
            <a:endParaRPr lang="es-ES" sz="2800" dirty="0">
              <a:solidFill>
                <a:srgbClr val="007F93"/>
              </a:solidFill>
              <a:latin typeface="EHUSans" pitchFamily="50"/>
              <a:cs typeface="ＭＳ Ｐゴシック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9192343" y="36692"/>
            <a:ext cx="2805825" cy="209616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vebranding_formatoplantill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1077</Words>
  <Application>Microsoft Office PowerPoint</Application>
  <PresentationFormat>Panorámica</PresentationFormat>
  <Paragraphs>197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EHUSans</vt:lpstr>
      <vt:lpstr>EHUSerif</vt:lpstr>
      <vt:lpstr>Tema de Office</vt:lpstr>
      <vt:lpstr>movebranding_formatoplantilla1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RAKEL</dc:creator>
  <cp:lastModifiedBy>Egoi MARKAIDA</cp:lastModifiedBy>
  <cp:revision>404</cp:revision>
  <cp:lastPrinted>2017-11-22T14:21:01Z</cp:lastPrinted>
  <dcterms:created xsi:type="dcterms:W3CDTF">2015-10-06T15:59:06Z</dcterms:created>
  <dcterms:modified xsi:type="dcterms:W3CDTF">2018-09-27T12:17:42Z</dcterms:modified>
</cp:coreProperties>
</file>