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F6B4"/>
    <a:srgbClr val="8AD2F2"/>
    <a:srgbClr val="FFFF9F"/>
    <a:srgbClr val="B21244"/>
    <a:srgbClr val="D41651"/>
    <a:srgbClr val="EC4679"/>
    <a:srgbClr val="FCB46C"/>
    <a:srgbClr val="F7ABBB"/>
    <a:srgbClr val="F8BEE5"/>
    <a:srgbClr val="0F87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4D6BC-7116-430E-A2D9-AAEAF69C7383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B3397-8D43-4EE0-BE8E-CEF37366A7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>
              <a:latin typeface="Arial" pitchFamily="34" charset="0"/>
            </a:endParaRPr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52E5E7-6270-4082-A164-EC4164732AB6}" type="slidenum">
              <a:rPr lang="es-ES" smtClean="0">
                <a:latin typeface="Arial" pitchFamily="34" charset="0"/>
              </a:rPr>
              <a:pPr>
                <a:defRPr/>
              </a:pPr>
              <a:t>1</a:t>
            </a:fld>
            <a:endParaRPr lang="es-E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5" name="94 Conector recto"/>
          <p:cNvCxnSpPr/>
          <p:nvPr/>
        </p:nvCxnSpPr>
        <p:spPr bwMode="auto">
          <a:xfrm>
            <a:off x="310852" y="1916831"/>
            <a:ext cx="77175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12" name="84 CuadroTexto"/>
          <p:cNvSpPr txBox="1">
            <a:spLocks noChangeArrowheads="1"/>
          </p:cNvSpPr>
          <p:nvPr/>
        </p:nvSpPr>
        <p:spPr bwMode="auto">
          <a:xfrm>
            <a:off x="1907704" y="251937"/>
            <a:ext cx="70567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s-ES" sz="2400" b="1" dirty="0" smtClean="0">
                <a:solidFill>
                  <a:srgbClr val="0070C0"/>
                </a:solidFill>
                <a:latin typeface="EHUSans" pitchFamily="50"/>
              </a:rPr>
              <a:t>Grado-Máster en Odontología</a:t>
            </a:r>
            <a:endParaRPr lang="es-ES" sz="2400" b="1" dirty="0">
              <a:solidFill>
                <a:srgbClr val="0070C0"/>
              </a:solidFill>
              <a:latin typeface="EHUSans" pitchFamily="50"/>
            </a:endParaRPr>
          </a:p>
        </p:txBody>
      </p:sp>
      <p:sp>
        <p:nvSpPr>
          <p:cNvPr id="2056" name="Text Box 8"/>
          <p:cNvSpPr txBox="1">
            <a:spLocks noChangeAspect="1" noChangeArrowheads="1"/>
          </p:cNvSpPr>
          <p:nvPr/>
        </p:nvSpPr>
        <p:spPr bwMode="auto">
          <a:xfrm>
            <a:off x="1844851" y="2068686"/>
            <a:ext cx="928691" cy="1000273"/>
          </a:xfrm>
          <a:prstGeom prst="rect">
            <a:avLst/>
          </a:prstGeom>
          <a:solidFill>
            <a:srgbClr val="8AD2F2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Patología médica del adulto y del niño.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065" name="Text Box 17"/>
          <p:cNvSpPr txBox="1">
            <a:spLocks noChangeAspect="1" noChangeArrowheads="1"/>
          </p:cNvSpPr>
          <p:nvPr/>
        </p:nvSpPr>
        <p:spPr bwMode="auto">
          <a:xfrm>
            <a:off x="827584" y="2055409"/>
            <a:ext cx="937846" cy="1000216"/>
          </a:xfrm>
          <a:prstGeom prst="rect">
            <a:avLst/>
          </a:prstGeom>
          <a:solidFill>
            <a:srgbClr val="8AD2F2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Patología quirúrgica</a:t>
            </a:r>
          </a:p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074" name="AutoShape 26"/>
          <p:cNvSpPr>
            <a:spLocks noChangeAspect="1" noChangeArrowheads="1"/>
          </p:cNvSpPr>
          <p:nvPr/>
        </p:nvSpPr>
        <p:spPr bwMode="auto">
          <a:xfrm>
            <a:off x="5293822" y="2116293"/>
            <a:ext cx="1285345" cy="500165"/>
          </a:xfrm>
          <a:prstGeom prst="flowChartAlternateProcess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Psicología y comunicación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075" name="Text Box 27"/>
          <p:cNvSpPr txBox="1">
            <a:spLocks noChangeAspect="1" noChangeArrowheads="1"/>
          </p:cNvSpPr>
          <p:nvPr/>
        </p:nvSpPr>
        <p:spPr bwMode="auto">
          <a:xfrm>
            <a:off x="3603591" y="1344103"/>
            <a:ext cx="1285345" cy="428712"/>
          </a:xfrm>
          <a:prstGeom prst="rect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Epidemiología y salud pública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079" name="Text Box 31"/>
          <p:cNvSpPr txBox="1">
            <a:spLocks noChangeAspect="1" noChangeArrowheads="1"/>
          </p:cNvSpPr>
          <p:nvPr/>
        </p:nvSpPr>
        <p:spPr bwMode="auto">
          <a:xfrm>
            <a:off x="2853533" y="2068686"/>
            <a:ext cx="1000129" cy="1000216"/>
          </a:xfrm>
          <a:prstGeom prst="rect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Odontología Preventiva y comunitaria</a:t>
            </a:r>
          </a:p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083" name="AutoShape 35"/>
          <p:cNvSpPr>
            <a:spLocks noChangeAspect="1" noChangeArrowheads="1"/>
          </p:cNvSpPr>
          <p:nvPr/>
        </p:nvSpPr>
        <p:spPr bwMode="auto">
          <a:xfrm>
            <a:off x="4960552" y="882596"/>
            <a:ext cx="1427374" cy="890204"/>
          </a:xfrm>
          <a:prstGeom prst="flowChartAlternateProcess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Ergonomía e introducción al laboratorio y Clínica Odontológica.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084" name="Text Box 36"/>
          <p:cNvSpPr txBox="1">
            <a:spLocks noChangeAspect="1" noChangeArrowheads="1"/>
          </p:cNvSpPr>
          <p:nvPr/>
        </p:nvSpPr>
        <p:spPr bwMode="auto">
          <a:xfrm>
            <a:off x="6708306" y="2116293"/>
            <a:ext cx="1392086" cy="428157"/>
          </a:xfrm>
          <a:prstGeom prst="rect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Radiología y medicina física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086" name="Text Box 38"/>
          <p:cNvSpPr txBox="1">
            <a:spLocks noChangeAspect="1" noChangeArrowheads="1"/>
          </p:cNvSpPr>
          <p:nvPr/>
        </p:nvSpPr>
        <p:spPr bwMode="auto">
          <a:xfrm>
            <a:off x="4078743" y="3360329"/>
            <a:ext cx="1285345" cy="428711"/>
          </a:xfrm>
          <a:prstGeom prst="rect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Biomateriales odontológicos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095" name="Text Box 47"/>
          <p:cNvSpPr txBox="1">
            <a:spLocks noChangeAspect="1" noChangeArrowheads="1"/>
          </p:cNvSpPr>
          <p:nvPr/>
        </p:nvSpPr>
        <p:spPr bwMode="auto">
          <a:xfrm>
            <a:off x="2206535" y="882596"/>
            <a:ext cx="1285345" cy="399254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Anatomía  I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6 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104" name="Text Box 56"/>
          <p:cNvSpPr txBox="1">
            <a:spLocks noChangeAspect="1" noChangeArrowheads="1"/>
          </p:cNvSpPr>
          <p:nvPr/>
        </p:nvSpPr>
        <p:spPr bwMode="auto">
          <a:xfrm>
            <a:off x="7524328" y="908720"/>
            <a:ext cx="1000129" cy="881322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Microbiología e Inmunología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108" name="Text Box 60"/>
          <p:cNvSpPr txBox="1">
            <a:spLocks noChangeAspect="1" noChangeArrowheads="1"/>
          </p:cNvSpPr>
          <p:nvPr/>
        </p:nvSpPr>
        <p:spPr bwMode="auto">
          <a:xfrm>
            <a:off x="793762" y="1344103"/>
            <a:ext cx="1285345" cy="428712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Histología Humana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2113" name="Text Box 65"/>
          <p:cNvSpPr txBox="1">
            <a:spLocks noChangeAspect="1" noChangeArrowheads="1"/>
          </p:cNvSpPr>
          <p:nvPr/>
        </p:nvSpPr>
        <p:spPr bwMode="auto">
          <a:xfrm>
            <a:off x="3603591" y="882596"/>
            <a:ext cx="1285345" cy="359162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>
                <a:solidFill>
                  <a:schemeClr val="tx1"/>
                </a:solidFill>
                <a:latin typeface="EHUSans" pitchFamily="50"/>
              </a:rPr>
              <a:t> </a:t>
            </a: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Bioquímica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58" name="57 Rectángulo redondeado"/>
          <p:cNvSpPr>
            <a:spLocks noChangeAspect="1"/>
          </p:cNvSpPr>
          <p:nvPr/>
        </p:nvSpPr>
        <p:spPr bwMode="auto">
          <a:xfrm>
            <a:off x="837865" y="4517109"/>
            <a:ext cx="1141847" cy="85078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ans" pitchFamily="50"/>
              </a:rPr>
              <a:t>Odontopediatría</a:t>
            </a: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 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ans" pitchFamily="50"/>
              </a:rPr>
              <a:t>12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60" name="59 Rectángulo redondeado"/>
          <p:cNvSpPr>
            <a:spLocks noChangeAspect="1"/>
          </p:cNvSpPr>
          <p:nvPr/>
        </p:nvSpPr>
        <p:spPr bwMode="auto">
          <a:xfrm>
            <a:off x="5292080" y="5013176"/>
            <a:ext cx="1008112" cy="34791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Ortodoncia </a:t>
            </a:r>
            <a:r>
              <a:rPr lang="es-ES" sz="800" b="1" dirty="0">
                <a:solidFill>
                  <a:schemeClr val="tx1"/>
                </a:solidFill>
                <a:latin typeface="EHUSans" pitchFamily="50"/>
              </a:rPr>
              <a:t>I</a:t>
            </a:r>
          </a:p>
          <a:p>
            <a:pPr algn="ctr">
              <a:defRPr/>
            </a:pPr>
            <a:r>
              <a:rPr lang="es-ES" sz="1200" b="1" dirty="0">
                <a:solidFill>
                  <a:schemeClr val="tx1"/>
                </a:solidFill>
                <a:latin typeface="EHUSans" pitchFamily="50"/>
              </a:rPr>
              <a:t>6 ECTS</a:t>
            </a:r>
          </a:p>
        </p:txBody>
      </p:sp>
      <p:sp>
        <p:nvSpPr>
          <p:cNvPr id="62" name="61 Rectángulo redondeado"/>
          <p:cNvSpPr>
            <a:spLocks noChangeAspect="1"/>
          </p:cNvSpPr>
          <p:nvPr/>
        </p:nvSpPr>
        <p:spPr bwMode="auto">
          <a:xfrm>
            <a:off x="4078743" y="3874086"/>
            <a:ext cx="1285345" cy="32390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ans" pitchFamily="50"/>
              </a:rPr>
              <a:t>Periodoncia</a:t>
            </a: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 </a:t>
            </a:r>
            <a:r>
              <a:rPr lang="es-ES" sz="800" b="1" dirty="0">
                <a:solidFill>
                  <a:schemeClr val="tx1"/>
                </a:solidFill>
                <a:latin typeface="EHUSans" pitchFamily="50"/>
              </a:rPr>
              <a:t>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63" name="62 Rectángulo redondeado"/>
          <p:cNvSpPr>
            <a:spLocks noChangeAspect="1"/>
          </p:cNvSpPr>
          <p:nvPr/>
        </p:nvSpPr>
        <p:spPr bwMode="auto">
          <a:xfrm>
            <a:off x="3925670" y="2068685"/>
            <a:ext cx="1285880" cy="979819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Prótesis dental  I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65" name="64 Rectángulo redondeado"/>
          <p:cNvSpPr>
            <a:spLocks noChangeAspect="1"/>
          </p:cNvSpPr>
          <p:nvPr/>
        </p:nvSpPr>
        <p:spPr bwMode="auto">
          <a:xfrm>
            <a:off x="3066850" y="3356991"/>
            <a:ext cx="929086" cy="86409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Prótesis dental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II 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12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66" name="65 Rectángulo redondeado"/>
          <p:cNvSpPr>
            <a:spLocks noChangeAspect="1"/>
          </p:cNvSpPr>
          <p:nvPr/>
        </p:nvSpPr>
        <p:spPr bwMode="auto">
          <a:xfrm>
            <a:off x="4355976" y="4509120"/>
            <a:ext cx="857253" cy="864096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Prótesis dental  III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12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68" name="67 Rectángulo redondeado"/>
          <p:cNvSpPr>
            <a:spLocks noChangeAspect="1"/>
          </p:cNvSpPr>
          <p:nvPr/>
        </p:nvSpPr>
        <p:spPr bwMode="auto">
          <a:xfrm>
            <a:off x="4932040" y="5661248"/>
            <a:ext cx="1080120" cy="432048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Dolor </a:t>
            </a:r>
            <a:r>
              <a:rPr lang="es-ES" sz="800" b="1" dirty="0" err="1" smtClean="0">
                <a:solidFill>
                  <a:schemeClr val="tx1"/>
                </a:solidFill>
                <a:latin typeface="EHUSans" pitchFamily="50"/>
              </a:rPr>
              <a:t>Orofacial</a:t>
            </a: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 </a:t>
            </a:r>
            <a:r>
              <a:rPr lang="es-ES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  <a:ea typeface="ＭＳ Ｐゴシック" pitchFamily="-112" charset="-128"/>
            </a:endParaRPr>
          </a:p>
        </p:txBody>
      </p:sp>
      <p:sp>
        <p:nvSpPr>
          <p:cNvPr id="70" name="69 Rectángulo redondeado"/>
          <p:cNvSpPr>
            <a:spLocks noChangeAspect="1"/>
          </p:cNvSpPr>
          <p:nvPr/>
        </p:nvSpPr>
        <p:spPr bwMode="auto">
          <a:xfrm>
            <a:off x="4932040" y="6165304"/>
            <a:ext cx="1080120" cy="42815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ans" pitchFamily="50"/>
              </a:rPr>
              <a:t>Farmac</a:t>
            </a: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. y Urgencias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73" name="72 Rectángulo redondeado"/>
          <p:cNvSpPr>
            <a:spLocks noChangeAspect="1"/>
          </p:cNvSpPr>
          <p:nvPr/>
        </p:nvSpPr>
        <p:spPr bwMode="auto">
          <a:xfrm>
            <a:off x="1842564" y="5669031"/>
            <a:ext cx="929236" cy="99083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Práctica integrada de adultos II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</a:t>
            </a:r>
            <a:r>
              <a:rPr lang="es-ES" sz="1200" b="1" dirty="0">
                <a:solidFill>
                  <a:schemeClr val="tx1"/>
                </a:solidFill>
                <a:latin typeface="EHUSans" pitchFamily="50"/>
              </a:rPr>
              <a:t>ECTS</a:t>
            </a:r>
          </a:p>
        </p:txBody>
      </p:sp>
      <p:sp>
        <p:nvSpPr>
          <p:cNvPr id="74" name="73 Rectángulo redondeado"/>
          <p:cNvSpPr>
            <a:spLocks noChangeAspect="1"/>
          </p:cNvSpPr>
          <p:nvPr/>
        </p:nvSpPr>
        <p:spPr bwMode="auto">
          <a:xfrm>
            <a:off x="834426" y="5659648"/>
            <a:ext cx="929262" cy="10097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Práctica integrada de adultos I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ans" pitchFamily="50"/>
              </a:rPr>
              <a:t>9 ECTS</a:t>
            </a:r>
          </a:p>
        </p:txBody>
      </p:sp>
      <p:sp>
        <p:nvSpPr>
          <p:cNvPr id="75" name="74 Rectángulo redondeado"/>
          <p:cNvSpPr>
            <a:spLocks noChangeAspect="1"/>
          </p:cNvSpPr>
          <p:nvPr/>
        </p:nvSpPr>
        <p:spPr bwMode="auto">
          <a:xfrm>
            <a:off x="2851421" y="5661248"/>
            <a:ext cx="928491" cy="99861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Práctica integrada infantil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</a:t>
            </a:r>
            <a:r>
              <a:rPr lang="es-ES" sz="1200" b="1" dirty="0">
                <a:solidFill>
                  <a:schemeClr val="tx1"/>
                </a:solidFill>
                <a:latin typeface="EHUSans" pitchFamily="50"/>
              </a:rPr>
              <a:t>ECTS</a:t>
            </a:r>
          </a:p>
        </p:txBody>
      </p:sp>
      <p:sp>
        <p:nvSpPr>
          <p:cNvPr id="61" name="60 Rectángulo redondeado"/>
          <p:cNvSpPr>
            <a:spLocks noChangeAspect="1"/>
          </p:cNvSpPr>
          <p:nvPr/>
        </p:nvSpPr>
        <p:spPr bwMode="auto">
          <a:xfrm>
            <a:off x="7524328" y="5805264"/>
            <a:ext cx="1224136" cy="73920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1600" dirty="0" smtClean="0">
                <a:solidFill>
                  <a:schemeClr val="tx1"/>
                </a:solidFill>
                <a:latin typeface="EHUSans" pitchFamily="50"/>
              </a:rPr>
              <a:t>TFG</a:t>
            </a:r>
          </a:p>
          <a:p>
            <a:pPr algn="ctr">
              <a:defRPr/>
            </a:pPr>
            <a:r>
              <a:rPr lang="es-ES_tradnl" sz="1050" dirty="0" smtClean="0">
                <a:solidFill>
                  <a:schemeClr val="tx1"/>
                </a:solidFill>
                <a:latin typeface="EHUSans" pitchFamily="50"/>
              </a:rPr>
              <a:t>Trabajo Fin de grado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 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 </a:t>
            </a:r>
          </a:p>
        </p:txBody>
      </p:sp>
      <p:sp>
        <p:nvSpPr>
          <p:cNvPr id="83" name="82 Rectángulo redondeado"/>
          <p:cNvSpPr>
            <a:spLocks noChangeAspect="1"/>
          </p:cNvSpPr>
          <p:nvPr/>
        </p:nvSpPr>
        <p:spPr bwMode="auto">
          <a:xfrm>
            <a:off x="1907704" y="3356991"/>
            <a:ext cx="1080120" cy="86409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Patología y terapéutica dentales  I 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12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84" name="83 Rectángulo redondeado"/>
          <p:cNvSpPr>
            <a:spLocks noChangeAspect="1"/>
          </p:cNvSpPr>
          <p:nvPr/>
        </p:nvSpPr>
        <p:spPr bwMode="auto">
          <a:xfrm>
            <a:off x="2051720" y="4526354"/>
            <a:ext cx="1080120" cy="848083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Patología y terapéutica dentales II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87" name="Text Box 6"/>
          <p:cNvSpPr txBox="1">
            <a:spLocks noChangeAspect="1" noChangeArrowheads="1"/>
          </p:cNvSpPr>
          <p:nvPr/>
        </p:nvSpPr>
        <p:spPr bwMode="auto">
          <a:xfrm>
            <a:off x="5508104" y="3356992"/>
            <a:ext cx="1368152" cy="415118"/>
          </a:xfrm>
          <a:prstGeom prst="rect">
            <a:avLst/>
          </a:prstGeom>
          <a:solidFill>
            <a:srgbClr val="8AD2F2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Farmacología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 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90" name="Text Box 60"/>
          <p:cNvSpPr txBox="1">
            <a:spLocks noChangeAspect="1" noChangeArrowheads="1"/>
          </p:cNvSpPr>
          <p:nvPr/>
        </p:nvSpPr>
        <p:spPr bwMode="auto">
          <a:xfrm>
            <a:off x="793762" y="867582"/>
            <a:ext cx="1285345" cy="406803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Biología Celular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97" name="Text Box 47"/>
          <p:cNvSpPr txBox="1">
            <a:spLocks noChangeAspect="1" noChangeArrowheads="1"/>
          </p:cNvSpPr>
          <p:nvPr/>
        </p:nvSpPr>
        <p:spPr bwMode="auto">
          <a:xfrm>
            <a:off x="2187627" y="1342029"/>
            <a:ext cx="1285345" cy="430787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Anatomía  II</a:t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99" name="Text Box 65"/>
          <p:cNvSpPr txBox="1">
            <a:spLocks noChangeAspect="1" noChangeArrowheads="1"/>
          </p:cNvSpPr>
          <p:nvPr/>
        </p:nvSpPr>
        <p:spPr bwMode="auto">
          <a:xfrm>
            <a:off x="6460744" y="882596"/>
            <a:ext cx="928691" cy="881322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Fisiología </a:t>
            </a:r>
          </a:p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ans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100" name="AutoShape 26"/>
          <p:cNvSpPr>
            <a:spLocks noChangeAspect="1" noChangeArrowheads="1"/>
          </p:cNvSpPr>
          <p:nvPr/>
        </p:nvSpPr>
        <p:spPr bwMode="auto">
          <a:xfrm>
            <a:off x="5508104" y="3861048"/>
            <a:ext cx="1356766" cy="360040"/>
          </a:xfrm>
          <a:prstGeom prst="flowChartAlternateProcess">
            <a:avLst/>
          </a:prstGeom>
          <a:solidFill>
            <a:srgbClr val="A0F6B4"/>
          </a:solidFill>
          <a:ln w="57150">
            <a:noFill/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Odontología legal  y forense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15460" name="102 CuadroTexto"/>
          <p:cNvSpPr txBox="1">
            <a:spLocks noChangeAspect="1"/>
          </p:cNvSpPr>
          <p:nvPr/>
        </p:nvSpPr>
        <p:spPr bwMode="auto">
          <a:xfrm>
            <a:off x="7631639" y="6075542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ans" pitchFamily="50"/>
            </a:endParaRPr>
          </a:p>
        </p:txBody>
      </p:sp>
      <p:sp>
        <p:nvSpPr>
          <p:cNvPr id="15461" name="103 CuadroTexto"/>
          <p:cNvSpPr txBox="1">
            <a:spLocks noChangeAspect="1"/>
          </p:cNvSpPr>
          <p:nvPr/>
        </p:nvSpPr>
        <p:spPr bwMode="auto">
          <a:xfrm>
            <a:off x="6775230" y="4640115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ans" pitchFamily="50"/>
            </a:endParaRPr>
          </a:p>
        </p:txBody>
      </p:sp>
      <p:sp>
        <p:nvSpPr>
          <p:cNvPr id="15462" name="104 CuadroTexto"/>
          <p:cNvSpPr txBox="1">
            <a:spLocks noChangeAspect="1"/>
          </p:cNvSpPr>
          <p:nvPr/>
        </p:nvSpPr>
        <p:spPr bwMode="auto">
          <a:xfrm>
            <a:off x="6716481" y="3432135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ans" pitchFamily="50"/>
            </a:endParaRPr>
          </a:p>
        </p:txBody>
      </p:sp>
      <p:sp>
        <p:nvSpPr>
          <p:cNvPr id="15463" name="105 CuadroTexto"/>
          <p:cNvSpPr txBox="1">
            <a:spLocks noChangeAspect="1"/>
          </p:cNvSpPr>
          <p:nvPr/>
        </p:nvSpPr>
        <p:spPr bwMode="auto">
          <a:xfrm>
            <a:off x="8073005" y="2016005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ans" pitchFamily="50"/>
            </a:endParaRPr>
          </a:p>
        </p:txBody>
      </p:sp>
      <p:sp>
        <p:nvSpPr>
          <p:cNvPr id="15464" name="106 CuadroTexto"/>
          <p:cNvSpPr txBox="1">
            <a:spLocks noChangeAspect="1"/>
          </p:cNvSpPr>
          <p:nvPr/>
        </p:nvSpPr>
        <p:spPr bwMode="auto">
          <a:xfrm>
            <a:off x="8280920" y="851726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ans" pitchFamily="50"/>
            </a:endParaRPr>
          </a:p>
        </p:txBody>
      </p:sp>
      <p:sp>
        <p:nvSpPr>
          <p:cNvPr id="2" name="59 Rectángulo redondeado"/>
          <p:cNvSpPr>
            <a:spLocks noChangeAspect="1"/>
          </p:cNvSpPr>
          <p:nvPr/>
        </p:nvSpPr>
        <p:spPr bwMode="auto">
          <a:xfrm>
            <a:off x="3851920" y="5661248"/>
            <a:ext cx="1008112" cy="998616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Ortodoncia </a:t>
            </a:r>
            <a:r>
              <a:rPr lang="es-ES" sz="800" b="1" dirty="0">
                <a:solidFill>
                  <a:schemeClr val="tx1"/>
                </a:solidFill>
                <a:latin typeface="EHUSans" pitchFamily="50"/>
              </a:rPr>
              <a:t>II</a:t>
            </a:r>
          </a:p>
          <a:p>
            <a:pPr algn="ctr">
              <a:defRPr/>
            </a:pPr>
            <a:r>
              <a:rPr lang="es-ES" sz="1200" b="1" dirty="0">
                <a:solidFill>
                  <a:schemeClr val="tx1"/>
                </a:solidFill>
                <a:latin typeface="EHUSans" pitchFamily="50"/>
              </a:rPr>
              <a:t>9 ECTS</a:t>
            </a:r>
          </a:p>
        </p:txBody>
      </p:sp>
      <p:sp>
        <p:nvSpPr>
          <p:cNvPr id="64" name="63 Estrella de 5 puntas"/>
          <p:cNvSpPr/>
          <p:nvPr/>
        </p:nvSpPr>
        <p:spPr bwMode="auto">
          <a:xfrm>
            <a:off x="827584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69" name="68 Estrella de 5 puntas"/>
          <p:cNvSpPr/>
          <p:nvPr/>
        </p:nvSpPr>
        <p:spPr bwMode="auto">
          <a:xfrm>
            <a:off x="827584" y="1412776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71" name="70 Estrella de 5 puntas"/>
          <p:cNvSpPr/>
          <p:nvPr/>
        </p:nvSpPr>
        <p:spPr bwMode="auto">
          <a:xfrm>
            <a:off x="3635896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72" name="71 Estrella de 5 puntas"/>
          <p:cNvSpPr/>
          <p:nvPr/>
        </p:nvSpPr>
        <p:spPr bwMode="auto">
          <a:xfrm>
            <a:off x="7596336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76" name="75 Estrella de 5 puntas"/>
          <p:cNvSpPr/>
          <p:nvPr/>
        </p:nvSpPr>
        <p:spPr bwMode="auto">
          <a:xfrm>
            <a:off x="3707904" y="1556792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77" name="76 Estrella de 5 puntas"/>
          <p:cNvSpPr/>
          <p:nvPr/>
        </p:nvSpPr>
        <p:spPr bwMode="auto">
          <a:xfrm>
            <a:off x="2267744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78" name="77 Estrella de 5 puntas"/>
          <p:cNvSpPr/>
          <p:nvPr/>
        </p:nvSpPr>
        <p:spPr bwMode="auto">
          <a:xfrm>
            <a:off x="2195736" y="1412776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79" name="78 Estrella de 5 puntas"/>
          <p:cNvSpPr/>
          <p:nvPr/>
        </p:nvSpPr>
        <p:spPr bwMode="auto">
          <a:xfrm>
            <a:off x="6516216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98" name="97 Hexágono"/>
          <p:cNvSpPr/>
          <p:nvPr/>
        </p:nvSpPr>
        <p:spPr bwMode="auto">
          <a:xfrm>
            <a:off x="6372200" y="5013176"/>
            <a:ext cx="1072137" cy="361261"/>
          </a:xfrm>
          <a:prstGeom prst="hexagon">
            <a:avLst/>
          </a:prstGeom>
          <a:solidFill>
            <a:schemeClr val="bg1"/>
          </a:solidFill>
          <a:ln w="57150">
            <a:solidFill>
              <a:srgbClr val="FF99FF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Optativa </a:t>
            </a: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2</a:t>
            </a:r>
          </a:p>
          <a:p>
            <a:pPr algn="ctr"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_tradnl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103" name="102 Hexágono"/>
          <p:cNvSpPr/>
          <p:nvPr/>
        </p:nvSpPr>
        <p:spPr bwMode="auto">
          <a:xfrm>
            <a:off x="6228184" y="5661248"/>
            <a:ext cx="1144145" cy="864096"/>
          </a:xfrm>
          <a:prstGeom prst="hexagon">
            <a:avLst/>
          </a:prstGeom>
          <a:solidFill>
            <a:schemeClr val="bg1"/>
          </a:solidFill>
          <a:ln w="57150">
            <a:solidFill>
              <a:srgbClr val="FF99FF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Optativa 3</a:t>
            </a: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  <a:p>
            <a:pPr algn="ctr"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_tradnl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82" name="81 Rectángulo redondeado"/>
          <p:cNvSpPr>
            <a:spLocks noChangeAspect="1"/>
          </p:cNvSpPr>
          <p:nvPr/>
        </p:nvSpPr>
        <p:spPr bwMode="auto">
          <a:xfrm>
            <a:off x="5292080" y="4581128"/>
            <a:ext cx="1008112" cy="32390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ans" pitchFamily="50"/>
              </a:rPr>
              <a:t>Periodoncia</a:t>
            </a: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 I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ans" pitchFamily="50"/>
              </a:rPr>
              <a:t>6 ECTS</a:t>
            </a:r>
          </a:p>
        </p:txBody>
      </p:sp>
      <p:sp>
        <p:nvSpPr>
          <p:cNvPr id="88" name="87 Hexágono"/>
          <p:cNvSpPr/>
          <p:nvPr/>
        </p:nvSpPr>
        <p:spPr bwMode="auto">
          <a:xfrm>
            <a:off x="6732240" y="2708920"/>
            <a:ext cx="1357475" cy="356704"/>
          </a:xfrm>
          <a:prstGeom prst="hexagon">
            <a:avLst/>
          </a:prstGeom>
          <a:solidFill>
            <a:schemeClr val="bg1"/>
          </a:solidFill>
          <a:ln w="57150">
            <a:solidFill>
              <a:srgbClr val="FF99FF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Optativa 1 </a:t>
            </a: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  <a:p>
            <a:pPr algn="ctr"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_tradnl" sz="1200" b="1" dirty="0">
              <a:solidFill>
                <a:schemeClr val="tx1"/>
              </a:solidFill>
              <a:latin typeface="EHUSans" pitchFamily="50"/>
            </a:endParaRPr>
          </a:p>
        </p:txBody>
      </p:sp>
      <p:cxnSp>
        <p:nvCxnSpPr>
          <p:cNvPr id="101" name="100 Conector recto"/>
          <p:cNvCxnSpPr/>
          <p:nvPr/>
        </p:nvCxnSpPr>
        <p:spPr bwMode="auto">
          <a:xfrm>
            <a:off x="323528" y="3211388"/>
            <a:ext cx="69127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 bwMode="auto">
          <a:xfrm flipV="1">
            <a:off x="323528" y="4365104"/>
            <a:ext cx="6912768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 bwMode="auto">
          <a:xfrm>
            <a:off x="395536" y="5515645"/>
            <a:ext cx="727280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84 Rectángulo redondeado"/>
          <p:cNvSpPr>
            <a:spLocks noChangeAspect="1"/>
          </p:cNvSpPr>
          <p:nvPr/>
        </p:nvSpPr>
        <p:spPr bwMode="auto">
          <a:xfrm>
            <a:off x="5292080" y="2708920"/>
            <a:ext cx="1354047" cy="408315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Patología y medicina bucal .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89" name="88 Rectángulo redondeado"/>
          <p:cNvSpPr>
            <a:spLocks noChangeAspect="1"/>
          </p:cNvSpPr>
          <p:nvPr/>
        </p:nvSpPr>
        <p:spPr bwMode="auto">
          <a:xfrm>
            <a:off x="3203848" y="4517109"/>
            <a:ext cx="1080120" cy="85737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Patología y medicina bucal II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91" name="90 Rectángulo redondeado"/>
          <p:cNvSpPr/>
          <p:nvPr/>
        </p:nvSpPr>
        <p:spPr bwMode="auto">
          <a:xfrm>
            <a:off x="7524328" y="3140967"/>
            <a:ext cx="1619673" cy="2304257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99FF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8000" rIns="18000" anchor="ctr"/>
          <a:lstStyle/>
          <a:p>
            <a:pPr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OPTATIVAS </a:t>
            </a:r>
            <a:r>
              <a:rPr lang="es-ES_tradnl" sz="1000" b="1" dirty="0" smtClean="0">
                <a:solidFill>
                  <a:schemeClr val="tx1"/>
                </a:solidFill>
                <a:latin typeface="EHUSans" pitchFamily="50"/>
              </a:rPr>
              <a:t>(</a:t>
            </a:r>
            <a:r>
              <a:rPr lang="es-ES_tradnl" sz="1000" b="1" dirty="0" err="1" smtClean="0">
                <a:solidFill>
                  <a:schemeClr val="tx1"/>
                </a:solidFill>
                <a:latin typeface="EHUSans" pitchFamily="50"/>
              </a:rPr>
              <a:t>Mod</a:t>
            </a:r>
            <a:r>
              <a:rPr lang="es-ES_tradnl" sz="1000" b="1" dirty="0" smtClean="0">
                <a:solidFill>
                  <a:schemeClr val="tx1"/>
                </a:solidFill>
                <a:latin typeface="EHUSans" pitchFamily="50"/>
              </a:rPr>
              <a:t> 6)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:</a:t>
            </a:r>
            <a:endParaRPr lang="es-ES_tradnl" sz="1200" b="1" dirty="0">
              <a:solidFill>
                <a:schemeClr val="tx1"/>
              </a:solidFill>
              <a:latin typeface="EHUSans" pitchFamily="50"/>
            </a:endParaRPr>
          </a:p>
          <a:p>
            <a:pPr>
              <a:defRPr/>
            </a:pPr>
            <a:r>
              <a:rPr lang="es-ES_tradnl" sz="800" b="1" u="sng" dirty="0" smtClean="0">
                <a:solidFill>
                  <a:schemeClr val="tx1"/>
                </a:solidFill>
                <a:latin typeface="EHUSans" pitchFamily="50"/>
              </a:rPr>
              <a:t>OPTATIVA </a:t>
            </a:r>
            <a:r>
              <a:rPr lang="es-ES_tradnl" sz="800" b="1" u="sng" dirty="0">
                <a:solidFill>
                  <a:schemeClr val="tx1"/>
                </a:solidFill>
                <a:latin typeface="EHUSans" pitchFamily="50"/>
              </a:rPr>
              <a:t>1</a:t>
            </a:r>
            <a:r>
              <a:rPr lang="es-ES_tradnl" sz="800" b="1" u="sng" dirty="0" smtClean="0">
                <a:solidFill>
                  <a:schemeClr val="tx1"/>
                </a:solidFill>
                <a:latin typeface="EHUSans" pitchFamily="50"/>
              </a:rPr>
              <a:t>:</a:t>
            </a: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  <a:p>
            <a:pPr>
              <a:defRPr/>
            </a:pP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1</a:t>
            </a: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-Euskara </a:t>
            </a: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I </a:t>
            </a: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                      6</a:t>
            </a: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  <a:p>
            <a:pPr>
              <a:defRPr/>
            </a:pP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2</a:t>
            </a: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-Gestión  y Ejercicio  </a:t>
            </a: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6</a:t>
            </a:r>
          </a:p>
          <a:p>
            <a:pPr>
              <a:buFontTx/>
              <a:buChar char="-"/>
              <a:defRPr/>
            </a:pPr>
            <a:endParaRPr lang="es-ES_tradnl" sz="800" b="1" dirty="0" smtClean="0">
              <a:solidFill>
                <a:schemeClr val="tx1"/>
              </a:solidFill>
              <a:latin typeface="EHUSans" pitchFamily="50"/>
            </a:endParaRPr>
          </a:p>
          <a:p>
            <a:pPr>
              <a:defRPr/>
            </a:pPr>
            <a:r>
              <a:rPr lang="es-ES_tradnl" sz="800" b="1" u="sng" dirty="0" smtClean="0">
                <a:solidFill>
                  <a:schemeClr val="tx1"/>
                </a:solidFill>
                <a:latin typeface="EHUSans" pitchFamily="50"/>
              </a:rPr>
              <a:t>OPTATIVA </a:t>
            </a:r>
            <a:r>
              <a:rPr lang="es-ES_tradnl" sz="800" b="1" u="sng" dirty="0">
                <a:solidFill>
                  <a:schemeClr val="tx1"/>
                </a:solidFill>
                <a:latin typeface="EHUSans" pitchFamily="50"/>
              </a:rPr>
              <a:t>2:</a:t>
            </a:r>
          </a:p>
          <a:p>
            <a:pPr>
              <a:defRPr/>
            </a:pP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4-Euskara II </a:t>
            </a: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                           6</a:t>
            </a: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  <a:p>
            <a:pPr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5-Repercusiones orales  </a:t>
            </a: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6</a:t>
            </a:r>
          </a:p>
          <a:p>
            <a:pPr>
              <a:defRPr/>
            </a:pP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6-Introducción </a:t>
            </a: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dolor o.   </a:t>
            </a: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6</a:t>
            </a:r>
          </a:p>
          <a:p>
            <a:pPr>
              <a:defRPr/>
            </a:pPr>
            <a:endParaRPr lang="es-ES_tradnl" sz="800" b="1" dirty="0" smtClean="0">
              <a:solidFill>
                <a:schemeClr val="tx1"/>
              </a:solidFill>
              <a:latin typeface="EHUSans" pitchFamily="50"/>
            </a:endParaRPr>
          </a:p>
          <a:p>
            <a:pPr>
              <a:defRPr/>
            </a:pPr>
            <a:r>
              <a:rPr lang="es-ES_tradnl" sz="800" b="1" u="sng" dirty="0" smtClean="0">
                <a:solidFill>
                  <a:schemeClr val="tx1"/>
                </a:solidFill>
                <a:latin typeface="EHUSans" pitchFamily="50"/>
              </a:rPr>
              <a:t>OPTATIVA </a:t>
            </a:r>
            <a:r>
              <a:rPr lang="es-ES_tradnl" sz="800" b="1" u="sng" dirty="0">
                <a:solidFill>
                  <a:schemeClr val="tx1"/>
                </a:solidFill>
                <a:latin typeface="EHUSans" pitchFamily="50"/>
              </a:rPr>
              <a:t>3:</a:t>
            </a:r>
          </a:p>
          <a:p>
            <a:pPr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1º Cuatrimestre:</a:t>
            </a:r>
          </a:p>
          <a:p>
            <a:pPr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7-C. Maxilofacial                 6</a:t>
            </a:r>
          </a:p>
          <a:p>
            <a:pPr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2º Cuatrimestre:</a:t>
            </a:r>
          </a:p>
          <a:p>
            <a:pPr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8-Identificación Valor.    6</a:t>
            </a: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  <a:p>
            <a:pPr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9-Implantología                  </a:t>
            </a:r>
            <a:r>
              <a:rPr lang="es-ES_tradnl" sz="800" b="1" dirty="0">
                <a:solidFill>
                  <a:schemeClr val="tx1"/>
                </a:solidFill>
                <a:latin typeface="EHUSans" pitchFamily="50"/>
              </a:rPr>
              <a:t>6</a:t>
            </a:r>
          </a:p>
          <a:p>
            <a:pPr>
              <a:defRPr/>
            </a:pP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86" name="85 Rectángulo redondeado"/>
          <p:cNvSpPr>
            <a:spLocks noChangeAspect="1"/>
          </p:cNvSpPr>
          <p:nvPr/>
        </p:nvSpPr>
        <p:spPr bwMode="auto">
          <a:xfrm>
            <a:off x="827584" y="3356992"/>
            <a:ext cx="1008112" cy="409981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Cirugía bucal  I 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92" name="91 Rectángulo redondeado"/>
          <p:cNvSpPr>
            <a:spLocks noChangeAspect="1"/>
          </p:cNvSpPr>
          <p:nvPr/>
        </p:nvSpPr>
        <p:spPr bwMode="auto">
          <a:xfrm>
            <a:off x="827584" y="3811107"/>
            <a:ext cx="1008112" cy="409981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ans" pitchFamily="50"/>
              </a:rPr>
              <a:t>Cirugía bucal  II  </a:t>
            </a:r>
            <a:endParaRPr lang="es-ES" sz="800" b="1" dirty="0">
              <a:solidFill>
                <a:schemeClr val="tx1"/>
              </a:solidFill>
              <a:latin typeface="EHUSans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93" name="104 Rectángulo"/>
          <p:cNvSpPr>
            <a:spLocks noChangeArrowheads="1"/>
          </p:cNvSpPr>
          <p:nvPr/>
        </p:nvSpPr>
        <p:spPr bwMode="auto">
          <a:xfrm>
            <a:off x="166151" y="849486"/>
            <a:ext cx="57419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ans" pitchFamily="50"/>
              </a:rPr>
              <a:t>1º </a:t>
            </a:r>
          </a:p>
          <a:p>
            <a:pPr algn="ctr"/>
            <a:r>
              <a:rPr lang="es-ES_tradnl" sz="1100" b="1" dirty="0" smtClean="0">
                <a:latin typeface="EHUSans" pitchFamily="50"/>
              </a:rPr>
              <a:t>curso</a:t>
            </a:r>
            <a:endParaRPr lang="es-ES_tradnl" sz="1100" b="1" dirty="0">
              <a:latin typeface="EHUSans" pitchFamily="50"/>
            </a:endParaRPr>
          </a:p>
          <a:p>
            <a:pPr algn="ctr"/>
            <a:r>
              <a:rPr lang="es-ES_tradnl" sz="1400" dirty="0" smtClean="0">
                <a:latin typeface="EHUSans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ans" pitchFamily="50"/>
              </a:rPr>
              <a:t>ECTS</a:t>
            </a:r>
            <a:endParaRPr lang="es-ES_tradnl" sz="1100" dirty="0">
              <a:latin typeface="EHUSans" pitchFamily="50"/>
            </a:endParaRPr>
          </a:p>
        </p:txBody>
      </p:sp>
      <p:sp>
        <p:nvSpPr>
          <p:cNvPr id="94" name="104 Rectángulo"/>
          <p:cNvSpPr>
            <a:spLocks noChangeArrowheads="1"/>
          </p:cNvSpPr>
          <p:nvPr/>
        </p:nvSpPr>
        <p:spPr bwMode="auto">
          <a:xfrm>
            <a:off x="193137" y="2073622"/>
            <a:ext cx="57740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ans" pitchFamily="50"/>
              </a:rPr>
              <a:t>2º </a:t>
            </a:r>
          </a:p>
          <a:p>
            <a:pPr algn="ctr"/>
            <a:r>
              <a:rPr lang="es-ES_tradnl" sz="1100" b="1" dirty="0" smtClean="0">
                <a:latin typeface="EHUSans" pitchFamily="50"/>
              </a:rPr>
              <a:t>curso</a:t>
            </a:r>
          </a:p>
          <a:p>
            <a:pPr algn="ctr"/>
            <a:r>
              <a:rPr lang="es-ES_tradnl" sz="1400" dirty="0" smtClean="0">
                <a:latin typeface="EHUSans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ans" pitchFamily="50"/>
              </a:rPr>
              <a:t>ECTS</a:t>
            </a:r>
            <a:endParaRPr lang="es-ES_tradnl" sz="1100" dirty="0">
              <a:latin typeface="EHUSans" pitchFamily="50"/>
            </a:endParaRPr>
          </a:p>
        </p:txBody>
      </p:sp>
      <p:sp>
        <p:nvSpPr>
          <p:cNvPr id="96" name="104 Rectángulo"/>
          <p:cNvSpPr>
            <a:spLocks noChangeArrowheads="1"/>
          </p:cNvSpPr>
          <p:nvPr/>
        </p:nvSpPr>
        <p:spPr bwMode="auto">
          <a:xfrm>
            <a:off x="193137" y="3356992"/>
            <a:ext cx="57740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ans" pitchFamily="50"/>
              </a:rPr>
              <a:t>3º</a:t>
            </a:r>
          </a:p>
          <a:p>
            <a:pPr algn="ctr"/>
            <a:r>
              <a:rPr lang="es-ES_tradnl" sz="1100" b="1" dirty="0" smtClean="0">
                <a:latin typeface="EHUSans" pitchFamily="50"/>
              </a:rPr>
              <a:t>curso</a:t>
            </a:r>
          </a:p>
          <a:p>
            <a:pPr algn="ctr"/>
            <a:r>
              <a:rPr lang="es-ES_tradnl" sz="1400" dirty="0" smtClean="0">
                <a:latin typeface="EHUSans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ans" pitchFamily="50"/>
              </a:rPr>
              <a:t>ECTS</a:t>
            </a:r>
            <a:endParaRPr lang="es-ES_tradnl" sz="1100" dirty="0">
              <a:latin typeface="EHUSans" pitchFamily="50"/>
            </a:endParaRPr>
          </a:p>
        </p:txBody>
      </p:sp>
      <p:sp>
        <p:nvSpPr>
          <p:cNvPr id="105" name="104 Rectángulo"/>
          <p:cNvSpPr>
            <a:spLocks noChangeArrowheads="1"/>
          </p:cNvSpPr>
          <p:nvPr/>
        </p:nvSpPr>
        <p:spPr bwMode="auto">
          <a:xfrm>
            <a:off x="193137" y="4437112"/>
            <a:ext cx="57740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ans" pitchFamily="50"/>
              </a:rPr>
              <a:t>4º </a:t>
            </a:r>
          </a:p>
          <a:p>
            <a:pPr algn="ctr"/>
            <a:r>
              <a:rPr lang="es-ES_tradnl" sz="1100" b="1" dirty="0" smtClean="0">
                <a:latin typeface="EHUSans" pitchFamily="50"/>
              </a:rPr>
              <a:t>curso</a:t>
            </a:r>
          </a:p>
          <a:p>
            <a:pPr algn="ctr"/>
            <a:r>
              <a:rPr lang="es-ES_tradnl" sz="1400" dirty="0" smtClean="0">
                <a:latin typeface="EHUSans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ans" pitchFamily="50"/>
              </a:rPr>
              <a:t>ECTS</a:t>
            </a:r>
            <a:endParaRPr lang="es-ES_tradnl" sz="1100" dirty="0">
              <a:latin typeface="EHUSans" pitchFamily="50"/>
            </a:endParaRPr>
          </a:p>
        </p:txBody>
      </p:sp>
      <p:sp>
        <p:nvSpPr>
          <p:cNvPr id="106" name="104 Rectángulo"/>
          <p:cNvSpPr>
            <a:spLocks noChangeArrowheads="1"/>
          </p:cNvSpPr>
          <p:nvPr/>
        </p:nvSpPr>
        <p:spPr bwMode="auto">
          <a:xfrm>
            <a:off x="193137" y="5661248"/>
            <a:ext cx="57740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ans" pitchFamily="50"/>
              </a:rPr>
              <a:t>5º </a:t>
            </a:r>
          </a:p>
          <a:p>
            <a:pPr algn="ctr"/>
            <a:r>
              <a:rPr lang="es-ES_tradnl" sz="1100" b="1" dirty="0" smtClean="0">
                <a:latin typeface="EHUSans" pitchFamily="50"/>
              </a:rPr>
              <a:t>curso</a:t>
            </a:r>
          </a:p>
          <a:p>
            <a:pPr algn="ctr"/>
            <a:r>
              <a:rPr lang="es-ES_tradnl" sz="1400" dirty="0" smtClean="0">
                <a:latin typeface="EHUSans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ans" pitchFamily="50"/>
              </a:rPr>
              <a:t>ECTS</a:t>
            </a:r>
            <a:endParaRPr lang="es-ES_tradnl" sz="1100" dirty="0">
              <a:latin typeface="EHUSans" pitchFamily="50"/>
            </a:endParaRPr>
          </a:p>
        </p:txBody>
      </p:sp>
      <p:grpSp>
        <p:nvGrpSpPr>
          <p:cNvPr id="116" name="115 Grupo"/>
          <p:cNvGrpSpPr/>
          <p:nvPr/>
        </p:nvGrpSpPr>
        <p:grpSpPr>
          <a:xfrm>
            <a:off x="106731" y="124271"/>
            <a:ext cx="3673181" cy="568425"/>
            <a:chOff x="0" y="0"/>
            <a:chExt cx="3673181" cy="568425"/>
          </a:xfrm>
        </p:grpSpPr>
        <p:sp>
          <p:nvSpPr>
            <p:cNvPr id="108" name="107 CuadroTexto"/>
            <p:cNvSpPr txBox="1"/>
            <p:nvPr/>
          </p:nvSpPr>
          <p:spPr>
            <a:xfrm>
              <a:off x="186410" y="260648"/>
              <a:ext cx="1618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u="sng" dirty="0" smtClean="0"/>
                <a:t>Asignatura Básica de Rama</a:t>
              </a:r>
              <a:endParaRPr lang="es-ES" sz="1400" b="1" u="sng" dirty="0"/>
            </a:p>
          </p:txBody>
        </p:sp>
        <p:sp>
          <p:nvSpPr>
            <p:cNvPr id="109" name="108 Rectángulo redondeado"/>
            <p:cNvSpPr/>
            <p:nvPr/>
          </p:nvSpPr>
          <p:spPr>
            <a:xfrm>
              <a:off x="0" y="0"/>
              <a:ext cx="613349" cy="260648"/>
            </a:xfrm>
            <a:prstGeom prst="roundRect">
              <a:avLst/>
            </a:prstGeom>
            <a:solidFill>
              <a:srgbClr val="F7ABBB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1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0" name="109 Rectángulo redondeado"/>
            <p:cNvSpPr/>
            <p:nvPr/>
          </p:nvSpPr>
          <p:spPr>
            <a:xfrm>
              <a:off x="613349" y="0"/>
              <a:ext cx="613349" cy="260648"/>
            </a:xfrm>
            <a:prstGeom prst="roundRect">
              <a:avLst/>
            </a:prstGeom>
            <a:solidFill>
              <a:srgbClr val="A0F6B4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2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1" name="110 Rectángulo redondeado"/>
            <p:cNvSpPr/>
            <p:nvPr/>
          </p:nvSpPr>
          <p:spPr>
            <a:xfrm>
              <a:off x="1200391" y="0"/>
              <a:ext cx="613349" cy="260648"/>
            </a:xfrm>
            <a:prstGeom prst="roundRect">
              <a:avLst/>
            </a:prstGeom>
            <a:solidFill>
              <a:srgbClr val="8AD2F2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3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2" name="111 Rectángulo redondeado"/>
            <p:cNvSpPr/>
            <p:nvPr/>
          </p:nvSpPr>
          <p:spPr>
            <a:xfrm>
              <a:off x="1787433" y="0"/>
              <a:ext cx="613349" cy="260648"/>
            </a:xfrm>
            <a:prstGeom prst="roundRect">
              <a:avLst/>
            </a:prstGeom>
            <a:solidFill>
              <a:srgbClr val="FFFF9F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4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3" name="112 Rectángulo redondeado"/>
            <p:cNvSpPr/>
            <p:nvPr/>
          </p:nvSpPr>
          <p:spPr>
            <a:xfrm>
              <a:off x="3059832" y="0"/>
              <a:ext cx="613349" cy="260648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99FF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6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4" name="113 Estrella de 5 puntas"/>
            <p:cNvSpPr/>
            <p:nvPr/>
          </p:nvSpPr>
          <p:spPr>
            <a:xfrm>
              <a:off x="133042" y="332656"/>
              <a:ext cx="98831" cy="133352"/>
            </a:xfrm>
            <a:prstGeom prst="star5">
              <a:avLst/>
            </a:prstGeom>
            <a:solidFill>
              <a:srgbClr val="0070C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5" name="114 Rectángulo redondeado"/>
            <p:cNvSpPr/>
            <p:nvPr/>
          </p:nvSpPr>
          <p:spPr>
            <a:xfrm>
              <a:off x="2411760" y="0"/>
              <a:ext cx="613349" cy="26064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5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275</Words>
  <Application>Microsoft Office PowerPoint</Application>
  <PresentationFormat>Presentación en pantalla (4:3)</PresentationFormat>
  <Paragraphs>119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Rodríguez Andrés</dc:creator>
  <cp:lastModifiedBy>bczsocoz</cp:lastModifiedBy>
  <cp:revision>178</cp:revision>
  <dcterms:created xsi:type="dcterms:W3CDTF">2015-09-10T09:22:40Z</dcterms:created>
  <dcterms:modified xsi:type="dcterms:W3CDTF">2015-11-19T08:26:53Z</dcterms:modified>
</cp:coreProperties>
</file>