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04"/>
  </p:handoutMasterIdLst>
  <p:sldIdLst>
    <p:sldId id="257" r:id="rId2"/>
    <p:sldId id="353" r:id="rId3"/>
    <p:sldId id="387" r:id="rId4"/>
    <p:sldId id="356" r:id="rId5"/>
    <p:sldId id="354" r:id="rId6"/>
    <p:sldId id="355" r:id="rId7"/>
    <p:sldId id="338" r:id="rId8"/>
    <p:sldId id="388" r:id="rId9"/>
    <p:sldId id="409" r:id="rId10"/>
    <p:sldId id="412" r:id="rId11"/>
    <p:sldId id="259" r:id="rId12"/>
    <p:sldId id="294" r:id="rId13"/>
    <p:sldId id="260" r:id="rId14"/>
    <p:sldId id="295" r:id="rId15"/>
    <p:sldId id="261" r:id="rId16"/>
    <p:sldId id="357" r:id="rId17"/>
    <p:sldId id="258" r:id="rId18"/>
    <p:sldId id="262" r:id="rId19"/>
    <p:sldId id="351" r:id="rId20"/>
    <p:sldId id="264"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27" r:id="rId34"/>
    <p:sldId id="311" r:id="rId35"/>
    <p:sldId id="358" r:id="rId36"/>
    <p:sldId id="370" r:id="rId37"/>
    <p:sldId id="371" r:id="rId38"/>
    <p:sldId id="372" r:id="rId39"/>
    <p:sldId id="373" r:id="rId40"/>
    <p:sldId id="374" r:id="rId41"/>
    <p:sldId id="382" r:id="rId42"/>
    <p:sldId id="315" r:id="rId43"/>
    <p:sldId id="383" r:id="rId44"/>
    <p:sldId id="384" r:id="rId45"/>
    <p:sldId id="385" r:id="rId46"/>
    <p:sldId id="375" r:id="rId47"/>
    <p:sldId id="376" r:id="rId48"/>
    <p:sldId id="377" r:id="rId49"/>
    <p:sldId id="378" r:id="rId50"/>
    <p:sldId id="379" r:id="rId51"/>
    <p:sldId id="380" r:id="rId52"/>
    <p:sldId id="381" r:id="rId53"/>
    <p:sldId id="410" r:id="rId54"/>
    <p:sldId id="386" r:id="rId55"/>
    <p:sldId id="321" r:id="rId56"/>
    <p:sldId id="322" r:id="rId57"/>
    <p:sldId id="323" r:id="rId58"/>
    <p:sldId id="324" r:id="rId59"/>
    <p:sldId id="325" r:id="rId60"/>
    <p:sldId id="326" r:id="rId61"/>
    <p:sldId id="293" r:id="rId62"/>
    <p:sldId id="389" r:id="rId63"/>
    <p:sldId id="390" r:id="rId64"/>
    <p:sldId id="391" r:id="rId65"/>
    <p:sldId id="398" r:id="rId66"/>
    <p:sldId id="392" r:id="rId67"/>
    <p:sldId id="393" r:id="rId68"/>
    <p:sldId id="394" r:id="rId69"/>
    <p:sldId id="395" r:id="rId70"/>
    <p:sldId id="396" r:id="rId71"/>
    <p:sldId id="397" r:id="rId72"/>
    <p:sldId id="339" r:id="rId73"/>
    <p:sldId id="340" r:id="rId74"/>
    <p:sldId id="341" r:id="rId75"/>
    <p:sldId id="342" r:id="rId76"/>
    <p:sldId id="343" r:id="rId77"/>
    <p:sldId id="344" r:id="rId78"/>
    <p:sldId id="345" r:id="rId79"/>
    <p:sldId id="346" r:id="rId80"/>
    <p:sldId id="347" r:id="rId81"/>
    <p:sldId id="348" r:id="rId82"/>
    <p:sldId id="349" r:id="rId83"/>
    <p:sldId id="350" r:id="rId84"/>
    <p:sldId id="399" r:id="rId85"/>
    <p:sldId id="408" r:id="rId86"/>
    <p:sldId id="400" r:id="rId87"/>
    <p:sldId id="401" r:id="rId88"/>
    <p:sldId id="402" r:id="rId89"/>
    <p:sldId id="403" r:id="rId90"/>
    <p:sldId id="404" r:id="rId91"/>
    <p:sldId id="405" r:id="rId92"/>
    <p:sldId id="406" r:id="rId93"/>
    <p:sldId id="407" r:id="rId94"/>
    <p:sldId id="413" r:id="rId95"/>
    <p:sldId id="411" r:id="rId96"/>
    <p:sldId id="414" r:id="rId97"/>
    <p:sldId id="415" r:id="rId98"/>
    <p:sldId id="419" r:id="rId99"/>
    <p:sldId id="416" r:id="rId100"/>
    <p:sldId id="417" r:id="rId101"/>
    <p:sldId id="418" r:id="rId102"/>
    <p:sldId id="420" r:id="rId103"/>
  </p:sldIdLst>
  <p:sldSz cx="9144000" cy="6858000" type="screen4x3"/>
  <p:notesSz cx="7086600" cy="10223500"/>
  <p:defaultTextStyle>
    <a:defPPr>
      <a:defRPr lang="es-P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76" autoAdjust="0"/>
    <p:restoredTop sz="94673" autoAdjust="0"/>
  </p:normalViewPr>
  <p:slideViewPr>
    <p:cSldViewPr showGuides="1">
      <p:cViewPr varScale="1">
        <p:scale>
          <a:sx n="105" d="100"/>
          <a:sy n="105" d="100"/>
        </p:scale>
        <p:origin x="131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uparpaj\AppData\Local\Temp\e1c10555-e722-4e6d-90fe-25d851da88f7_7cr%20Figures%20tables%20and%20map%20data.zip.8f7\Figure%201%20CP%202015-2017_on%20public%20invest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Figure 1 Cohesion Policy funding as an estimated share of public investment, 2015-2017</a:t>
            </a:r>
          </a:p>
        </c:rich>
      </c:tx>
      <c:layout/>
      <c:overlay val="0"/>
    </c:title>
    <c:autoTitleDeleted val="0"/>
    <c:plotArea>
      <c:layout>
        <c:manualLayout>
          <c:layoutTarget val="inner"/>
          <c:xMode val="edge"/>
          <c:yMode val="edge"/>
          <c:x val="9.2988153545595559E-2"/>
          <c:y val="0.13169197280665779"/>
          <c:w val="0.90155166024055777"/>
          <c:h val="0.72088341194940109"/>
        </c:manualLayout>
      </c:layout>
      <c:barChart>
        <c:barDir val="col"/>
        <c:grouping val="clustered"/>
        <c:varyColors val="0"/>
        <c:ser>
          <c:idx val="0"/>
          <c:order val="0"/>
          <c:invertIfNegative val="0"/>
          <c:cat>
            <c:strRef>
              <c:f>'Share CP 2015_2017'!$B$4:$B$31</c:f>
              <c:strCache>
                <c:ptCount val="28"/>
                <c:pt idx="0">
                  <c:v>Portugal </c:v>
                </c:pt>
                <c:pt idx="1">
                  <c:v>Croatia </c:v>
                </c:pt>
                <c:pt idx="2">
                  <c:v>Lithuania </c:v>
                </c:pt>
                <c:pt idx="3">
                  <c:v>Poland </c:v>
                </c:pt>
                <c:pt idx="4">
                  <c:v>Latvia </c:v>
                </c:pt>
                <c:pt idx="5">
                  <c:v>Hungary </c:v>
                </c:pt>
                <c:pt idx="6">
                  <c:v>Slovakia </c:v>
                </c:pt>
                <c:pt idx="7">
                  <c:v>Bulgaria </c:v>
                </c:pt>
                <c:pt idx="8">
                  <c:v>Romania </c:v>
                </c:pt>
                <c:pt idx="9">
                  <c:v>Estonia </c:v>
                </c:pt>
                <c:pt idx="10">
                  <c:v>Czech Republic </c:v>
                </c:pt>
                <c:pt idx="11">
                  <c:v>Greece </c:v>
                </c:pt>
                <c:pt idx="12">
                  <c:v>Malta </c:v>
                </c:pt>
                <c:pt idx="13">
                  <c:v>Slovenia </c:v>
                </c:pt>
                <c:pt idx="14">
                  <c:v>Cyprus </c:v>
                </c:pt>
                <c:pt idx="15">
                  <c:v>Spain </c:v>
                </c:pt>
                <c:pt idx="16">
                  <c:v>Italy </c:v>
                </c:pt>
                <c:pt idx="17">
                  <c:v>Germany </c:v>
                </c:pt>
                <c:pt idx="18">
                  <c:v>Ireland </c:v>
                </c:pt>
                <c:pt idx="19">
                  <c:v>Belgium </c:v>
                </c:pt>
                <c:pt idx="20">
                  <c:v>France </c:v>
                </c:pt>
                <c:pt idx="21">
                  <c:v>United Kingdom </c:v>
                </c:pt>
                <c:pt idx="22">
                  <c:v>Finland </c:v>
                </c:pt>
                <c:pt idx="23">
                  <c:v>Austria </c:v>
                </c:pt>
                <c:pt idx="24">
                  <c:v>Sweden </c:v>
                </c:pt>
                <c:pt idx="25">
                  <c:v>Netherlands </c:v>
                </c:pt>
                <c:pt idx="26">
                  <c:v>Denmark </c:v>
                </c:pt>
                <c:pt idx="27">
                  <c:v>Luxembourg </c:v>
                </c:pt>
              </c:strCache>
            </c:strRef>
          </c:cat>
          <c:val>
            <c:numRef>
              <c:f>'Share CP 2015_2017'!$C$4:$C$31</c:f>
              <c:numCache>
                <c:formatCode>General</c:formatCode>
                <c:ptCount val="28"/>
                <c:pt idx="0">
                  <c:v>84.199780698129118</c:v>
                </c:pt>
                <c:pt idx="1">
                  <c:v>79.606847528102037</c:v>
                </c:pt>
                <c:pt idx="2">
                  <c:v>74.356461095894161</c:v>
                </c:pt>
                <c:pt idx="3">
                  <c:v>61.172595714632983</c:v>
                </c:pt>
                <c:pt idx="4">
                  <c:v>59.908245459034283</c:v>
                </c:pt>
                <c:pt idx="5">
                  <c:v>55.460124980027182</c:v>
                </c:pt>
                <c:pt idx="6">
                  <c:v>54.58878944289831</c:v>
                </c:pt>
                <c:pt idx="7">
                  <c:v>48.543482982277197</c:v>
                </c:pt>
                <c:pt idx="8">
                  <c:v>44.859281950307981</c:v>
                </c:pt>
                <c:pt idx="9">
                  <c:v>44.841616284896787</c:v>
                </c:pt>
                <c:pt idx="10">
                  <c:v>42.522357632607779</c:v>
                </c:pt>
                <c:pt idx="11">
                  <c:v>35.127839162683713</c:v>
                </c:pt>
                <c:pt idx="12">
                  <c:v>32.155439237536463</c:v>
                </c:pt>
                <c:pt idx="13">
                  <c:v>29.4044014084912</c:v>
                </c:pt>
                <c:pt idx="14">
                  <c:v>26.932818458501274</c:v>
                </c:pt>
                <c:pt idx="15">
                  <c:v>16.589436767830637</c:v>
                </c:pt>
                <c:pt idx="16">
                  <c:v>12.710113618817969</c:v>
                </c:pt>
                <c:pt idx="17">
                  <c:v>3.8049529684207899</c:v>
                </c:pt>
                <c:pt idx="18">
                  <c:v>2.9480716741108837</c:v>
                </c:pt>
                <c:pt idx="19">
                  <c:v>2.868788402576083</c:v>
                </c:pt>
                <c:pt idx="20">
                  <c:v>2.6926488151603643</c:v>
                </c:pt>
                <c:pt idx="21">
                  <c:v>2.3952917504373801</c:v>
                </c:pt>
                <c:pt idx="22">
                  <c:v>2.1973849509510242</c:v>
                </c:pt>
                <c:pt idx="23">
                  <c:v>1.3079369308387718</c:v>
                </c:pt>
                <c:pt idx="24">
                  <c:v>1.2113647363122726</c:v>
                </c:pt>
                <c:pt idx="25">
                  <c:v>0.59256809492784757</c:v>
                </c:pt>
                <c:pt idx="26">
                  <c:v>0.51799316970308174</c:v>
                </c:pt>
                <c:pt idx="27">
                  <c:v>0.26766135835344262</c:v>
                </c:pt>
              </c:numCache>
            </c:numRef>
          </c:val>
          <c:extLst>
            <c:ext xmlns:c16="http://schemas.microsoft.com/office/drawing/2014/chart" uri="{C3380CC4-5D6E-409C-BE32-E72D297353CC}">
              <c16:uniqueId val="{00000000-47E0-4EA4-94B3-B8D723DB75BF}"/>
            </c:ext>
          </c:extLst>
        </c:ser>
        <c:dLbls>
          <c:showLegendKey val="0"/>
          <c:showVal val="0"/>
          <c:showCatName val="0"/>
          <c:showSerName val="0"/>
          <c:showPercent val="0"/>
          <c:showBubbleSize val="0"/>
        </c:dLbls>
        <c:gapWidth val="60"/>
        <c:axId val="125211008"/>
        <c:axId val="125212544"/>
      </c:barChart>
      <c:catAx>
        <c:axId val="125211008"/>
        <c:scaling>
          <c:orientation val="minMax"/>
        </c:scaling>
        <c:delete val="0"/>
        <c:axPos val="b"/>
        <c:numFmt formatCode="General" sourceLinked="0"/>
        <c:majorTickMark val="none"/>
        <c:minorTickMark val="none"/>
        <c:tickLblPos val="nextTo"/>
        <c:crossAx val="125212544"/>
        <c:crosses val="autoZero"/>
        <c:auto val="1"/>
        <c:lblAlgn val="ctr"/>
        <c:lblOffset val="100"/>
        <c:noMultiLvlLbl val="0"/>
      </c:catAx>
      <c:valAx>
        <c:axId val="125212544"/>
        <c:scaling>
          <c:orientation val="minMax"/>
        </c:scaling>
        <c:delete val="0"/>
        <c:axPos val="l"/>
        <c:majorGridlines/>
        <c:title>
          <c:tx>
            <c:rich>
              <a:bodyPr rot="-5400000" vert="horz"/>
              <a:lstStyle/>
              <a:p>
                <a:pPr>
                  <a:defRPr/>
                </a:pPr>
                <a:r>
                  <a:rPr lang="en-US"/>
                  <a:t>% of public investment</a:t>
                </a:r>
                <a:r>
                  <a:rPr lang="en-US" baseline="0"/>
                  <a:t> 2015-2017</a:t>
                </a:r>
                <a:endParaRPr lang="en-US"/>
              </a:p>
            </c:rich>
          </c:tx>
          <c:layout/>
          <c:overlay val="0"/>
        </c:title>
        <c:numFmt formatCode="#,##0" sourceLinked="0"/>
        <c:majorTickMark val="out"/>
        <c:minorTickMark val="none"/>
        <c:tickLblPos val="nextTo"/>
        <c:spPr>
          <a:ln>
            <a:noFill/>
          </a:ln>
        </c:spPr>
        <c:crossAx val="125211008"/>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0.04095</cdr:x>
      <cdr:y>0.94457</cdr:y>
    </cdr:from>
    <cdr:to>
      <cdr:x>0.37675</cdr:x>
      <cdr:y>0.99</cdr:y>
    </cdr:to>
    <cdr:sp macro="" textlink="">
      <cdr:nvSpPr>
        <cdr:cNvPr id="2" name="TextBox 1"/>
        <cdr:cNvSpPr txBox="1"/>
      </cdr:nvSpPr>
      <cdr:spPr>
        <a:xfrm xmlns:a="http://schemas.openxmlformats.org/drawingml/2006/main">
          <a:off x="381000" y="5743575"/>
          <a:ext cx="31242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Source: DG REGIO, Eurostat, ECFIN AMECO</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0225" cy="511175"/>
          </a:xfrm>
          <a:prstGeom prst="rect">
            <a:avLst/>
          </a:prstGeom>
          <a:noFill/>
          <a:ln w="9525">
            <a:noFill/>
            <a:miter lim="800000"/>
            <a:headEnd/>
            <a:tailEnd/>
          </a:ln>
          <a:effectLst/>
        </p:spPr>
        <p:txBody>
          <a:bodyPr vert="horz" wrap="square" lIns="98911" tIns="49455" rIns="98911" bIns="49455" numCol="1" anchor="t" anchorCtr="0" compatLnSpc="1">
            <a:prstTxWarp prst="textNoShape">
              <a:avLst/>
            </a:prstTxWarp>
          </a:bodyPr>
          <a:lstStyle>
            <a:lvl1pPr defTabSz="989013">
              <a:defRPr sz="1300"/>
            </a:lvl1pPr>
          </a:lstStyle>
          <a:p>
            <a:pPr>
              <a:defRPr/>
            </a:pPr>
            <a:endParaRPr lang="en-GB"/>
          </a:p>
        </p:txBody>
      </p:sp>
      <p:sp>
        <p:nvSpPr>
          <p:cNvPr id="47107" name="Rectangle 3"/>
          <p:cNvSpPr>
            <a:spLocks noGrp="1" noChangeArrowheads="1"/>
          </p:cNvSpPr>
          <p:nvPr>
            <p:ph type="dt" sz="quarter" idx="1"/>
          </p:nvPr>
        </p:nvSpPr>
        <p:spPr bwMode="auto">
          <a:xfrm>
            <a:off x="4016375" y="0"/>
            <a:ext cx="3070225" cy="511175"/>
          </a:xfrm>
          <a:prstGeom prst="rect">
            <a:avLst/>
          </a:prstGeom>
          <a:noFill/>
          <a:ln w="9525">
            <a:noFill/>
            <a:miter lim="800000"/>
            <a:headEnd/>
            <a:tailEnd/>
          </a:ln>
          <a:effectLst/>
        </p:spPr>
        <p:txBody>
          <a:bodyPr vert="horz" wrap="square" lIns="98911" tIns="49455" rIns="98911" bIns="49455" numCol="1" anchor="t" anchorCtr="0" compatLnSpc="1">
            <a:prstTxWarp prst="textNoShape">
              <a:avLst/>
            </a:prstTxWarp>
          </a:bodyPr>
          <a:lstStyle>
            <a:lvl1pPr algn="r" defTabSz="989013">
              <a:defRPr sz="1300"/>
            </a:lvl1pPr>
          </a:lstStyle>
          <a:p>
            <a:pPr>
              <a:defRPr/>
            </a:pPr>
            <a:endParaRPr lang="en-GB"/>
          </a:p>
        </p:txBody>
      </p:sp>
      <p:sp>
        <p:nvSpPr>
          <p:cNvPr id="47108" name="Rectangle 4"/>
          <p:cNvSpPr>
            <a:spLocks noGrp="1" noChangeArrowheads="1"/>
          </p:cNvSpPr>
          <p:nvPr>
            <p:ph type="ftr" sz="quarter" idx="2"/>
          </p:nvPr>
        </p:nvSpPr>
        <p:spPr bwMode="auto">
          <a:xfrm>
            <a:off x="0" y="9712325"/>
            <a:ext cx="3070225" cy="511175"/>
          </a:xfrm>
          <a:prstGeom prst="rect">
            <a:avLst/>
          </a:prstGeom>
          <a:noFill/>
          <a:ln w="9525">
            <a:noFill/>
            <a:miter lim="800000"/>
            <a:headEnd/>
            <a:tailEnd/>
          </a:ln>
          <a:effectLst/>
        </p:spPr>
        <p:txBody>
          <a:bodyPr vert="horz" wrap="square" lIns="98911" tIns="49455" rIns="98911" bIns="49455" numCol="1" anchor="b" anchorCtr="0" compatLnSpc="1">
            <a:prstTxWarp prst="textNoShape">
              <a:avLst/>
            </a:prstTxWarp>
          </a:bodyPr>
          <a:lstStyle>
            <a:lvl1pPr defTabSz="989013">
              <a:defRPr sz="1300"/>
            </a:lvl1pPr>
          </a:lstStyle>
          <a:p>
            <a:pPr>
              <a:defRPr/>
            </a:pPr>
            <a:endParaRPr lang="en-GB"/>
          </a:p>
        </p:txBody>
      </p:sp>
      <p:sp>
        <p:nvSpPr>
          <p:cNvPr id="47109" name="Rectangle 5"/>
          <p:cNvSpPr>
            <a:spLocks noGrp="1" noChangeArrowheads="1"/>
          </p:cNvSpPr>
          <p:nvPr>
            <p:ph type="sldNum" sz="quarter" idx="3"/>
          </p:nvPr>
        </p:nvSpPr>
        <p:spPr bwMode="auto">
          <a:xfrm>
            <a:off x="4016375" y="9712325"/>
            <a:ext cx="3070225" cy="511175"/>
          </a:xfrm>
          <a:prstGeom prst="rect">
            <a:avLst/>
          </a:prstGeom>
          <a:noFill/>
          <a:ln w="9525">
            <a:noFill/>
            <a:miter lim="800000"/>
            <a:headEnd/>
            <a:tailEnd/>
          </a:ln>
          <a:effectLst/>
        </p:spPr>
        <p:txBody>
          <a:bodyPr vert="horz" wrap="square" lIns="98911" tIns="49455" rIns="98911" bIns="49455" numCol="1" anchor="b" anchorCtr="0" compatLnSpc="1">
            <a:prstTxWarp prst="textNoShape">
              <a:avLst/>
            </a:prstTxWarp>
          </a:bodyPr>
          <a:lstStyle>
            <a:lvl1pPr algn="r" defTabSz="989013">
              <a:defRPr sz="1300"/>
            </a:lvl1pPr>
          </a:lstStyle>
          <a:p>
            <a:fld id="{3C2DA3CE-D35D-4B1B-8D02-42586B7306D0}" type="slidenum">
              <a:rPr lang="en-GB" altLang="es-ES"/>
              <a:pPr/>
              <a:t>‹Nº›</a:t>
            </a:fld>
            <a:endParaRPr lang="en-GB" alt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fld id="{51621522-8806-4F48-9722-86CFF1210ADF}" type="slidenum">
              <a:rPr lang="es-PE" altLang="es-ES"/>
              <a:pPr/>
              <a:t>‹Nº›</a:t>
            </a:fld>
            <a:endParaRPr lang="es-PE" altLang="es-ES"/>
          </a:p>
        </p:txBody>
      </p:sp>
    </p:spTree>
    <p:extLst>
      <p:ext uri="{BB962C8B-B14F-4D97-AF65-F5344CB8AC3E}">
        <p14:creationId xmlns:p14="http://schemas.microsoft.com/office/powerpoint/2010/main" val="382248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fld id="{FFE32EB3-DD3B-46C1-BA60-2B80DB4013FF}" type="slidenum">
              <a:rPr lang="es-PE" altLang="es-ES"/>
              <a:pPr/>
              <a:t>‹Nº›</a:t>
            </a:fld>
            <a:endParaRPr lang="es-PE" altLang="es-ES"/>
          </a:p>
        </p:txBody>
      </p:sp>
    </p:spTree>
    <p:extLst>
      <p:ext uri="{BB962C8B-B14F-4D97-AF65-F5344CB8AC3E}">
        <p14:creationId xmlns:p14="http://schemas.microsoft.com/office/powerpoint/2010/main" val="106357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fld id="{E1CB9AED-5A01-40C8-BD80-C5FCED0011CE}" type="slidenum">
              <a:rPr lang="es-PE" altLang="es-ES"/>
              <a:pPr/>
              <a:t>‹Nº›</a:t>
            </a:fld>
            <a:endParaRPr lang="es-PE" altLang="es-ES"/>
          </a:p>
        </p:txBody>
      </p:sp>
    </p:spTree>
    <p:extLst>
      <p:ext uri="{BB962C8B-B14F-4D97-AF65-F5344CB8AC3E}">
        <p14:creationId xmlns:p14="http://schemas.microsoft.com/office/powerpoint/2010/main" val="374054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fld id="{30041C3B-A841-4B61-94AA-D0ADF003C23E}" type="slidenum">
              <a:rPr lang="es-PE" altLang="es-ES"/>
              <a:pPr/>
              <a:t>‹Nº›</a:t>
            </a:fld>
            <a:endParaRPr lang="es-PE" altLang="es-ES"/>
          </a:p>
        </p:txBody>
      </p:sp>
    </p:spTree>
    <p:extLst>
      <p:ext uri="{BB962C8B-B14F-4D97-AF65-F5344CB8AC3E}">
        <p14:creationId xmlns:p14="http://schemas.microsoft.com/office/powerpoint/2010/main" val="138187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PE"/>
          </a:p>
        </p:txBody>
      </p:sp>
      <p:sp>
        <p:nvSpPr>
          <p:cNvPr id="5" name="Rectangle 5"/>
          <p:cNvSpPr>
            <a:spLocks noGrp="1" noChangeArrowheads="1"/>
          </p:cNvSpPr>
          <p:nvPr>
            <p:ph type="ftr" sz="quarter" idx="11"/>
          </p:nvPr>
        </p:nvSpPr>
        <p:spPr>
          <a:ln/>
        </p:spPr>
        <p:txBody>
          <a:bodyPr/>
          <a:lstStyle>
            <a:lvl1pPr>
              <a:defRPr/>
            </a:lvl1pPr>
          </a:lstStyle>
          <a:p>
            <a:pPr>
              <a:defRPr/>
            </a:pPr>
            <a:endParaRPr lang="es-PE"/>
          </a:p>
        </p:txBody>
      </p:sp>
      <p:sp>
        <p:nvSpPr>
          <p:cNvPr id="6" name="Rectangle 6"/>
          <p:cNvSpPr>
            <a:spLocks noGrp="1" noChangeArrowheads="1"/>
          </p:cNvSpPr>
          <p:nvPr>
            <p:ph type="sldNum" sz="quarter" idx="12"/>
          </p:nvPr>
        </p:nvSpPr>
        <p:spPr>
          <a:ln/>
        </p:spPr>
        <p:txBody>
          <a:bodyPr/>
          <a:lstStyle>
            <a:lvl1pPr>
              <a:defRPr/>
            </a:lvl1pPr>
          </a:lstStyle>
          <a:p>
            <a:fld id="{809CCA69-4692-4203-BFF2-CD55FD35DAF5}" type="slidenum">
              <a:rPr lang="es-PE" altLang="es-ES"/>
              <a:pPr/>
              <a:t>‹Nº›</a:t>
            </a:fld>
            <a:endParaRPr lang="es-PE" altLang="es-ES"/>
          </a:p>
        </p:txBody>
      </p:sp>
    </p:spTree>
    <p:extLst>
      <p:ext uri="{BB962C8B-B14F-4D97-AF65-F5344CB8AC3E}">
        <p14:creationId xmlns:p14="http://schemas.microsoft.com/office/powerpoint/2010/main" val="357479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fld id="{72EFFA9E-C30C-4969-A363-BA4681304C57}" type="slidenum">
              <a:rPr lang="es-PE" altLang="es-ES"/>
              <a:pPr/>
              <a:t>‹Nº›</a:t>
            </a:fld>
            <a:endParaRPr lang="es-PE" altLang="es-ES"/>
          </a:p>
        </p:txBody>
      </p:sp>
    </p:spTree>
    <p:extLst>
      <p:ext uri="{BB962C8B-B14F-4D97-AF65-F5344CB8AC3E}">
        <p14:creationId xmlns:p14="http://schemas.microsoft.com/office/powerpoint/2010/main" val="217778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PE"/>
          </a:p>
        </p:txBody>
      </p:sp>
      <p:sp>
        <p:nvSpPr>
          <p:cNvPr id="8" name="Rectangle 5"/>
          <p:cNvSpPr>
            <a:spLocks noGrp="1" noChangeArrowheads="1"/>
          </p:cNvSpPr>
          <p:nvPr>
            <p:ph type="ftr" sz="quarter" idx="11"/>
          </p:nvPr>
        </p:nvSpPr>
        <p:spPr>
          <a:ln/>
        </p:spPr>
        <p:txBody>
          <a:bodyPr/>
          <a:lstStyle>
            <a:lvl1pPr>
              <a:defRPr/>
            </a:lvl1pPr>
          </a:lstStyle>
          <a:p>
            <a:pPr>
              <a:defRPr/>
            </a:pPr>
            <a:endParaRPr lang="es-PE"/>
          </a:p>
        </p:txBody>
      </p:sp>
      <p:sp>
        <p:nvSpPr>
          <p:cNvPr id="9" name="Rectangle 6"/>
          <p:cNvSpPr>
            <a:spLocks noGrp="1" noChangeArrowheads="1"/>
          </p:cNvSpPr>
          <p:nvPr>
            <p:ph type="sldNum" sz="quarter" idx="12"/>
          </p:nvPr>
        </p:nvSpPr>
        <p:spPr>
          <a:ln/>
        </p:spPr>
        <p:txBody>
          <a:bodyPr/>
          <a:lstStyle>
            <a:lvl1pPr>
              <a:defRPr/>
            </a:lvl1pPr>
          </a:lstStyle>
          <a:p>
            <a:fld id="{59D5B449-21B5-43A7-A510-E07215885D74}" type="slidenum">
              <a:rPr lang="es-PE" altLang="es-ES"/>
              <a:pPr/>
              <a:t>‹Nº›</a:t>
            </a:fld>
            <a:endParaRPr lang="es-PE" altLang="es-ES"/>
          </a:p>
        </p:txBody>
      </p:sp>
    </p:spTree>
    <p:extLst>
      <p:ext uri="{BB962C8B-B14F-4D97-AF65-F5344CB8AC3E}">
        <p14:creationId xmlns:p14="http://schemas.microsoft.com/office/powerpoint/2010/main" val="217342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PE"/>
          </a:p>
        </p:txBody>
      </p:sp>
      <p:sp>
        <p:nvSpPr>
          <p:cNvPr id="4" name="Rectangle 5"/>
          <p:cNvSpPr>
            <a:spLocks noGrp="1" noChangeArrowheads="1"/>
          </p:cNvSpPr>
          <p:nvPr>
            <p:ph type="ftr" sz="quarter" idx="11"/>
          </p:nvPr>
        </p:nvSpPr>
        <p:spPr>
          <a:ln/>
        </p:spPr>
        <p:txBody>
          <a:bodyPr/>
          <a:lstStyle>
            <a:lvl1pPr>
              <a:defRPr/>
            </a:lvl1pPr>
          </a:lstStyle>
          <a:p>
            <a:pPr>
              <a:defRPr/>
            </a:pPr>
            <a:endParaRPr lang="es-PE"/>
          </a:p>
        </p:txBody>
      </p:sp>
      <p:sp>
        <p:nvSpPr>
          <p:cNvPr id="5" name="Rectangle 6"/>
          <p:cNvSpPr>
            <a:spLocks noGrp="1" noChangeArrowheads="1"/>
          </p:cNvSpPr>
          <p:nvPr>
            <p:ph type="sldNum" sz="quarter" idx="12"/>
          </p:nvPr>
        </p:nvSpPr>
        <p:spPr>
          <a:ln/>
        </p:spPr>
        <p:txBody>
          <a:bodyPr/>
          <a:lstStyle>
            <a:lvl1pPr>
              <a:defRPr/>
            </a:lvl1pPr>
          </a:lstStyle>
          <a:p>
            <a:fld id="{3D01836E-2DED-4DBE-83C5-F36E6913C5F0}" type="slidenum">
              <a:rPr lang="es-PE" altLang="es-ES"/>
              <a:pPr/>
              <a:t>‹Nº›</a:t>
            </a:fld>
            <a:endParaRPr lang="es-PE" altLang="es-ES"/>
          </a:p>
        </p:txBody>
      </p:sp>
    </p:spTree>
    <p:extLst>
      <p:ext uri="{BB962C8B-B14F-4D97-AF65-F5344CB8AC3E}">
        <p14:creationId xmlns:p14="http://schemas.microsoft.com/office/powerpoint/2010/main" val="183468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PE"/>
          </a:p>
        </p:txBody>
      </p:sp>
      <p:sp>
        <p:nvSpPr>
          <p:cNvPr id="3" name="Rectangle 5"/>
          <p:cNvSpPr>
            <a:spLocks noGrp="1" noChangeArrowheads="1"/>
          </p:cNvSpPr>
          <p:nvPr>
            <p:ph type="ftr" sz="quarter" idx="11"/>
          </p:nvPr>
        </p:nvSpPr>
        <p:spPr>
          <a:ln/>
        </p:spPr>
        <p:txBody>
          <a:bodyPr/>
          <a:lstStyle>
            <a:lvl1pPr>
              <a:defRPr/>
            </a:lvl1pPr>
          </a:lstStyle>
          <a:p>
            <a:pPr>
              <a:defRPr/>
            </a:pPr>
            <a:endParaRPr lang="es-PE"/>
          </a:p>
        </p:txBody>
      </p:sp>
      <p:sp>
        <p:nvSpPr>
          <p:cNvPr id="4" name="Rectangle 6"/>
          <p:cNvSpPr>
            <a:spLocks noGrp="1" noChangeArrowheads="1"/>
          </p:cNvSpPr>
          <p:nvPr>
            <p:ph type="sldNum" sz="quarter" idx="12"/>
          </p:nvPr>
        </p:nvSpPr>
        <p:spPr>
          <a:ln/>
        </p:spPr>
        <p:txBody>
          <a:bodyPr/>
          <a:lstStyle>
            <a:lvl1pPr>
              <a:defRPr/>
            </a:lvl1pPr>
          </a:lstStyle>
          <a:p>
            <a:fld id="{EB085702-90C7-492A-AB75-D943EE17483D}" type="slidenum">
              <a:rPr lang="es-PE" altLang="es-ES"/>
              <a:pPr/>
              <a:t>‹Nº›</a:t>
            </a:fld>
            <a:endParaRPr lang="es-PE" altLang="es-ES"/>
          </a:p>
        </p:txBody>
      </p:sp>
    </p:spTree>
    <p:extLst>
      <p:ext uri="{BB962C8B-B14F-4D97-AF65-F5344CB8AC3E}">
        <p14:creationId xmlns:p14="http://schemas.microsoft.com/office/powerpoint/2010/main" val="37625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fld id="{FB74AFA8-390B-4560-8BF9-3C66882F5E77}" type="slidenum">
              <a:rPr lang="es-PE" altLang="es-ES"/>
              <a:pPr/>
              <a:t>‹Nº›</a:t>
            </a:fld>
            <a:endParaRPr lang="es-PE" altLang="es-ES"/>
          </a:p>
        </p:txBody>
      </p:sp>
    </p:spTree>
    <p:extLst>
      <p:ext uri="{BB962C8B-B14F-4D97-AF65-F5344CB8AC3E}">
        <p14:creationId xmlns:p14="http://schemas.microsoft.com/office/powerpoint/2010/main" val="231540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PE"/>
          </a:p>
        </p:txBody>
      </p:sp>
      <p:sp>
        <p:nvSpPr>
          <p:cNvPr id="6" name="Rectangle 5"/>
          <p:cNvSpPr>
            <a:spLocks noGrp="1" noChangeArrowheads="1"/>
          </p:cNvSpPr>
          <p:nvPr>
            <p:ph type="ftr" sz="quarter" idx="11"/>
          </p:nvPr>
        </p:nvSpPr>
        <p:spPr>
          <a:ln/>
        </p:spPr>
        <p:txBody>
          <a:bodyPr/>
          <a:lstStyle>
            <a:lvl1pPr>
              <a:defRPr/>
            </a:lvl1pPr>
          </a:lstStyle>
          <a:p>
            <a:pPr>
              <a:defRPr/>
            </a:pPr>
            <a:endParaRPr lang="es-PE"/>
          </a:p>
        </p:txBody>
      </p:sp>
      <p:sp>
        <p:nvSpPr>
          <p:cNvPr id="7" name="Rectangle 6"/>
          <p:cNvSpPr>
            <a:spLocks noGrp="1" noChangeArrowheads="1"/>
          </p:cNvSpPr>
          <p:nvPr>
            <p:ph type="sldNum" sz="quarter" idx="12"/>
          </p:nvPr>
        </p:nvSpPr>
        <p:spPr>
          <a:ln/>
        </p:spPr>
        <p:txBody>
          <a:bodyPr/>
          <a:lstStyle>
            <a:lvl1pPr>
              <a:defRPr/>
            </a:lvl1pPr>
          </a:lstStyle>
          <a:p>
            <a:fld id="{93481A46-5438-4CF7-BAE2-D8E0FD018A68}" type="slidenum">
              <a:rPr lang="es-PE" altLang="es-ES"/>
              <a:pPr/>
              <a:t>‹Nº›</a:t>
            </a:fld>
            <a:endParaRPr lang="es-PE" altLang="es-ES"/>
          </a:p>
        </p:txBody>
      </p:sp>
    </p:spTree>
    <p:extLst>
      <p:ext uri="{BB962C8B-B14F-4D97-AF65-F5344CB8AC3E}">
        <p14:creationId xmlns:p14="http://schemas.microsoft.com/office/powerpoint/2010/main" val="289631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PE" alt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PE" altLang="es-ES" smtClean="0"/>
              <a:t>Haga clic para modificar el estilo de texto del patrón</a:t>
            </a:r>
          </a:p>
          <a:p>
            <a:pPr lvl="1"/>
            <a:r>
              <a:rPr lang="es-PE" altLang="es-ES" smtClean="0"/>
              <a:t>Segundo nivel</a:t>
            </a:r>
          </a:p>
          <a:p>
            <a:pPr lvl="2"/>
            <a:r>
              <a:rPr lang="es-PE" altLang="es-ES" smtClean="0"/>
              <a:t>Tercer nivel</a:t>
            </a:r>
          </a:p>
          <a:p>
            <a:pPr lvl="3"/>
            <a:r>
              <a:rPr lang="es-PE" altLang="es-ES" smtClean="0"/>
              <a:t>Cuarto nivel</a:t>
            </a:r>
          </a:p>
          <a:p>
            <a:pPr lvl="4"/>
            <a:r>
              <a:rPr lang="es-PE" alt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P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P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9890F2-842B-400F-81E7-796F3AF77FD8}" type="slidenum">
              <a:rPr lang="es-PE" altLang="es-ES"/>
              <a:pPr/>
              <a:t>‹Nº›</a:t>
            </a:fld>
            <a:endParaRPr lang="es-PE"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transnat_mosaic.pdf" TargetMode="External"/><Relationship Id="rId2" Type="http://schemas.openxmlformats.org/officeDocument/2006/relationships/hyperlink" Target="crossborder27_eu_07.pdf"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fondos%20por%20a&#241;o.pdf" TargetMode="External"/><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hyperlink" Target="fondos%20por%20estado.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directrices_es.pdf" TargetMode="External"/><Relationship Id="rId2" Type="http://schemas.openxmlformats.org/officeDocument/2006/relationships/hyperlink" Target="http://ec.europa.eu/regional_policy/sources/docoffic/2007/osc/index_es.htm" TargetMode="External"/><Relationship Id="rId1" Type="http://schemas.openxmlformats.org/officeDocument/2006/relationships/slideLayout" Target="../slideLayouts/slideLayout6.xml"/><Relationship Id="rId4" Type="http://schemas.openxmlformats.org/officeDocument/2006/relationships/hyperlink" Target="http://www.eapn.es/ARCHIVO/documentos/recursos/5/637_COMM_PDF_SEC_2010_0488_F_ES_RECOMMANDATION.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dgfc.sepg.minhap.gob.es/sitios/dgfc/es-ES/ipr/fcp1420/p/PORegionales/Paginas/inicio.aspx" TargetMode="External"/><Relationship Id="rId2" Type="http://schemas.openxmlformats.org/officeDocument/2006/relationships/hyperlink" Target="http://www.dgfc.sepg.minhap.gob.es/sitios/dgfc/es-ES/ipr/fcp1420/p/pa/Documents/20141022_AA_spain_2014_2020.pdf"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ec.europa.eu/regional_policy/es/funding/financial-management/" TargetMode="External"/><Relationship Id="rId2" Type="http://schemas.openxmlformats.org/officeDocument/2006/relationships/hyperlink" Target="http://ec.europa.eu/regional_policy/index.cfm/es/funding/financial-management/2007-2013/"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presentation_final_es.ppt" TargetMode="External"/><Relationship Id="rId2" Type="http://schemas.openxmlformats.org/officeDocument/2006/relationships/hyperlink" Target="asignaciones%20FFEE_2014%202020.xls"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hyperlink" Target="http://ec.europa.eu/regional_policy/es/policy/how/priorities" TargetMode="Externa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3076" name="Text Box 1028"/>
          <p:cNvSpPr txBox="1">
            <a:spLocks noChangeArrowheads="1"/>
          </p:cNvSpPr>
          <p:nvPr/>
        </p:nvSpPr>
        <p:spPr bwMode="auto">
          <a:xfrm>
            <a:off x="152400" y="1828800"/>
            <a:ext cx="88392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Política social  </a:t>
            </a:r>
            <a:r>
              <a:rPr lang="es-ES_tradnl" altLang="es-ES" sz="3200">
                <a:sym typeface="Wingdings" panose="05000000000000000000" pitchFamily="2" charset="2"/>
              </a:rPr>
              <a:t> </a:t>
            </a:r>
          </a:p>
          <a:p>
            <a:pPr algn="ctr" eaLnBrk="1" hangingPunct="1">
              <a:spcBef>
                <a:spcPct val="50000"/>
              </a:spcBef>
            </a:pPr>
            <a:r>
              <a:rPr lang="es-ES_tradnl" altLang="es-ES" sz="3200">
                <a:sym typeface="Wingdings" panose="05000000000000000000" pitchFamily="2" charset="2"/>
              </a:rPr>
              <a:t>responsabilidad de los Estados Miembros</a:t>
            </a:r>
          </a:p>
          <a:p>
            <a:pPr algn="ctr" eaLnBrk="1" hangingPunct="1">
              <a:spcBef>
                <a:spcPct val="50000"/>
              </a:spcBef>
            </a:pPr>
            <a:endParaRPr lang="es-ES_tradnl" altLang="es-ES" sz="3200"/>
          </a:p>
          <a:p>
            <a:pPr algn="ctr" eaLnBrk="1" hangingPunct="1">
              <a:spcBef>
                <a:spcPct val="50000"/>
              </a:spcBef>
            </a:pPr>
            <a:endParaRPr lang="es-ES_tradnl" altLang="es-ES" sz="3200"/>
          </a:p>
          <a:p>
            <a:pPr algn="ctr" eaLnBrk="1" hangingPunct="1">
              <a:spcBef>
                <a:spcPct val="50000"/>
              </a:spcBef>
            </a:pPr>
            <a:r>
              <a:rPr lang="es-ES_tradnl" altLang="es-ES" sz="3200"/>
              <a:t>Política “Social” a nivel de la UE  = </a:t>
            </a:r>
          </a:p>
          <a:p>
            <a:pPr algn="ctr" eaLnBrk="1" hangingPunct="1">
              <a:spcBef>
                <a:spcPct val="50000"/>
              </a:spcBef>
            </a:pPr>
            <a:r>
              <a:rPr lang="es-ES_tradnl" altLang="es-ES" sz="3200"/>
              <a:t>(principalmente) Política Regional</a:t>
            </a:r>
            <a:endParaRPr lang="en-GB" altLang="es-E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2244" y="11380"/>
            <a:ext cx="4997302" cy="6846620"/>
          </a:xfrm>
          <a:prstGeom prst="rect">
            <a:avLst/>
          </a:prstGeom>
        </p:spPr>
      </p:pic>
    </p:spTree>
    <p:extLst>
      <p:ext uri="{BB962C8B-B14F-4D97-AF65-F5344CB8AC3E}">
        <p14:creationId xmlns:p14="http://schemas.microsoft.com/office/powerpoint/2010/main" val="36059259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332656"/>
            <a:ext cx="8064896" cy="6001643"/>
          </a:xfrm>
          <a:prstGeom prst="rect">
            <a:avLst/>
          </a:prstGeom>
        </p:spPr>
        <p:txBody>
          <a:bodyPr wrap="square">
            <a:spAutoFit/>
          </a:bodyPr>
          <a:lstStyle/>
          <a:p>
            <a:r>
              <a:rPr lang="es-ES" b="1" i="1" dirty="0" smtClean="0"/>
              <a:t>Grupos de regiones</a:t>
            </a:r>
          </a:p>
          <a:p>
            <a:endParaRPr lang="es-ES" dirty="0" smtClean="0"/>
          </a:p>
          <a:p>
            <a:r>
              <a:rPr lang="es-ES" dirty="0" smtClean="0"/>
              <a:t>El Reglamento de Disposiciones Comunes en su artículo 108 categoriza las regiones en tres grupos atendiendo su PIB per cápita en relación al de la media UE-27</a:t>
            </a:r>
          </a:p>
          <a:p>
            <a:pPr>
              <a:buFont typeface="Arial" panose="020B0604020202020204" pitchFamily="34" charset="0"/>
              <a:buChar char="•"/>
            </a:pPr>
            <a:r>
              <a:rPr lang="es-ES" b="1" dirty="0" smtClean="0"/>
              <a:t>Regiones menos desarrolladas:</a:t>
            </a:r>
            <a:r>
              <a:rPr lang="es-ES" dirty="0" smtClean="0"/>
              <a:t> regiones cuyo PIB per cápita es menor que el 75% de la media de la UE 27. (En España serían las Comunidades Autónomas de Andalucía, Castilla La Mancha, Ceuta, Extremadura y Melilla)</a:t>
            </a:r>
          </a:p>
          <a:p>
            <a:pPr>
              <a:buFont typeface="Arial" panose="020B0604020202020204" pitchFamily="34" charset="0"/>
              <a:buChar char="•"/>
            </a:pPr>
            <a:r>
              <a:rPr lang="es-ES" b="1" dirty="0" smtClean="0"/>
              <a:t>Regiones en transición:</a:t>
            </a:r>
            <a:r>
              <a:rPr lang="es-ES" dirty="0" smtClean="0"/>
              <a:t> regiones cuyo PIB per cápita se encuentra entre el 75% y el 100% de la media UE 27. (Asturias, Baleares, Canarias, Cantabria, Castilla León, Galicia, La Rioja, Murcia, Valencia).</a:t>
            </a:r>
          </a:p>
          <a:p>
            <a:pPr>
              <a:buFont typeface="Arial" panose="020B0604020202020204" pitchFamily="34" charset="0"/>
              <a:buChar char="•"/>
            </a:pPr>
            <a:r>
              <a:rPr lang="es-ES" b="1" dirty="0" smtClean="0"/>
              <a:t>Regiones más desarrolladas:</a:t>
            </a:r>
            <a:r>
              <a:rPr lang="es-ES" dirty="0" smtClean="0"/>
              <a:t> regiones cuyo PIB per cápita es mayor que el 100% de la media UE27. (Aragón, Cataluña, Navarra, Madrid, País Vasco).</a:t>
            </a:r>
            <a:endParaRPr lang="es-ES" dirty="0"/>
          </a:p>
        </p:txBody>
      </p:sp>
    </p:spTree>
    <p:extLst>
      <p:ext uri="{BB962C8B-B14F-4D97-AF65-F5344CB8AC3E}">
        <p14:creationId xmlns:p14="http://schemas.microsoft.com/office/powerpoint/2010/main" val="10195252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612845"/>
            <a:ext cx="7704856" cy="4154984"/>
          </a:xfrm>
          <a:prstGeom prst="rect">
            <a:avLst/>
          </a:prstGeom>
        </p:spPr>
        <p:txBody>
          <a:bodyPr wrap="square">
            <a:spAutoFit/>
          </a:bodyPr>
          <a:lstStyle/>
          <a:p>
            <a:r>
              <a:rPr lang="es-ES" b="1" i="1" dirty="0" smtClean="0"/>
              <a:t>Programas</a:t>
            </a:r>
          </a:p>
          <a:p>
            <a:endParaRPr lang="es-ES" dirty="0" smtClean="0"/>
          </a:p>
          <a:p>
            <a:r>
              <a:rPr lang="es-ES" dirty="0" smtClean="0"/>
              <a:t>Los </a:t>
            </a:r>
            <a:r>
              <a:rPr lang="es-ES" b="1" dirty="0" smtClean="0"/>
              <a:t>Programas </a:t>
            </a:r>
            <a:r>
              <a:rPr lang="es-ES" dirty="0" smtClean="0"/>
              <a:t>son los documentos de planificación de cada Fondo en los que se define la estrategia de actuación para la consecución de los </a:t>
            </a:r>
            <a:r>
              <a:rPr lang="es-ES" b="1" dirty="0" smtClean="0"/>
              <a:t>Objetivos políticos</a:t>
            </a:r>
            <a:r>
              <a:rPr lang="es-ES" dirty="0" smtClean="0"/>
              <a:t> seleccionados, los tipos de acciones a desarrollar y los resultados a obtener.</a:t>
            </a:r>
          </a:p>
          <a:p>
            <a:endParaRPr lang="es-ES" dirty="0" smtClean="0"/>
          </a:p>
          <a:p>
            <a:r>
              <a:rPr lang="es-ES" dirty="0" smtClean="0"/>
              <a:t>Esta Dirección General de Fondos Europeos tiene competencias en la coordinación y elaboración del Acuerdo de Asociación, y en la elaboración de los programas FEDER e </a:t>
            </a:r>
            <a:r>
              <a:rPr lang="es-ES" dirty="0" err="1" smtClean="0"/>
              <a:t>Interreg</a:t>
            </a:r>
            <a:r>
              <a:rPr lang="es-ES" dirty="0" smtClean="0"/>
              <a:t>.</a:t>
            </a:r>
            <a:endParaRPr lang="es-ES" dirty="0"/>
          </a:p>
        </p:txBody>
      </p:sp>
      <p:sp>
        <p:nvSpPr>
          <p:cNvPr id="3" name="Rectángulo 2"/>
          <p:cNvSpPr/>
          <p:nvPr/>
        </p:nvSpPr>
        <p:spPr>
          <a:xfrm>
            <a:off x="4680012" y="5733256"/>
            <a:ext cx="4572000" cy="430887"/>
          </a:xfrm>
          <a:prstGeom prst="rect">
            <a:avLst/>
          </a:prstGeom>
        </p:spPr>
        <p:txBody>
          <a:bodyPr>
            <a:spAutoFit/>
          </a:bodyPr>
          <a:lstStyle/>
          <a:p>
            <a:r>
              <a:rPr lang="es-ES" sz="1100" dirty="0" smtClean="0"/>
              <a:t>https://www.fondoseuropeos.hacienda.gob.es/sitios/dgfc/es-ES/ipr/fcp2020/P2127/Paginas/Programacion.aspx</a:t>
            </a:r>
            <a:endParaRPr lang="es-ES" sz="1100" dirty="0"/>
          </a:p>
        </p:txBody>
      </p:sp>
    </p:spTree>
    <p:extLst>
      <p:ext uri="{BB962C8B-B14F-4D97-AF65-F5344CB8AC3E}">
        <p14:creationId xmlns:p14="http://schemas.microsoft.com/office/powerpoint/2010/main" val="3279298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3568" y="1556792"/>
            <a:ext cx="8136904" cy="646331"/>
          </a:xfrm>
          <a:prstGeom prst="rect">
            <a:avLst/>
          </a:prstGeom>
        </p:spPr>
        <p:txBody>
          <a:bodyPr wrap="square">
            <a:spAutoFit/>
          </a:bodyPr>
          <a:lstStyle/>
          <a:p>
            <a:r>
              <a:rPr lang="es-ES" sz="1800" dirty="0" smtClean="0"/>
              <a:t>https://www.fondoseuropeos.hacienda.gob.es/sitios/dgfc/es-ES/ipr/fcp2020/P2127/Paginas/Programacion.aspx</a:t>
            </a:r>
            <a:endParaRPr lang="es-ES" sz="1800" dirty="0"/>
          </a:p>
        </p:txBody>
      </p:sp>
      <p:sp>
        <p:nvSpPr>
          <p:cNvPr id="4" name="Rectángulo 3"/>
          <p:cNvSpPr/>
          <p:nvPr/>
        </p:nvSpPr>
        <p:spPr>
          <a:xfrm>
            <a:off x="971600" y="188640"/>
            <a:ext cx="7344816" cy="461665"/>
          </a:xfrm>
          <a:prstGeom prst="rect">
            <a:avLst/>
          </a:prstGeom>
        </p:spPr>
        <p:txBody>
          <a:bodyPr wrap="square">
            <a:spAutoFit/>
          </a:bodyPr>
          <a:lstStyle/>
          <a:p>
            <a:r>
              <a:rPr lang="es-ES" b="1" dirty="0">
                <a:solidFill>
                  <a:srgbClr val="00007D"/>
                </a:solidFill>
                <a:latin typeface="OpenSans-SemiBold"/>
              </a:rPr>
              <a:t>Acuerdo de </a:t>
            </a:r>
            <a:r>
              <a:rPr lang="es-ES" b="1" dirty="0" smtClean="0">
                <a:solidFill>
                  <a:srgbClr val="00007D"/>
                </a:solidFill>
                <a:latin typeface="OpenSans-SemiBold"/>
              </a:rPr>
              <a:t>Asociación de </a:t>
            </a:r>
            <a:r>
              <a:rPr lang="es-ES" b="1" dirty="0">
                <a:solidFill>
                  <a:srgbClr val="00007D"/>
                </a:solidFill>
                <a:latin typeface="OpenSans-SemiBold"/>
              </a:rPr>
              <a:t>España 2021-2027</a:t>
            </a:r>
            <a:endParaRPr lang="es-ES" dirty="0"/>
          </a:p>
        </p:txBody>
      </p:sp>
      <p:sp>
        <p:nvSpPr>
          <p:cNvPr id="5" name="Rectángulo 4"/>
          <p:cNvSpPr/>
          <p:nvPr/>
        </p:nvSpPr>
        <p:spPr>
          <a:xfrm>
            <a:off x="3707904" y="4077072"/>
            <a:ext cx="4572000" cy="1569660"/>
          </a:xfrm>
          <a:prstGeom prst="rect">
            <a:avLst/>
          </a:prstGeom>
        </p:spPr>
        <p:txBody>
          <a:bodyPr>
            <a:spAutoFit/>
          </a:bodyPr>
          <a:lstStyle/>
          <a:p>
            <a:r>
              <a:rPr lang="es-ES" dirty="0" smtClean="0"/>
              <a:t>https://ec.europa.eu/regional_policy/es/information/publications/reports/2022/eighth-report-on-economic-social-and-territorial-cohesion</a:t>
            </a:r>
            <a:endParaRPr lang="es-ES" dirty="0"/>
          </a:p>
        </p:txBody>
      </p:sp>
    </p:spTree>
    <p:extLst>
      <p:ext uri="{BB962C8B-B14F-4D97-AF65-F5344CB8AC3E}">
        <p14:creationId xmlns:p14="http://schemas.microsoft.com/office/powerpoint/2010/main" val="1998993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5123" name="Text Box 3"/>
          <p:cNvSpPr txBox="1">
            <a:spLocks noChangeArrowheads="1"/>
          </p:cNvSpPr>
          <p:nvPr/>
        </p:nvSpPr>
        <p:spPr bwMode="auto">
          <a:xfrm>
            <a:off x="342900" y="2209800"/>
            <a:ext cx="84201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es-ES" b="1">
                <a:cs typeface="Times New Roman" panose="02020603050405020304" pitchFamily="18" charset="0"/>
                <a:sym typeface="Wingdings" panose="05000000000000000000" pitchFamily="2" charset="2"/>
              </a:rPr>
              <a:t>1957 </a:t>
            </a:r>
            <a:r>
              <a:rPr lang="en-GB" altLang="es-ES">
                <a:cs typeface="Times New Roman" panose="02020603050405020304" pitchFamily="18" charset="0"/>
                <a:sym typeface="Wingdings" panose="05000000000000000000" pitchFamily="2" charset="2"/>
              </a:rPr>
              <a:t>Los Estados signatarios del Tratado de Roma </a:t>
            </a:r>
            <a:r>
              <a:rPr lang="es-ES_tradnl" altLang="es-ES">
                <a:cs typeface="Times New Roman" panose="02020603050405020304" pitchFamily="18" charset="0"/>
                <a:sym typeface="Wingdings" panose="05000000000000000000" pitchFamily="2" charset="2"/>
              </a:rPr>
              <a:t>m</a:t>
            </a:r>
            <a:r>
              <a:rPr lang="en-GB" altLang="es-ES">
                <a:cs typeface="Times New Roman" panose="02020603050405020304" pitchFamily="18" charset="0"/>
                <a:sym typeface="Wingdings" panose="05000000000000000000" pitchFamily="2" charset="2"/>
              </a:rPr>
              <a:t>encionan</a:t>
            </a:r>
            <a:r>
              <a:rPr lang="es-ES_tradnl" altLang="es-ES">
                <a:cs typeface="Times New Roman" panose="02020603050405020304" pitchFamily="18" charset="0"/>
                <a:sym typeface="Wingdings" panose="05000000000000000000" pitchFamily="2" charset="2"/>
              </a:rPr>
              <a:t> </a:t>
            </a:r>
            <a:r>
              <a:rPr lang="en-GB" altLang="es-ES">
                <a:cs typeface="Times New Roman" panose="02020603050405020304" pitchFamily="18" charset="0"/>
                <a:sym typeface="Wingdings" panose="05000000000000000000" pitchFamily="2" charset="2"/>
              </a:rPr>
              <a:t>en su preámbulo la necesidad de «reforzar la unidad de</a:t>
            </a:r>
            <a:r>
              <a:rPr lang="es-ES_tradnl" altLang="es-ES">
                <a:cs typeface="Times New Roman" panose="02020603050405020304" pitchFamily="18" charset="0"/>
                <a:sym typeface="Wingdings" panose="05000000000000000000" pitchFamily="2" charset="2"/>
              </a:rPr>
              <a:t> </a:t>
            </a:r>
            <a:r>
              <a:rPr lang="en-GB" altLang="es-ES">
                <a:cs typeface="Times New Roman" panose="02020603050405020304" pitchFamily="18" charset="0"/>
                <a:sym typeface="Wingdings" panose="05000000000000000000" pitchFamily="2" charset="2"/>
              </a:rPr>
              <a:t>sus economías y asegurar su desarrollo armonioso,</a:t>
            </a:r>
            <a:r>
              <a:rPr lang="es-ES_tradnl" altLang="es-ES">
                <a:cs typeface="Times New Roman" panose="02020603050405020304" pitchFamily="18" charset="0"/>
                <a:sym typeface="Wingdings" panose="05000000000000000000" pitchFamily="2" charset="2"/>
              </a:rPr>
              <a:t> </a:t>
            </a:r>
            <a:r>
              <a:rPr lang="en-GB" altLang="es-ES">
                <a:cs typeface="Times New Roman" panose="02020603050405020304" pitchFamily="18" charset="0"/>
                <a:sym typeface="Wingdings" panose="05000000000000000000" pitchFamily="2" charset="2"/>
              </a:rPr>
              <a:t>reduciendo las diferencias entre las diversas regiones y</a:t>
            </a:r>
            <a:r>
              <a:rPr lang="es-ES_tradnl" altLang="es-ES">
                <a:cs typeface="Times New Roman" panose="02020603050405020304" pitchFamily="18" charset="0"/>
                <a:sym typeface="Wingdings" panose="05000000000000000000" pitchFamily="2" charset="2"/>
              </a:rPr>
              <a:t> </a:t>
            </a:r>
            <a:r>
              <a:rPr lang="en-GB" altLang="es-ES">
                <a:cs typeface="Times New Roman" panose="02020603050405020304" pitchFamily="18" charset="0"/>
                <a:sym typeface="Wingdings" panose="05000000000000000000" pitchFamily="2" charset="2"/>
              </a:rPr>
              <a:t>el retraso de las menos favorecidas».</a:t>
            </a:r>
            <a:endParaRPr lang="es-ES_tradnl" altLang="es-ES">
              <a:cs typeface="Times New Roman" panose="02020603050405020304" pitchFamily="18" charset="0"/>
              <a:sym typeface="Wingdings" panose="05000000000000000000" pitchFamily="2" charset="2"/>
            </a:endParaRPr>
          </a:p>
          <a:p>
            <a:pPr eaLnBrk="1" hangingPunct="1">
              <a:spcBef>
                <a:spcPct val="50000"/>
              </a:spcBef>
            </a:pPr>
            <a:endParaRPr lang="es-ES_tradnl" altLang="es-ES">
              <a:cs typeface="Times New Roman" panose="02020603050405020304" pitchFamily="18" charset="0"/>
              <a:sym typeface="Wingdings" panose="05000000000000000000" pitchFamily="2" charset="2"/>
            </a:endParaRPr>
          </a:p>
          <a:p>
            <a:pPr eaLnBrk="1" hangingPunct="1">
              <a:spcBef>
                <a:spcPct val="50000"/>
              </a:spcBef>
            </a:pPr>
            <a:r>
              <a:rPr lang="en-GB" altLang="es-ES" b="1">
                <a:cs typeface="Times New Roman" panose="02020603050405020304" pitchFamily="18" charset="0"/>
                <a:sym typeface="Wingdings" panose="05000000000000000000" pitchFamily="2" charset="2"/>
              </a:rPr>
              <a:t>1958 </a:t>
            </a:r>
            <a:r>
              <a:rPr lang="en-GB" altLang="es-ES">
                <a:cs typeface="Times New Roman" panose="02020603050405020304" pitchFamily="18" charset="0"/>
                <a:sym typeface="Wingdings" panose="05000000000000000000" pitchFamily="2" charset="2"/>
              </a:rPr>
              <a:t>Instauración de los dos fondos sectoriales: el </a:t>
            </a:r>
            <a:r>
              <a:rPr lang="en-GB" altLang="es-ES" u="sng">
                <a:cs typeface="Times New Roman" panose="02020603050405020304" pitchFamily="18" charset="0"/>
                <a:sym typeface="Wingdings" panose="05000000000000000000" pitchFamily="2" charset="2"/>
              </a:rPr>
              <a:t>Fondo</a:t>
            </a:r>
            <a:r>
              <a:rPr lang="es-ES_tradnl" altLang="es-ES" u="sng">
                <a:cs typeface="Times New Roman" panose="02020603050405020304" pitchFamily="18" charset="0"/>
                <a:sym typeface="Wingdings" panose="05000000000000000000" pitchFamily="2" charset="2"/>
              </a:rPr>
              <a:t> </a:t>
            </a:r>
            <a:r>
              <a:rPr lang="en-GB" altLang="es-ES" u="sng">
                <a:cs typeface="Times New Roman" panose="02020603050405020304" pitchFamily="18" charset="0"/>
                <a:sym typeface="Wingdings" panose="05000000000000000000" pitchFamily="2" charset="2"/>
              </a:rPr>
              <a:t>Social Europeo</a:t>
            </a:r>
            <a:r>
              <a:rPr lang="en-GB" altLang="es-ES">
                <a:cs typeface="Times New Roman" panose="02020603050405020304" pitchFamily="18" charset="0"/>
                <a:sym typeface="Wingdings" panose="05000000000000000000" pitchFamily="2" charset="2"/>
              </a:rPr>
              <a:t> (FSE) y el </a:t>
            </a:r>
            <a:r>
              <a:rPr lang="en-GB" altLang="es-ES" u="sng">
                <a:cs typeface="Times New Roman" panose="02020603050405020304" pitchFamily="18" charset="0"/>
                <a:sym typeface="Wingdings" panose="05000000000000000000" pitchFamily="2" charset="2"/>
              </a:rPr>
              <a:t>Fondo Europeo de Orientación</a:t>
            </a:r>
            <a:r>
              <a:rPr lang="es-ES_tradnl" altLang="es-ES" u="sng">
                <a:cs typeface="Times New Roman" panose="02020603050405020304" pitchFamily="18" charset="0"/>
                <a:sym typeface="Wingdings" panose="05000000000000000000" pitchFamily="2" charset="2"/>
              </a:rPr>
              <a:t> </a:t>
            </a:r>
            <a:r>
              <a:rPr lang="en-GB" altLang="es-ES" u="sng">
                <a:cs typeface="Times New Roman" panose="02020603050405020304" pitchFamily="18" charset="0"/>
                <a:sym typeface="Wingdings" panose="05000000000000000000" pitchFamily="2" charset="2"/>
              </a:rPr>
              <a:t>y de Garantía Agrícola</a:t>
            </a:r>
            <a:r>
              <a:rPr lang="en-GB" altLang="es-ES">
                <a:cs typeface="Times New Roman" panose="02020603050405020304" pitchFamily="18" charset="0"/>
                <a:sym typeface="Wingdings" panose="05000000000000000000" pitchFamily="2" charset="2"/>
              </a:rPr>
              <a:t> (FEOGA).</a:t>
            </a:r>
          </a:p>
        </p:txBody>
      </p:sp>
      <p:sp>
        <p:nvSpPr>
          <p:cNvPr id="11268" name="Text Box 4"/>
          <p:cNvSpPr txBox="1">
            <a:spLocks noChangeArrowheads="1"/>
          </p:cNvSpPr>
          <p:nvPr/>
        </p:nvSpPr>
        <p:spPr bwMode="auto">
          <a:xfrm>
            <a:off x="1524000" y="1447800"/>
            <a:ext cx="609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600"/>
              <a:t>Historia</a:t>
            </a:r>
            <a:endParaRPr lang="en-GB" altLang="es-E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44035" name="Text Box 3"/>
          <p:cNvSpPr txBox="1">
            <a:spLocks noChangeArrowheads="1"/>
          </p:cNvSpPr>
          <p:nvPr/>
        </p:nvSpPr>
        <p:spPr bwMode="auto">
          <a:xfrm>
            <a:off x="609600" y="2133600"/>
            <a:ext cx="8077200" cy="4473575"/>
          </a:xfrm>
          <a:prstGeom prst="rect">
            <a:avLst/>
          </a:prstGeom>
          <a:noFill/>
          <a:ln w="9525">
            <a:noFill/>
            <a:miter lim="800000"/>
            <a:headEnd/>
            <a:tailEnd/>
          </a:ln>
          <a:effectLst/>
        </p:spPr>
        <p:txBody>
          <a:bodyPr>
            <a:spAutoFit/>
          </a:bodyPr>
          <a:lstStyle/>
          <a:p>
            <a:pPr>
              <a:spcBef>
                <a:spcPct val="50000"/>
              </a:spcBef>
              <a:defRPr/>
            </a:pPr>
            <a:r>
              <a:rPr lang="es-ES_tradnl" b="1">
                <a:cs typeface="Times New Roman" pitchFamily="18" charset="0"/>
                <a:sym typeface="Wingdings" pitchFamily="2" charset="2"/>
              </a:rPr>
              <a:t>1975 </a:t>
            </a:r>
            <a:r>
              <a:rPr lang="es-ES_tradnl">
                <a:cs typeface="Times New Roman" pitchFamily="18" charset="0"/>
                <a:sym typeface="Wingdings" pitchFamily="2" charset="2"/>
              </a:rPr>
              <a:t>Creación del </a:t>
            </a:r>
            <a:r>
              <a:rPr lang="es-ES_tradnl" b="1" u="sng">
                <a:cs typeface="Times New Roman" pitchFamily="18" charset="0"/>
                <a:sym typeface="Wingdings" pitchFamily="2" charset="2"/>
              </a:rPr>
              <a:t>Fondo Europeo de Desarrollo Regional</a:t>
            </a:r>
            <a:r>
              <a:rPr lang="es-ES_tradnl">
                <a:cs typeface="Times New Roman" pitchFamily="18" charset="0"/>
                <a:sym typeface="Wingdings" pitchFamily="2" charset="2"/>
              </a:rPr>
              <a:t> (FEDER) para redistribuir una parte de las contribuciones de los Estados a las regiones desfavorecidas.. </a:t>
            </a:r>
          </a:p>
          <a:p>
            <a:pPr>
              <a:spcBef>
                <a:spcPct val="50000"/>
              </a:spcBef>
              <a:defRPr/>
            </a:pPr>
            <a:r>
              <a:rPr lang="es-ES_tradnl" b="1">
                <a:cs typeface="Times New Roman" pitchFamily="18" charset="0"/>
                <a:sym typeface="Wingdings" pitchFamily="2" charset="2"/>
              </a:rPr>
              <a:t>1986 </a:t>
            </a:r>
            <a:r>
              <a:rPr lang="es-ES_tradnl">
                <a:cs typeface="Times New Roman" pitchFamily="18" charset="0"/>
                <a:sym typeface="Wingdings" pitchFamily="2" charset="2"/>
              </a:rPr>
              <a:t>El Acta Única Europea sienta las bases de una verdadera </a:t>
            </a:r>
            <a:r>
              <a:rPr lang="es-ES_tradnl" b="1" u="sng">
                <a:cs typeface="Times New Roman" pitchFamily="18" charset="0"/>
                <a:sym typeface="Wingdings" pitchFamily="2" charset="2"/>
              </a:rPr>
              <a:t>política de cohesión</a:t>
            </a:r>
            <a:r>
              <a:rPr lang="es-ES_tradnl">
                <a:cs typeface="Times New Roman" pitchFamily="18" charset="0"/>
                <a:sym typeface="Wingdings" pitchFamily="2" charset="2"/>
              </a:rPr>
              <a:t> que debe aportar una contrapartida a las cargas impuestas por el mercado único en los países del sur y las demás regiones desfavorecidas.</a:t>
            </a:r>
          </a:p>
          <a:p>
            <a:pPr>
              <a:spcBef>
                <a:spcPct val="50000"/>
              </a:spcBef>
              <a:defRPr/>
            </a:pPr>
            <a:r>
              <a:rPr lang="en-US" b="1">
                <a:solidFill>
                  <a:schemeClr val="bg1"/>
                </a:solidFill>
                <a:cs typeface="Times New Roman" pitchFamily="18" charset="0"/>
                <a:sym typeface="Wingdings" pitchFamily="2" charset="2"/>
              </a:rPr>
              <a:t>1989–93</a:t>
            </a:r>
            <a:r>
              <a:rPr lang="en-US" b="1">
                <a:cs typeface="Times New Roman" pitchFamily="18" charset="0"/>
                <a:sym typeface="Wingdings" pitchFamily="2" charset="2"/>
              </a:rPr>
              <a:t> </a:t>
            </a:r>
            <a:r>
              <a:rPr lang="en-GB">
                <a:cs typeface="Times New Roman" pitchFamily="18" charset="0"/>
                <a:sym typeface="Wingdings" pitchFamily="2" charset="2"/>
              </a:rPr>
              <a:t>El Consejo Europeo de Bruselas (febrero de 1988) </a:t>
            </a:r>
            <a:r>
              <a:rPr lang="es-ES_tradnl">
                <a:cs typeface="Times New Roman" pitchFamily="18" charset="0"/>
                <a:sym typeface="Wingdings" pitchFamily="2" charset="2"/>
              </a:rPr>
              <a:t>r</a:t>
            </a:r>
            <a:r>
              <a:rPr lang="en-GB">
                <a:cs typeface="Times New Roman" pitchFamily="18" charset="0"/>
                <a:sym typeface="Wingdings" pitchFamily="2" charset="2"/>
              </a:rPr>
              <a:t>eforma el funcionamiento de los Fondos de Solidaridad,</a:t>
            </a:r>
            <a:r>
              <a:rPr lang="es-ES_tradnl">
                <a:cs typeface="Times New Roman" pitchFamily="18" charset="0"/>
                <a:sym typeface="Wingdings" pitchFamily="2" charset="2"/>
              </a:rPr>
              <a:t> </a:t>
            </a:r>
            <a:r>
              <a:rPr lang="en-GB">
                <a:cs typeface="Times New Roman" pitchFamily="18" charset="0"/>
                <a:sym typeface="Wingdings" pitchFamily="2" charset="2"/>
              </a:rPr>
              <a:t>llamados en lo sucesivo </a:t>
            </a:r>
            <a:r>
              <a:rPr lang="en-GB" b="1">
                <a:effectLst>
                  <a:outerShdw blurRad="38100" dist="38100" dir="2700000" algn="tl">
                    <a:srgbClr val="C0C0C0"/>
                  </a:outerShdw>
                </a:effectLst>
                <a:cs typeface="Times New Roman" pitchFamily="18" charset="0"/>
                <a:sym typeface="Wingdings" pitchFamily="2" charset="2"/>
              </a:rPr>
              <a:t>Fondos Estructurales</a:t>
            </a:r>
            <a:r>
              <a:rPr lang="en-GB">
                <a:cs typeface="Times New Roman" pitchFamily="18" charset="0"/>
                <a:sym typeface="Wingdings" pitchFamily="2" charset="2"/>
              </a:rPr>
              <a:t>, y decide </a:t>
            </a:r>
            <a:r>
              <a:rPr lang="es-ES_tradnl">
                <a:cs typeface="Times New Roman" pitchFamily="18" charset="0"/>
                <a:sym typeface="Wingdings" pitchFamily="2" charset="2"/>
              </a:rPr>
              <a:t> a</a:t>
            </a:r>
            <a:r>
              <a:rPr lang="en-GB">
                <a:cs typeface="Times New Roman" pitchFamily="18" charset="0"/>
                <a:sym typeface="Wingdings" pitchFamily="2" charset="2"/>
              </a:rPr>
              <a:t>signarles 68 000 millones de ecus (precios de 1997).</a:t>
            </a:r>
          </a:p>
        </p:txBody>
      </p:sp>
      <p:sp>
        <p:nvSpPr>
          <p:cNvPr id="12292" name="Text Box 4"/>
          <p:cNvSpPr txBox="1">
            <a:spLocks noChangeArrowheads="1"/>
          </p:cNvSpPr>
          <p:nvPr/>
        </p:nvSpPr>
        <p:spPr bwMode="auto">
          <a:xfrm>
            <a:off x="1524000" y="1447800"/>
            <a:ext cx="609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600"/>
              <a:t>Historia</a:t>
            </a:r>
            <a:endParaRPr lang="en-GB" altLang="es-E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6147" name="Text Box 3"/>
          <p:cNvSpPr txBox="1">
            <a:spLocks noChangeArrowheads="1"/>
          </p:cNvSpPr>
          <p:nvPr/>
        </p:nvSpPr>
        <p:spPr bwMode="auto">
          <a:xfrm>
            <a:off x="952500" y="3752850"/>
            <a:ext cx="7239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s-ES" b="1">
                <a:solidFill>
                  <a:schemeClr val="bg1"/>
                </a:solidFill>
                <a:cs typeface="Times New Roman" panose="02020603050405020304" pitchFamily="18" charset="0"/>
                <a:sym typeface="Wingdings" panose="05000000000000000000" pitchFamily="2" charset="2"/>
              </a:rPr>
              <a:t>1992</a:t>
            </a:r>
            <a:r>
              <a:rPr lang="en-US" altLang="es-ES" b="1">
                <a:cs typeface="Times New Roman" panose="02020603050405020304" pitchFamily="18" charset="0"/>
                <a:sym typeface="Wingdings" panose="05000000000000000000" pitchFamily="2" charset="2"/>
              </a:rPr>
              <a:t> </a:t>
            </a:r>
            <a:r>
              <a:rPr lang="en-GB" altLang="es-ES">
                <a:cs typeface="Times New Roman" panose="02020603050405020304" pitchFamily="18" charset="0"/>
                <a:sym typeface="Wingdings" panose="05000000000000000000" pitchFamily="2" charset="2"/>
              </a:rPr>
              <a:t>El Tratado de la Unión Europea, que entra en vigor en 1993, consagra la cohesión como uno de los objetivos</a:t>
            </a:r>
            <a:r>
              <a:rPr lang="es-ES_tradnl" altLang="es-ES">
                <a:cs typeface="Times New Roman" panose="02020603050405020304" pitchFamily="18" charset="0"/>
                <a:sym typeface="Wingdings" panose="05000000000000000000" pitchFamily="2" charset="2"/>
              </a:rPr>
              <a:t> </a:t>
            </a:r>
            <a:r>
              <a:rPr lang="en-GB" altLang="es-ES">
                <a:cs typeface="Times New Roman" panose="02020603050405020304" pitchFamily="18" charset="0"/>
                <a:sym typeface="Wingdings" panose="05000000000000000000" pitchFamily="2" charset="2"/>
              </a:rPr>
              <a:t>esenciales de la Unión, paralelamente a la unión </a:t>
            </a:r>
            <a:r>
              <a:rPr lang="es-ES_tradnl" altLang="es-ES">
                <a:cs typeface="Times New Roman" panose="02020603050405020304" pitchFamily="18" charset="0"/>
                <a:sym typeface="Wingdings" panose="05000000000000000000" pitchFamily="2" charset="2"/>
              </a:rPr>
              <a:t>e</a:t>
            </a:r>
            <a:r>
              <a:rPr lang="en-GB" altLang="es-ES">
                <a:cs typeface="Times New Roman" panose="02020603050405020304" pitchFamily="18" charset="0"/>
                <a:sym typeface="Wingdings" panose="05000000000000000000" pitchFamily="2" charset="2"/>
              </a:rPr>
              <a:t>conómica y monetaria y al mercado único. También instaura</a:t>
            </a:r>
            <a:r>
              <a:rPr lang="es-ES_tradnl" altLang="es-ES">
                <a:cs typeface="Times New Roman" panose="02020603050405020304" pitchFamily="18" charset="0"/>
                <a:sym typeface="Wingdings" panose="05000000000000000000" pitchFamily="2" charset="2"/>
              </a:rPr>
              <a:t> </a:t>
            </a:r>
            <a:r>
              <a:rPr lang="en-GB" altLang="es-ES">
                <a:cs typeface="Times New Roman" panose="02020603050405020304" pitchFamily="18" charset="0"/>
                <a:sym typeface="Wingdings" panose="05000000000000000000" pitchFamily="2" charset="2"/>
              </a:rPr>
              <a:t>la creación del </a:t>
            </a:r>
            <a:r>
              <a:rPr lang="en-GB" altLang="es-ES" b="1" u="sng">
                <a:cs typeface="Times New Roman" panose="02020603050405020304" pitchFamily="18" charset="0"/>
                <a:sym typeface="Wingdings" panose="05000000000000000000" pitchFamily="2" charset="2"/>
              </a:rPr>
              <a:t>Fondo de Cohesión</a:t>
            </a:r>
            <a:r>
              <a:rPr lang="en-GB" altLang="es-ES">
                <a:cs typeface="Times New Roman" panose="02020603050405020304" pitchFamily="18" charset="0"/>
                <a:sym typeface="Wingdings" panose="05000000000000000000" pitchFamily="2" charset="2"/>
              </a:rPr>
              <a:t> que apoya proyectos en favor del medio ambiente y de los transportes en</a:t>
            </a:r>
            <a:r>
              <a:rPr lang="es-ES_tradnl" altLang="es-ES">
                <a:cs typeface="Times New Roman" panose="02020603050405020304" pitchFamily="18" charset="0"/>
                <a:sym typeface="Wingdings" panose="05000000000000000000" pitchFamily="2" charset="2"/>
              </a:rPr>
              <a:t> </a:t>
            </a:r>
            <a:r>
              <a:rPr lang="en-GB" altLang="es-ES">
                <a:cs typeface="Times New Roman" panose="02020603050405020304" pitchFamily="18" charset="0"/>
                <a:sym typeface="Wingdings" panose="05000000000000000000" pitchFamily="2" charset="2"/>
              </a:rPr>
              <a:t>los Estados miembros menos prósperos.</a:t>
            </a:r>
          </a:p>
        </p:txBody>
      </p:sp>
      <p:sp>
        <p:nvSpPr>
          <p:cNvPr id="13316" name="Text Box 4"/>
          <p:cNvSpPr txBox="1">
            <a:spLocks noChangeArrowheads="1"/>
          </p:cNvSpPr>
          <p:nvPr/>
        </p:nvSpPr>
        <p:spPr bwMode="auto">
          <a:xfrm>
            <a:off x="1524000" y="1447800"/>
            <a:ext cx="609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600"/>
              <a:t>Historia</a:t>
            </a:r>
            <a:endParaRPr lang="en-GB" altLang="es-E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45059" name="Text Box 3"/>
          <p:cNvSpPr txBox="1">
            <a:spLocks noChangeArrowheads="1"/>
          </p:cNvSpPr>
          <p:nvPr/>
        </p:nvSpPr>
        <p:spPr bwMode="auto">
          <a:xfrm>
            <a:off x="457200" y="2198688"/>
            <a:ext cx="82296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s-ES" sz="2000" b="1">
                <a:cs typeface="Times New Roman" panose="02020603050405020304" pitchFamily="18" charset="0"/>
                <a:sym typeface="Wingdings" panose="05000000000000000000" pitchFamily="2" charset="2"/>
              </a:rPr>
              <a:t>1994–99 </a:t>
            </a:r>
            <a:r>
              <a:rPr lang="en-US" altLang="es-ES" sz="2000">
                <a:cs typeface="Times New Roman" panose="02020603050405020304" pitchFamily="18" charset="0"/>
                <a:sym typeface="Wingdings" panose="05000000000000000000" pitchFamily="2" charset="2"/>
              </a:rPr>
              <a:t>1999 El Consejo Europeo de Edimburgo (diciembre de 1992) decide asignar cerca de 200 000 millones de ecus (precios de 1997), es decir, una tercera parte del presupuesto comunitario, a la política de cohesión. El nuevo </a:t>
            </a:r>
            <a:r>
              <a:rPr lang="en-US" altLang="es-ES" sz="2000" b="1" u="sng">
                <a:cs typeface="Times New Roman" panose="02020603050405020304" pitchFamily="18" charset="0"/>
                <a:sym typeface="Wingdings" panose="05000000000000000000" pitchFamily="2" charset="2"/>
              </a:rPr>
              <a:t>Instrumento Financiero de Orientación de la Pesca</a:t>
            </a:r>
            <a:r>
              <a:rPr lang="en-US" altLang="es-ES" sz="2000">
                <a:cs typeface="Times New Roman" panose="02020603050405020304" pitchFamily="18" charset="0"/>
                <a:sym typeface="Wingdings" panose="05000000000000000000" pitchFamily="2" charset="2"/>
              </a:rPr>
              <a:t> (IFOP) viene a completar los Fondos Estructurales. El Consejo Europeo de Berlín (marzo de 1999) reforma los Fondos Estructurales y modifica en parte el funcionamiento del Fondo de Cohesión. Estos Fondos serán dotados de más de 30 000 millones de euros anuales entre 2000 y 2006, es decir, de 213 000 millones de euros en siete años</a:t>
            </a:r>
          </a:p>
          <a:p>
            <a:pPr eaLnBrk="1" hangingPunct="1">
              <a:spcBef>
                <a:spcPct val="50000"/>
              </a:spcBef>
            </a:pPr>
            <a:r>
              <a:rPr lang="en-GB" altLang="es-ES" sz="1800">
                <a:cs typeface="Times New Roman" panose="02020603050405020304" pitchFamily="18" charset="0"/>
                <a:sym typeface="Wingdings" panose="05000000000000000000" pitchFamily="2" charset="2"/>
              </a:rPr>
              <a:t>El Instrumento Estructural de Preadhesión (ISPA)</a:t>
            </a:r>
            <a:r>
              <a:rPr lang="es-ES_tradnl" altLang="es-ES" sz="1800">
                <a:cs typeface="Times New Roman" panose="02020603050405020304" pitchFamily="18" charset="0"/>
                <a:sym typeface="Wingdings" panose="05000000000000000000" pitchFamily="2" charset="2"/>
              </a:rPr>
              <a:t> </a:t>
            </a:r>
            <a:r>
              <a:rPr lang="en-GB" altLang="es-ES" sz="1800">
                <a:cs typeface="Times New Roman" panose="02020603050405020304" pitchFamily="18" charset="0"/>
                <a:sym typeface="Wingdings" panose="05000000000000000000" pitchFamily="2" charset="2"/>
              </a:rPr>
              <a:t>y el Programa especial de adhesión en los sectores de la agricultura y el desarrollo rural (Sapard) complementan</a:t>
            </a:r>
            <a:r>
              <a:rPr lang="es-ES_tradnl" altLang="es-ES" sz="1800">
                <a:cs typeface="Times New Roman" panose="02020603050405020304" pitchFamily="18" charset="0"/>
                <a:sym typeface="Wingdings" panose="05000000000000000000" pitchFamily="2" charset="2"/>
              </a:rPr>
              <a:t> </a:t>
            </a:r>
            <a:r>
              <a:rPr lang="en-GB" altLang="es-ES" sz="1800">
                <a:cs typeface="Times New Roman" panose="02020603050405020304" pitchFamily="18" charset="0"/>
                <a:sym typeface="Wingdings" panose="05000000000000000000" pitchFamily="2" charset="2"/>
              </a:rPr>
              <a:t>el</a:t>
            </a:r>
            <a:r>
              <a:rPr lang="es-ES_tradnl" altLang="es-ES" sz="1800">
                <a:cs typeface="Times New Roman" panose="02020603050405020304" pitchFamily="18" charset="0"/>
                <a:sym typeface="Wingdings" panose="05000000000000000000" pitchFamily="2" charset="2"/>
              </a:rPr>
              <a:t> p</a:t>
            </a:r>
            <a:r>
              <a:rPr lang="en-GB" altLang="es-ES" sz="1800">
                <a:cs typeface="Times New Roman" panose="02020603050405020304" pitchFamily="18" charset="0"/>
                <a:sym typeface="Wingdings" panose="05000000000000000000" pitchFamily="2" charset="2"/>
              </a:rPr>
              <a:t>rograma Phare, que existe desde 1989 para favorecer el desarrollo económico y social y la protección del</a:t>
            </a:r>
            <a:r>
              <a:rPr lang="es-ES_tradnl" altLang="es-ES" sz="1800">
                <a:cs typeface="Times New Roman" panose="02020603050405020304" pitchFamily="18" charset="0"/>
                <a:sym typeface="Wingdings" panose="05000000000000000000" pitchFamily="2" charset="2"/>
              </a:rPr>
              <a:t> </a:t>
            </a:r>
            <a:r>
              <a:rPr lang="en-GB" altLang="es-ES" sz="1800">
                <a:cs typeface="Times New Roman" panose="02020603050405020304" pitchFamily="18" charset="0"/>
                <a:sym typeface="Wingdings" panose="05000000000000000000" pitchFamily="2" charset="2"/>
              </a:rPr>
              <a:t>medio ambiente en los países candidatos de Europa Central y Oriental.</a:t>
            </a:r>
          </a:p>
        </p:txBody>
      </p:sp>
      <p:sp>
        <p:nvSpPr>
          <p:cNvPr id="14340" name="Text Box 4"/>
          <p:cNvSpPr txBox="1">
            <a:spLocks noChangeArrowheads="1"/>
          </p:cNvSpPr>
          <p:nvPr/>
        </p:nvSpPr>
        <p:spPr bwMode="auto">
          <a:xfrm>
            <a:off x="1524000" y="1447800"/>
            <a:ext cx="609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600"/>
              <a:t>Historia</a:t>
            </a:r>
            <a:endParaRPr lang="en-GB" altLang="es-E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7171" name="Text Box 3"/>
          <p:cNvSpPr txBox="1">
            <a:spLocks noChangeArrowheads="1"/>
          </p:cNvSpPr>
          <p:nvPr/>
        </p:nvSpPr>
        <p:spPr bwMode="auto">
          <a:xfrm>
            <a:off x="228600" y="2155825"/>
            <a:ext cx="8686800" cy="4627563"/>
          </a:xfrm>
          <a:prstGeom prst="rect">
            <a:avLst/>
          </a:prstGeom>
          <a:noFill/>
          <a:ln w="9525">
            <a:noFill/>
            <a:miter lim="800000"/>
            <a:headEnd/>
            <a:tailEnd/>
          </a:ln>
          <a:effectLst/>
        </p:spPr>
        <p:txBody>
          <a:bodyPr>
            <a:spAutoFit/>
          </a:bodyPr>
          <a:lstStyle/>
          <a:p>
            <a:pPr>
              <a:spcBef>
                <a:spcPct val="50000"/>
              </a:spcBef>
              <a:defRPr/>
            </a:pPr>
            <a:r>
              <a:rPr lang="en-US" b="1">
                <a:cs typeface="Times New Roman" pitchFamily="18" charset="0"/>
                <a:sym typeface="Wingdings" pitchFamily="2" charset="2"/>
              </a:rPr>
              <a:t>2000–01 </a:t>
            </a:r>
            <a:r>
              <a:rPr lang="en-GB">
                <a:cs typeface="Times New Roman" pitchFamily="18" charset="0"/>
                <a:sym typeface="Wingdings" pitchFamily="2" charset="2"/>
              </a:rPr>
              <a:t>El Consejo Europeo de Lisboa (marzo de 2000) adopta una </a:t>
            </a:r>
            <a:r>
              <a:rPr lang="en-GB" b="1">
                <a:cs typeface="Times New Roman" pitchFamily="18" charset="0"/>
                <a:sym typeface="Wingdings" pitchFamily="2" charset="2"/>
              </a:rPr>
              <a:t>estrategia</a:t>
            </a:r>
            <a:r>
              <a:rPr lang="en-GB">
                <a:cs typeface="Times New Roman" pitchFamily="18" charset="0"/>
                <a:sym typeface="Wingdings" pitchFamily="2" charset="2"/>
              </a:rPr>
              <a:t> centrada en el empleo y destinada a hacer</a:t>
            </a:r>
            <a:r>
              <a:rPr lang="es-ES_tradnl">
                <a:cs typeface="Times New Roman" pitchFamily="18" charset="0"/>
                <a:sym typeface="Wingdings" pitchFamily="2" charset="2"/>
              </a:rPr>
              <a:t> </a:t>
            </a:r>
            <a:r>
              <a:rPr lang="en-GB">
                <a:cs typeface="Times New Roman" pitchFamily="18" charset="0"/>
                <a:sym typeface="Wingdings" pitchFamily="2" charset="2"/>
              </a:rPr>
              <a:t>de la Unión «</a:t>
            </a:r>
            <a:r>
              <a:rPr lang="en-GB">
                <a:effectLst>
                  <a:outerShdw blurRad="38100" dist="38100" dir="2700000" algn="tl">
                    <a:srgbClr val="C0C0C0"/>
                  </a:outerShdw>
                </a:effectLst>
                <a:cs typeface="Times New Roman" pitchFamily="18" charset="0"/>
                <a:sym typeface="Wingdings" pitchFamily="2" charset="2"/>
              </a:rPr>
              <a:t>la economía del conocimiento más competitiva y dinámica del mundo para 2010</a:t>
            </a:r>
            <a:r>
              <a:rPr lang="en-GB">
                <a:cs typeface="Times New Roman" pitchFamily="18" charset="0"/>
                <a:sym typeface="Wingdings" pitchFamily="2" charset="2"/>
              </a:rPr>
              <a:t>». El Consejo de</a:t>
            </a:r>
            <a:r>
              <a:rPr lang="es-ES_tradnl">
                <a:cs typeface="Times New Roman" pitchFamily="18" charset="0"/>
                <a:sym typeface="Wingdings" pitchFamily="2" charset="2"/>
              </a:rPr>
              <a:t> </a:t>
            </a:r>
            <a:r>
              <a:rPr lang="en-GB">
                <a:cs typeface="Times New Roman" pitchFamily="18" charset="0"/>
                <a:sym typeface="Wingdings" pitchFamily="2" charset="2"/>
              </a:rPr>
              <a:t>Gotemburgo (junio de 2001) completa esta estrategia articulándola con el desarrollo sostenible.</a:t>
            </a:r>
          </a:p>
          <a:p>
            <a:pPr>
              <a:spcBef>
                <a:spcPct val="50000"/>
              </a:spcBef>
              <a:defRPr/>
            </a:pPr>
            <a:r>
              <a:rPr lang="en-US" b="1">
                <a:solidFill>
                  <a:schemeClr val="bg1"/>
                </a:solidFill>
                <a:cs typeface="Times New Roman" pitchFamily="18" charset="0"/>
                <a:sym typeface="Wingdings" pitchFamily="2" charset="2"/>
              </a:rPr>
              <a:t>2004</a:t>
            </a:r>
            <a:r>
              <a:rPr lang="en-US" b="1">
                <a:cs typeface="Times New Roman" pitchFamily="18" charset="0"/>
                <a:sym typeface="Wingdings" pitchFamily="2" charset="2"/>
              </a:rPr>
              <a:t> </a:t>
            </a:r>
            <a:r>
              <a:rPr lang="en-GB">
                <a:cs typeface="Times New Roman" pitchFamily="18" charset="0"/>
                <a:sym typeface="Wingdings" pitchFamily="2" charset="2"/>
              </a:rPr>
              <a:t>El 18 de febrero, la Comisión Europea presenta sus propuestas de reforma de la política de cohesión para el</a:t>
            </a:r>
            <a:r>
              <a:rPr lang="es-ES_tradnl">
                <a:cs typeface="Times New Roman" pitchFamily="18" charset="0"/>
                <a:sym typeface="Wingdings" pitchFamily="2" charset="2"/>
              </a:rPr>
              <a:t> </a:t>
            </a:r>
            <a:r>
              <a:rPr lang="en-GB">
                <a:cs typeface="Times New Roman" pitchFamily="18" charset="0"/>
                <a:sym typeface="Wingdings" pitchFamily="2" charset="2"/>
              </a:rPr>
              <a:t>período 2007-2013: «Una nueva asociación para la cohesión: convergencia, competitividad, cooperación».</a:t>
            </a:r>
          </a:p>
          <a:p>
            <a:pPr>
              <a:spcBef>
                <a:spcPct val="50000"/>
              </a:spcBef>
              <a:defRPr/>
            </a:pPr>
            <a:r>
              <a:rPr lang="en-GB" sz="2000">
                <a:cs typeface="Times New Roman" pitchFamily="18" charset="0"/>
                <a:sym typeface="Wingdings" pitchFamily="2" charset="2"/>
              </a:rPr>
              <a:t>El 1 de mayo tiene lugar la adhesión a la Unión Europea de la República Checa, Estonia, Chipre,</a:t>
            </a:r>
            <a:r>
              <a:rPr lang="es-ES_tradnl" sz="2000">
                <a:cs typeface="Times New Roman" pitchFamily="18" charset="0"/>
                <a:sym typeface="Wingdings" pitchFamily="2" charset="2"/>
              </a:rPr>
              <a:t> </a:t>
            </a:r>
            <a:r>
              <a:rPr lang="en-GB" sz="2000">
                <a:cs typeface="Times New Roman" pitchFamily="18" charset="0"/>
                <a:sym typeface="Wingdings" pitchFamily="2" charset="2"/>
              </a:rPr>
              <a:t>Letonia, </a:t>
            </a:r>
            <a:r>
              <a:rPr lang="es-ES_tradnl" sz="2000">
                <a:cs typeface="Times New Roman" pitchFamily="18" charset="0"/>
                <a:sym typeface="Wingdings" pitchFamily="2" charset="2"/>
              </a:rPr>
              <a:t>L</a:t>
            </a:r>
            <a:r>
              <a:rPr lang="en-GB" sz="2000">
                <a:cs typeface="Times New Roman" pitchFamily="18" charset="0"/>
                <a:sym typeface="Wingdings" pitchFamily="2" charset="2"/>
              </a:rPr>
              <a:t>ituania, Hungría, Malta, Polonia, Eslovenia y</a:t>
            </a:r>
            <a:r>
              <a:rPr lang="es-ES_tradnl" sz="2000">
                <a:cs typeface="Times New Roman" pitchFamily="18" charset="0"/>
                <a:sym typeface="Wingdings" pitchFamily="2" charset="2"/>
              </a:rPr>
              <a:t> </a:t>
            </a:r>
            <a:r>
              <a:rPr lang="en-GB" sz="2000">
                <a:cs typeface="Times New Roman" pitchFamily="18" charset="0"/>
                <a:sym typeface="Wingdings" pitchFamily="2" charset="2"/>
              </a:rPr>
              <a:t>Eslovaquia.</a:t>
            </a:r>
            <a:r>
              <a:rPr lang="en-US" sz="2000">
                <a:cs typeface="Times New Roman" pitchFamily="18" charset="0"/>
                <a:sym typeface="Wingdings" pitchFamily="2" charset="2"/>
              </a:rPr>
              <a:t>. </a:t>
            </a:r>
            <a:endParaRPr lang="en-GB" sz="2000">
              <a:cs typeface="Times New Roman" pitchFamily="18" charset="0"/>
              <a:sym typeface="Wingdings" pitchFamily="2" charset="2"/>
            </a:endParaRPr>
          </a:p>
        </p:txBody>
      </p:sp>
      <p:sp>
        <p:nvSpPr>
          <p:cNvPr id="15364" name="Text Box 4"/>
          <p:cNvSpPr txBox="1">
            <a:spLocks noChangeArrowheads="1"/>
          </p:cNvSpPr>
          <p:nvPr/>
        </p:nvSpPr>
        <p:spPr bwMode="auto">
          <a:xfrm>
            <a:off x="1524000" y="1447800"/>
            <a:ext cx="609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600"/>
              <a:t>Historia</a:t>
            </a:r>
            <a:endParaRPr lang="en-GB" altLang="es-E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113667" name="Text Box 3"/>
          <p:cNvSpPr txBox="1">
            <a:spLocks noChangeArrowheads="1"/>
          </p:cNvSpPr>
          <p:nvPr/>
        </p:nvSpPr>
        <p:spPr bwMode="auto">
          <a:xfrm>
            <a:off x="228600" y="2155825"/>
            <a:ext cx="86868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b="1">
                <a:sym typeface="Wingdings" panose="05000000000000000000" pitchFamily="2" charset="2"/>
              </a:rPr>
              <a:t>2005</a:t>
            </a:r>
            <a:r>
              <a:rPr lang="es-ES_tradnl" altLang="es-ES">
                <a:sym typeface="Wingdings" panose="05000000000000000000" pitchFamily="2" charset="2"/>
              </a:rPr>
              <a:t> El Consejo Europeo llega a un compromiso respecto al presupuesto 2007-2013. Se dota la política de cohesión con 347 410 millones de euros (precios actuales) . </a:t>
            </a:r>
          </a:p>
          <a:p>
            <a:pPr eaLnBrk="1" hangingPunct="1">
              <a:lnSpc>
                <a:spcPct val="40000"/>
              </a:lnSpc>
            </a:pPr>
            <a:endParaRPr lang="es-ES_tradnl" altLang="es-ES">
              <a:sym typeface="Wingdings" panose="05000000000000000000" pitchFamily="2" charset="2"/>
            </a:endParaRPr>
          </a:p>
          <a:p>
            <a:pPr eaLnBrk="1" hangingPunct="1"/>
            <a:r>
              <a:rPr lang="es-ES_tradnl" altLang="es-ES" b="1">
                <a:solidFill>
                  <a:schemeClr val="bg1"/>
                </a:solidFill>
                <a:sym typeface="Wingdings" panose="05000000000000000000" pitchFamily="2" charset="2"/>
              </a:rPr>
              <a:t>2006</a:t>
            </a:r>
            <a:r>
              <a:rPr lang="es-ES_tradnl" altLang="es-ES">
                <a:sym typeface="Wingdings" panose="05000000000000000000" pitchFamily="2" charset="2"/>
              </a:rPr>
              <a:t> El 17 de mayo, el Consejo, el Parlamento y la Comisión firman el acuerdo sobre el presupuesto 2007-2013. El 1 de agosto, entran en vigor los Reglamentos relativos a los Fondos Estructurales para el período 2007-2013.  El 6 de octubre, el Consejo aprueba "las directrices estratégicas comunitarias en materia de cohesión", fundamento de la nueva política que enuncia los principios y prioridades para 2007-2013. </a:t>
            </a:r>
          </a:p>
          <a:p>
            <a:pPr eaLnBrk="1" hangingPunct="1">
              <a:lnSpc>
                <a:spcPct val="30000"/>
              </a:lnSpc>
            </a:pPr>
            <a:endParaRPr lang="es-ES_tradnl" altLang="es-ES">
              <a:sym typeface="Wingdings" panose="05000000000000000000" pitchFamily="2" charset="2"/>
            </a:endParaRPr>
          </a:p>
          <a:p>
            <a:pPr eaLnBrk="1" hangingPunct="1"/>
            <a:r>
              <a:rPr lang="es-ES_tradnl" altLang="es-ES" b="1">
                <a:solidFill>
                  <a:schemeClr val="bg1"/>
                </a:solidFill>
                <a:sym typeface="Wingdings" panose="05000000000000000000" pitchFamily="2" charset="2"/>
              </a:rPr>
              <a:t>2007</a:t>
            </a:r>
            <a:r>
              <a:rPr lang="es-ES_tradnl" altLang="es-ES">
                <a:sym typeface="Wingdings" panose="05000000000000000000" pitchFamily="2" charset="2"/>
              </a:rPr>
              <a:t> El 1 de Enero  Bulgaria y Rumanía ingresan en la Unión Europea. </a:t>
            </a:r>
            <a:endParaRPr lang="en-GB" altLang="es-ES">
              <a:sym typeface="Wingdings" panose="05000000000000000000" pitchFamily="2" charset="2"/>
            </a:endParaRPr>
          </a:p>
        </p:txBody>
      </p:sp>
      <p:sp>
        <p:nvSpPr>
          <p:cNvPr id="16388" name="Text Box 4"/>
          <p:cNvSpPr txBox="1">
            <a:spLocks noChangeArrowheads="1"/>
          </p:cNvSpPr>
          <p:nvPr/>
        </p:nvSpPr>
        <p:spPr bwMode="auto">
          <a:xfrm>
            <a:off x="1524000" y="1447800"/>
            <a:ext cx="609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600"/>
              <a:t>Historia</a:t>
            </a:r>
            <a:endParaRPr lang="en-GB" altLang="es-E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6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3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4099" name="Text Box 3"/>
          <p:cNvSpPr txBox="1">
            <a:spLocks noChangeArrowheads="1"/>
          </p:cNvSpPr>
          <p:nvPr/>
        </p:nvSpPr>
        <p:spPr bwMode="auto">
          <a:xfrm>
            <a:off x="228600" y="1371600"/>
            <a:ext cx="8686800" cy="4838700"/>
          </a:xfrm>
          <a:prstGeom prst="rect">
            <a:avLst/>
          </a:prstGeom>
          <a:noFill/>
          <a:ln w="9525">
            <a:noFill/>
            <a:miter lim="800000"/>
            <a:headEnd/>
            <a:tailEnd/>
          </a:ln>
          <a:effectLst/>
        </p:spPr>
        <p:txBody>
          <a:bodyPr>
            <a:spAutoFit/>
          </a:bodyPr>
          <a:lstStyle/>
          <a:p>
            <a:pPr>
              <a:spcBef>
                <a:spcPct val="50000"/>
              </a:spcBef>
              <a:defRPr/>
            </a:pPr>
            <a:r>
              <a:rPr lang="es-ES_tradnl">
                <a:cs typeface="Times New Roman" pitchFamily="18" charset="0"/>
                <a:sym typeface="Wingdings" pitchFamily="2" charset="2"/>
              </a:rPr>
              <a:t>La política regional europea es una </a:t>
            </a:r>
            <a:r>
              <a:rPr lang="es-ES_tradnl" b="1" u="sng">
                <a:cs typeface="Times New Roman" pitchFamily="18" charset="0"/>
                <a:sym typeface="Wingdings" pitchFamily="2" charset="2"/>
              </a:rPr>
              <a:t>política de solidaridad</a:t>
            </a:r>
            <a:r>
              <a:rPr lang="es-ES_tradnl">
                <a:cs typeface="Times New Roman" pitchFamily="18" charset="0"/>
                <a:sym typeface="Wingdings" pitchFamily="2" charset="2"/>
              </a:rPr>
              <a:t>. Dedica </a:t>
            </a:r>
            <a:r>
              <a:rPr lang="es-ES_tradnl" b="1" u="sng">
                <a:cs typeface="Times New Roman" pitchFamily="18" charset="0"/>
                <a:sym typeface="Wingdings" pitchFamily="2" charset="2"/>
              </a:rPr>
              <a:t>más de la tercera parte</a:t>
            </a:r>
            <a:r>
              <a:rPr lang="es-ES_tradnl">
                <a:cs typeface="Times New Roman" pitchFamily="18" charset="0"/>
                <a:sym typeface="Wingdings" pitchFamily="2" charset="2"/>
              </a:rPr>
              <a:t> del presupuesto de la Unión Europea a reducir las diferencias en el ámbito del desarrollo entre las regiones así como las disparidades de bienestar entre los ciudadanos. </a:t>
            </a:r>
          </a:p>
          <a:p>
            <a:pPr>
              <a:spcBef>
                <a:spcPct val="50000"/>
              </a:spcBef>
              <a:defRPr/>
            </a:pPr>
            <a:r>
              <a:rPr lang="es-ES_tradnl">
                <a:cs typeface="Times New Roman" pitchFamily="18" charset="0"/>
                <a:sym typeface="Wingdings" pitchFamily="2" charset="2"/>
              </a:rPr>
              <a:t>A través de esta política, la Unión desea contribuir a la </a:t>
            </a:r>
            <a:r>
              <a:rPr lang="es-ES_tradnl" b="1" u="sng">
                <a:cs typeface="Times New Roman" pitchFamily="18" charset="0"/>
                <a:sym typeface="Wingdings" pitchFamily="2" charset="2"/>
              </a:rPr>
              <a:t>recuperación</a:t>
            </a:r>
            <a:r>
              <a:rPr lang="es-ES_tradnl">
                <a:cs typeface="Times New Roman" pitchFamily="18" charset="0"/>
                <a:sym typeface="Wingdings" pitchFamily="2" charset="2"/>
              </a:rPr>
              <a:t> de las regiones menos desarrolladas, la </a:t>
            </a:r>
            <a:r>
              <a:rPr lang="es-ES_tradnl" b="1" u="sng">
                <a:cs typeface="Times New Roman" pitchFamily="18" charset="0"/>
                <a:sym typeface="Wingdings" pitchFamily="2" charset="2"/>
              </a:rPr>
              <a:t>reconversión</a:t>
            </a:r>
            <a:r>
              <a:rPr lang="es-ES_tradnl">
                <a:cs typeface="Times New Roman" pitchFamily="18" charset="0"/>
                <a:sym typeface="Wingdings" pitchFamily="2" charset="2"/>
              </a:rPr>
              <a:t> de las zonas industriales en crisis, la </a:t>
            </a:r>
            <a:r>
              <a:rPr lang="es-ES_tradnl" b="1" u="sng">
                <a:cs typeface="Times New Roman" pitchFamily="18" charset="0"/>
                <a:sym typeface="Wingdings" pitchFamily="2" charset="2"/>
              </a:rPr>
              <a:t>diversificación</a:t>
            </a:r>
            <a:r>
              <a:rPr lang="es-ES_tradnl">
                <a:cs typeface="Times New Roman" pitchFamily="18" charset="0"/>
                <a:sym typeface="Wingdings" pitchFamily="2" charset="2"/>
              </a:rPr>
              <a:t> económica de las zonas rurales en declive agrícola, o aun la </a:t>
            </a:r>
            <a:r>
              <a:rPr lang="es-ES_tradnl" b="1" u="sng">
                <a:cs typeface="Times New Roman" pitchFamily="18" charset="0"/>
                <a:sym typeface="Wingdings" pitchFamily="2" charset="2"/>
              </a:rPr>
              <a:t>revitalización</a:t>
            </a:r>
            <a:r>
              <a:rPr lang="es-ES_tradnl">
                <a:cs typeface="Times New Roman" pitchFamily="18" charset="0"/>
                <a:sym typeface="Wingdings" pitchFamily="2" charset="2"/>
              </a:rPr>
              <a:t> de los barrios desheredados de las ciudades, teniendo presente como preocupación esencial la creación de empleo. </a:t>
            </a:r>
          </a:p>
          <a:p>
            <a:pPr>
              <a:spcBef>
                <a:spcPct val="50000"/>
              </a:spcBef>
              <a:defRPr/>
            </a:pPr>
            <a:r>
              <a:rPr lang="es-ES_tradnl">
                <a:cs typeface="Times New Roman" pitchFamily="18" charset="0"/>
                <a:sym typeface="Wingdings" pitchFamily="2" charset="2"/>
              </a:rPr>
              <a:t>En una palabra, se trata de fortalecer la «</a:t>
            </a:r>
            <a:r>
              <a:rPr lang="es-ES_tradnl" b="1">
                <a:effectLst>
                  <a:outerShdw blurRad="38100" dist="38100" dir="2700000" algn="tl">
                    <a:srgbClr val="C0C0C0"/>
                  </a:outerShdw>
                </a:effectLst>
                <a:cs typeface="Times New Roman" pitchFamily="18" charset="0"/>
                <a:sym typeface="Wingdings" pitchFamily="2" charset="2"/>
              </a:rPr>
              <a:t>cohesión</a:t>
            </a:r>
            <a:r>
              <a:rPr lang="es-ES_tradnl">
                <a:cs typeface="Times New Roman" pitchFamily="18" charset="0"/>
                <a:sym typeface="Wingdings" pitchFamily="2" charset="2"/>
              </a:rPr>
              <a:t>» económica, social y territorial de la Unión.</a:t>
            </a:r>
            <a:endParaRPr lang="en-GB">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18435" name="Rectangle 4"/>
          <p:cNvSpPr>
            <a:spLocks noChangeArrowheads="1"/>
          </p:cNvSpPr>
          <p:nvPr/>
        </p:nvSpPr>
        <p:spPr bwMode="auto">
          <a:xfrm>
            <a:off x="3200400" y="1066800"/>
            <a:ext cx="2667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s-ES" sz="4400">
                <a:cs typeface="Times New Roman" panose="02020603050405020304" pitchFamily="18" charset="0"/>
              </a:rPr>
              <a:t>¿Porqué?</a:t>
            </a:r>
            <a:r>
              <a:rPr lang="es-PE" altLang="es-ES" sz="4400"/>
              <a:t> </a:t>
            </a:r>
          </a:p>
          <a:p>
            <a:pPr algn="ctr" eaLnBrk="1" hangingPunct="1"/>
            <a:r>
              <a:rPr lang="es-PE" altLang="es-ES" sz="3600" i="1"/>
              <a:t>Disparidades</a:t>
            </a:r>
          </a:p>
        </p:txBody>
      </p:sp>
      <p:sp>
        <p:nvSpPr>
          <p:cNvPr id="18436" name="Rectangle 6"/>
          <p:cNvSpPr>
            <a:spLocks noChangeArrowheads="1"/>
          </p:cNvSpPr>
          <p:nvPr/>
        </p:nvSpPr>
        <p:spPr bwMode="auto">
          <a:xfrm>
            <a:off x="1519238" y="2119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s-ES"/>
          </a:p>
        </p:txBody>
      </p:sp>
      <p:pic>
        <p:nvPicPr>
          <p:cNvPr id="1843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2876550"/>
            <a:ext cx="8863013"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19459" name="Rectangle 3"/>
          <p:cNvSpPr>
            <a:spLocks noChangeArrowheads="1"/>
          </p:cNvSpPr>
          <p:nvPr/>
        </p:nvSpPr>
        <p:spPr bwMode="auto">
          <a:xfrm>
            <a:off x="3200400" y="1066800"/>
            <a:ext cx="2667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s-ES" sz="4400">
                <a:cs typeface="Times New Roman" panose="02020603050405020304" pitchFamily="18" charset="0"/>
              </a:rPr>
              <a:t>¿Porqué?</a:t>
            </a:r>
            <a:r>
              <a:rPr lang="es-PE" altLang="es-ES" sz="4400"/>
              <a:t> </a:t>
            </a:r>
          </a:p>
          <a:p>
            <a:pPr algn="ctr" eaLnBrk="1" hangingPunct="1"/>
            <a:r>
              <a:rPr lang="es-PE" altLang="es-ES" sz="3600" i="1"/>
              <a:t>Disparidades</a:t>
            </a:r>
          </a:p>
        </p:txBody>
      </p:sp>
      <p:sp>
        <p:nvSpPr>
          <p:cNvPr id="19460" name="Rectangle 4"/>
          <p:cNvSpPr>
            <a:spLocks noChangeArrowheads="1"/>
          </p:cNvSpPr>
          <p:nvPr/>
        </p:nvSpPr>
        <p:spPr bwMode="auto">
          <a:xfrm>
            <a:off x="1519238" y="2119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s-ES"/>
          </a:p>
        </p:txBody>
      </p:sp>
      <p:pic>
        <p:nvPicPr>
          <p:cNvPr id="1946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70188"/>
            <a:ext cx="88392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Line 11"/>
          <p:cNvSpPr>
            <a:spLocks noChangeShapeType="1"/>
          </p:cNvSpPr>
          <p:nvPr/>
        </p:nvSpPr>
        <p:spPr bwMode="auto">
          <a:xfrm>
            <a:off x="609600" y="5105400"/>
            <a:ext cx="800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EE_19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0"/>
            <a:ext cx="58912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57200"/>
            <a:ext cx="7772400" cy="609600"/>
          </a:xfrm>
        </p:spPr>
        <p:txBody>
          <a:bodyPr/>
          <a:lstStyle/>
          <a:p>
            <a:pPr eaLnBrk="1" hangingPunct="1"/>
            <a:r>
              <a:rPr lang="es-ES_tradnl" altLang="es-ES" smtClean="0"/>
              <a:t>Fondos estructurales</a:t>
            </a:r>
            <a:endParaRPr lang="en-GB" altLang="es-ES" smtClean="0"/>
          </a:p>
        </p:txBody>
      </p:sp>
      <p:sp>
        <p:nvSpPr>
          <p:cNvPr id="20483" name="Rectangle 3"/>
          <p:cNvSpPr>
            <a:spLocks noChangeArrowheads="1"/>
          </p:cNvSpPr>
          <p:nvPr/>
        </p:nvSpPr>
        <p:spPr bwMode="auto">
          <a:xfrm>
            <a:off x="3200400" y="1066800"/>
            <a:ext cx="2667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s-ES" sz="4400">
                <a:cs typeface="Times New Roman" panose="02020603050405020304" pitchFamily="18" charset="0"/>
              </a:rPr>
              <a:t>¿Como?</a:t>
            </a:r>
            <a:r>
              <a:rPr lang="es-PE" altLang="es-ES" sz="4400"/>
              <a:t> </a:t>
            </a:r>
          </a:p>
          <a:p>
            <a:pPr algn="ctr" eaLnBrk="1" hangingPunct="1"/>
            <a:r>
              <a:rPr lang="es-PE" altLang="es-ES" sz="3600" i="1"/>
              <a:t>2000-2006</a:t>
            </a:r>
            <a:endParaRPr lang="es-PE" altLang="es-ES" sz="2800" i="1"/>
          </a:p>
        </p:txBody>
      </p:sp>
      <p:sp>
        <p:nvSpPr>
          <p:cNvPr id="20484" name="Rectangle 7"/>
          <p:cNvSpPr>
            <a:spLocks noChangeArrowheads="1"/>
          </p:cNvSpPr>
          <p:nvPr/>
        </p:nvSpPr>
        <p:spPr bwMode="auto">
          <a:xfrm>
            <a:off x="533400" y="2632075"/>
            <a:ext cx="8077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s-ES" sz="3600" b="1">
                <a:cs typeface="Times New Roman" panose="02020603050405020304" pitchFamily="18" charset="0"/>
              </a:rPr>
              <a:t>+ 213 MM €</a:t>
            </a:r>
            <a:r>
              <a:rPr lang="en-US" altLang="es-ES" sz="3600">
                <a:cs typeface="Times New Roman" panose="02020603050405020304" pitchFamily="18" charset="0"/>
              </a:rPr>
              <a:t> para todos los instrumentos estructurales en los 15 Estados Miembros.</a:t>
            </a:r>
          </a:p>
          <a:p>
            <a:pPr eaLnBrk="1" hangingPunct="1"/>
            <a:r>
              <a:rPr lang="en-US" altLang="es-ES" sz="3600">
                <a:cs typeface="Times New Roman" panose="02020603050405020304" pitchFamily="18" charset="0"/>
              </a:rPr>
              <a:t> </a:t>
            </a:r>
          </a:p>
          <a:p>
            <a:pPr eaLnBrk="1" hangingPunct="1"/>
            <a:r>
              <a:rPr lang="en-US" altLang="es-ES" sz="3600" b="1">
                <a:cs typeface="Times New Roman" panose="02020603050405020304" pitchFamily="18" charset="0"/>
              </a:rPr>
              <a:t>+ 22 MM €</a:t>
            </a:r>
            <a:r>
              <a:rPr lang="en-US" altLang="es-ES" sz="3600">
                <a:cs typeface="Times New Roman" panose="02020603050405020304" pitchFamily="18" charset="0"/>
              </a:rPr>
              <a:t> en ayuda de preadhesión, </a:t>
            </a:r>
          </a:p>
          <a:p>
            <a:pPr eaLnBrk="1" hangingPunct="1"/>
            <a:r>
              <a:rPr lang="en-US" altLang="es-ES" sz="3600" b="1">
                <a:cs typeface="Times New Roman" panose="02020603050405020304" pitchFamily="18" charset="0"/>
              </a:rPr>
              <a:t>+ 22 MM €</a:t>
            </a:r>
            <a:r>
              <a:rPr lang="en-US" altLang="es-ES" sz="3600">
                <a:cs typeface="Times New Roman" panose="02020603050405020304" pitchFamily="18" charset="0"/>
              </a:rPr>
              <a:t> en intervenciones estructurales en los nuevos Estados Miembros</a:t>
            </a:r>
            <a:endParaRPr lang="en-US" altLang="es-ES" sz="5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sp>
        <p:nvSpPr>
          <p:cNvPr id="51203" name="Text Box 3"/>
          <p:cNvSpPr txBox="1">
            <a:spLocks noChangeArrowheads="1"/>
          </p:cNvSpPr>
          <p:nvPr/>
        </p:nvSpPr>
        <p:spPr bwMode="auto">
          <a:xfrm>
            <a:off x="1219200" y="1295400"/>
            <a:ext cx="66294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s-ES_tradnl" altLang="es-ES" sz="4000"/>
              <a:t>Política regional (FEDER)</a:t>
            </a:r>
          </a:p>
          <a:p>
            <a:pPr eaLnBrk="1" hangingPunct="1">
              <a:spcBef>
                <a:spcPct val="50000"/>
              </a:spcBef>
            </a:pPr>
            <a:r>
              <a:rPr lang="es-ES_tradnl" altLang="es-ES" sz="4000"/>
              <a:t>Política de Empleo (FSE)</a:t>
            </a:r>
          </a:p>
          <a:p>
            <a:pPr eaLnBrk="1" hangingPunct="1">
              <a:spcBef>
                <a:spcPct val="50000"/>
              </a:spcBef>
            </a:pPr>
            <a:r>
              <a:rPr lang="es-ES_tradnl" altLang="es-ES" sz="4000"/>
              <a:t>Infraestructuras (FC)</a:t>
            </a:r>
          </a:p>
          <a:p>
            <a:pPr eaLnBrk="1" hangingPunct="1">
              <a:spcBef>
                <a:spcPct val="50000"/>
              </a:spcBef>
            </a:pPr>
            <a:r>
              <a:rPr lang="es-ES_tradnl" altLang="es-ES" sz="4000"/>
              <a:t>Desarrollo Rural (FEOGA-O)</a:t>
            </a:r>
          </a:p>
          <a:p>
            <a:pPr eaLnBrk="1" hangingPunct="1">
              <a:spcBef>
                <a:spcPct val="50000"/>
              </a:spcBef>
            </a:pPr>
            <a:r>
              <a:rPr lang="es-ES_tradnl" altLang="es-ES" sz="4000"/>
              <a:t>Pesca (IFOP)</a:t>
            </a:r>
            <a:endParaRPr lang="fr-FR" altLang="es-E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randombar(horizontal)">
                                      <p:cBhvr>
                                        <p:cTn id="7" dur="5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randombar(horizontal)">
                                      <p:cBhvr>
                                        <p:cTn id="12" dur="500"/>
                                        <p:tgtEl>
                                          <p:spTgt spid="512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randombar(horizontal)">
                                      <p:cBhvr>
                                        <p:cTn id="17" dur="500"/>
                                        <p:tgtEl>
                                          <p:spTgt spid="512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203">
                                            <p:txEl>
                                              <p:pRg st="3" end="3"/>
                                            </p:txEl>
                                          </p:spTgt>
                                        </p:tgtEl>
                                        <p:attrNameLst>
                                          <p:attrName>style.visibility</p:attrName>
                                        </p:attrNameLst>
                                      </p:cBhvr>
                                      <p:to>
                                        <p:strVal val="visible"/>
                                      </p:to>
                                    </p:set>
                                    <p:animEffect transition="in" filter="randombar(horizontal)">
                                      <p:cBhvr>
                                        <p:cTn id="22" dur="500"/>
                                        <p:tgtEl>
                                          <p:spTgt spid="512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randombar(horizontal)">
                                      <p:cBhvr>
                                        <p:cTn id="27"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sp>
        <p:nvSpPr>
          <p:cNvPr id="22531" name="Text Box 3"/>
          <p:cNvSpPr txBox="1">
            <a:spLocks noChangeArrowheads="1"/>
          </p:cNvSpPr>
          <p:nvPr/>
        </p:nvSpPr>
        <p:spPr bwMode="auto">
          <a:xfrm>
            <a:off x="990600" y="1855788"/>
            <a:ext cx="723900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4000"/>
              <a:t>Política regional (FEDER)</a:t>
            </a:r>
          </a:p>
          <a:p>
            <a:pPr algn="ctr" eaLnBrk="1" hangingPunct="1">
              <a:spcBef>
                <a:spcPct val="50000"/>
              </a:spcBef>
            </a:pPr>
            <a:r>
              <a:rPr lang="es-ES_tradnl" altLang="es-ES" sz="3600"/>
              <a:t>F</a:t>
            </a:r>
            <a:r>
              <a:rPr lang="fr-FR" altLang="es-ES" sz="3600"/>
              <a:t>inancia infraestructuras, inversiones productivas para crear empleo, proyectos de desarrollo local y ayudas a las PYME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sp>
        <p:nvSpPr>
          <p:cNvPr id="23555" name="Text Box 3"/>
          <p:cNvSpPr txBox="1">
            <a:spLocks noChangeArrowheads="1"/>
          </p:cNvSpPr>
          <p:nvPr/>
        </p:nvSpPr>
        <p:spPr bwMode="auto">
          <a:xfrm>
            <a:off x="762000" y="1295400"/>
            <a:ext cx="77724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4000"/>
              <a:t>Política de Empleo (FSE)</a:t>
            </a:r>
          </a:p>
          <a:p>
            <a:pPr algn="ctr" eaLnBrk="1" hangingPunct="1">
              <a:spcBef>
                <a:spcPct val="50000"/>
              </a:spcBef>
            </a:pPr>
            <a:r>
              <a:rPr lang="es-ES_tradnl" altLang="es-ES" sz="3200">
                <a:cs typeface="Times New Roman" panose="02020603050405020304" pitchFamily="18" charset="0"/>
              </a:rPr>
              <a:t>F</a:t>
            </a:r>
            <a:r>
              <a:rPr lang="fr-FR" altLang="es-ES" sz="3200">
                <a:cs typeface="Times New Roman" panose="02020603050405020304" pitchFamily="18" charset="0"/>
              </a:rPr>
              <a:t>avorece la adaptación de la población activa a los cambios del mercado laboral así como la inserción profesional de los parados y de los grupos desfavorecidos, fundamentalmente mediante la financiación de acciones de formación y de sistemas de ayuda para la contratación</a:t>
            </a:r>
            <a:r>
              <a:rPr lang="es-ES_tradnl" altLang="es-ES" sz="3200">
                <a:cs typeface="Times New Roman" panose="02020603050405020304" pitchFamily="18" charset="0"/>
              </a:rPr>
              <a:t>.</a:t>
            </a:r>
            <a:endParaRPr lang="es-ES_tradnl" altLang="es-ES"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sp>
        <p:nvSpPr>
          <p:cNvPr id="24579" name="Text Box 3"/>
          <p:cNvSpPr txBox="1">
            <a:spLocks noChangeArrowheads="1"/>
          </p:cNvSpPr>
          <p:nvPr/>
        </p:nvSpPr>
        <p:spPr bwMode="auto">
          <a:xfrm>
            <a:off x="1219200" y="1463675"/>
            <a:ext cx="73152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4000"/>
              <a:t>Infraestructuras (FC)</a:t>
            </a:r>
          </a:p>
          <a:p>
            <a:pPr algn="ctr" eaLnBrk="1" hangingPunct="1">
              <a:spcBef>
                <a:spcPct val="50000"/>
              </a:spcBef>
            </a:pPr>
            <a:r>
              <a:rPr lang="es-ES_tradnl" altLang="es-ES" sz="3200">
                <a:cs typeface="Times New Roman" panose="02020603050405020304" pitchFamily="18" charset="0"/>
              </a:rPr>
              <a:t>T</a:t>
            </a:r>
            <a:r>
              <a:rPr lang="fr-FR" altLang="es-ES" sz="3200">
                <a:cs typeface="Times New Roman" panose="02020603050405020304" pitchFamily="18" charset="0"/>
              </a:rPr>
              <a:t>iene como finalidad financiar proyectos relacionados con el medio ambiente y con la mejora de las redes de transporte en los Estados miembros de la Unión cuyo PIB es inferior al 90% de la media europea: España, Grecia, Irlanda y Portugal.</a:t>
            </a:r>
          </a:p>
          <a:p>
            <a:pPr algn="ctr" eaLnBrk="1" hangingPunct="1">
              <a:spcBef>
                <a:spcPct val="50000"/>
              </a:spcBef>
            </a:pPr>
            <a:r>
              <a:rPr lang="fr-FR" altLang="es-ES" sz="3200">
                <a:solidFill>
                  <a:schemeClr val="bg1"/>
                </a:solidFill>
                <a:cs typeface="Times New Roman" panose="02020603050405020304" pitchFamily="18" charset="0"/>
              </a:rPr>
              <a:t>(a partir de 2007 financia: EL, PT +10)</a:t>
            </a:r>
            <a:endParaRPr lang="es-ES_tradnl" altLang="es-ES" sz="32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sp>
        <p:nvSpPr>
          <p:cNvPr id="25603" name="Text Box 3"/>
          <p:cNvSpPr txBox="1">
            <a:spLocks noChangeArrowheads="1"/>
          </p:cNvSpPr>
          <p:nvPr/>
        </p:nvSpPr>
        <p:spPr bwMode="auto">
          <a:xfrm>
            <a:off x="1219200" y="1295400"/>
            <a:ext cx="723900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4000"/>
              <a:t>Desarrollo Rural (FEOGA-O)</a:t>
            </a:r>
          </a:p>
          <a:p>
            <a:pPr algn="ctr" eaLnBrk="1" hangingPunct="1">
              <a:spcBef>
                <a:spcPct val="50000"/>
              </a:spcBef>
            </a:pPr>
            <a:r>
              <a:rPr lang="es-ES_tradnl" altLang="es-ES" sz="3600">
                <a:cs typeface="Times New Roman" panose="02020603050405020304" pitchFamily="18" charset="0"/>
              </a:rPr>
              <a:t>F</a:t>
            </a:r>
            <a:r>
              <a:rPr lang="fr-FR" altLang="es-ES" sz="3600">
                <a:cs typeface="Times New Roman" panose="02020603050405020304" pitchFamily="18" charset="0"/>
              </a:rPr>
              <a:t>inancia acciones de desarrollo rural y de ayuda a los agricultores, principalmente en las regiones menos desarrolladas pero también en el marco de la política agrícola común (PAC) en el resto de la Unión</a:t>
            </a:r>
            <a:r>
              <a:rPr lang="es-ES_tradnl" altLang="es-ES" sz="3600">
                <a:cs typeface="Times New Roman" panose="02020603050405020304" pitchFamily="18" charset="0"/>
              </a:rPr>
              <a:t>.</a:t>
            </a:r>
            <a:endParaRPr lang="es-ES_tradnl" altLang="es-ES" sz="3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sp>
        <p:nvSpPr>
          <p:cNvPr id="26627" name="Text Box 3"/>
          <p:cNvSpPr txBox="1">
            <a:spLocks noChangeArrowheads="1"/>
          </p:cNvSpPr>
          <p:nvPr/>
        </p:nvSpPr>
        <p:spPr bwMode="auto">
          <a:xfrm>
            <a:off x="1219200" y="1536700"/>
            <a:ext cx="66294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4000"/>
              <a:t>Pesca (IFOP)</a:t>
            </a:r>
          </a:p>
          <a:p>
            <a:pPr algn="ctr" eaLnBrk="1" hangingPunct="1">
              <a:spcBef>
                <a:spcPct val="50000"/>
              </a:spcBef>
            </a:pPr>
            <a:endParaRPr lang="es-ES_tradnl" altLang="es-ES" sz="4000"/>
          </a:p>
          <a:p>
            <a:pPr algn="ctr" eaLnBrk="1" hangingPunct="1">
              <a:spcBef>
                <a:spcPct val="50000"/>
              </a:spcBef>
            </a:pPr>
            <a:r>
              <a:rPr lang="es-ES_tradnl" altLang="es-ES" sz="3600"/>
              <a:t>F</a:t>
            </a:r>
            <a:r>
              <a:rPr lang="fr-FR" altLang="es-ES" sz="3600"/>
              <a:t>inancia la reforma estructural del sector de la pesca</a:t>
            </a:r>
            <a:r>
              <a:rPr lang="fr-FR" altLang="es-ES" sz="3600">
                <a:solidFill>
                  <a:srgbClr val="008000"/>
                </a:solidFill>
              </a:rPr>
              <a:t>.</a:t>
            </a:r>
          </a:p>
          <a:p>
            <a:pPr eaLnBrk="1" hangingPunct="1">
              <a:spcBef>
                <a:spcPct val="50000"/>
              </a:spcBef>
            </a:pPr>
            <a:endParaRPr lang="fr-FR" altLang="es-ES" sz="3200">
              <a:solidFill>
                <a:srgbClr val="008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2000-2006</a:t>
            </a:r>
            <a:endParaRPr lang="fr-FR" altLang="es-ES" smtClean="0"/>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1524000"/>
            <a:ext cx="4938712"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3048000" y="8382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Objetivos</a:t>
            </a:r>
            <a:endParaRPr lang="fr-FR" altLang="es-ES" sz="3200"/>
          </a:p>
        </p:txBody>
      </p:sp>
      <p:sp>
        <p:nvSpPr>
          <p:cNvPr id="28675" name="Rectangle 4"/>
          <p:cNvSpPr>
            <a:spLocks noChangeArrowheads="1"/>
          </p:cNvSpPr>
          <p:nvPr/>
        </p:nvSpPr>
        <p:spPr bwMode="auto">
          <a:xfrm>
            <a:off x="457200" y="1524000"/>
            <a:ext cx="8305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_tradnl" altLang="es-ES">
                <a:solidFill>
                  <a:srgbClr val="FF0000"/>
                </a:solidFill>
              </a:rPr>
              <a:t>O</a:t>
            </a:r>
            <a:r>
              <a:rPr lang="fr-FR" altLang="es-ES">
                <a:solidFill>
                  <a:srgbClr val="FF0000"/>
                </a:solidFill>
              </a:rPr>
              <a:t>bjetivo nº 1</a:t>
            </a:r>
            <a:r>
              <a:rPr lang="fr-FR" altLang="es-ES"/>
              <a:t> </a:t>
            </a:r>
          </a:p>
          <a:p>
            <a:pPr algn="ctr" eaLnBrk="1" hangingPunct="1"/>
            <a:endParaRPr lang="es-ES_tradnl" altLang="es-ES"/>
          </a:p>
          <a:p>
            <a:pPr eaLnBrk="1" hangingPunct="1"/>
            <a:r>
              <a:rPr lang="fr-FR" altLang="es-ES"/>
              <a:t>Promover el desarrollo y el ajuste estructural de las regiones menos desarrolladas cuyo PIB medio per cápita es inferior al 75 % de la media de la Unión Europea. </a:t>
            </a:r>
            <a:endParaRPr lang="es-ES_tradnl" altLang="es-ES"/>
          </a:p>
          <a:p>
            <a:pPr eaLnBrk="1" hangingPunct="1">
              <a:lnSpc>
                <a:spcPct val="60000"/>
              </a:lnSpc>
            </a:pPr>
            <a:endParaRPr lang="es-ES_tradnl" altLang="es-ES"/>
          </a:p>
          <a:p>
            <a:pPr eaLnBrk="1" hangingPunct="1"/>
            <a:r>
              <a:rPr lang="es-ES_tradnl" altLang="es-ES"/>
              <a:t>Incluye</a:t>
            </a:r>
            <a:r>
              <a:rPr lang="fr-FR" altLang="es-ES"/>
              <a:t> las regiones ultraperiféricas (departamentos franceses de ultramar, Azores, Madeira e islas Canarias) así como las zonas de baja densidad de población, </a:t>
            </a:r>
            <a:r>
              <a:rPr lang="es-ES_tradnl" altLang="es-ES"/>
              <a:t>antiguo objetivo 6 </a:t>
            </a:r>
            <a:r>
              <a:rPr lang="fr-FR" altLang="es-ES"/>
              <a:t>creado a raíz de la aprobación del Acta de adhesión de Austria, Finlandia y Suecia.</a:t>
            </a:r>
            <a:endParaRPr lang="es-ES_tradnl" altLang="es-ES"/>
          </a:p>
          <a:p>
            <a:pPr eaLnBrk="1" hangingPunct="1">
              <a:lnSpc>
                <a:spcPct val="60000"/>
              </a:lnSpc>
            </a:pPr>
            <a:endParaRPr lang="es-ES_tradnl" altLang="es-ES"/>
          </a:p>
          <a:p>
            <a:pPr eaLnBrk="1" hangingPunct="1"/>
            <a:r>
              <a:rPr lang="es-ES_tradnl" altLang="es-ES"/>
              <a:t>2/3</a:t>
            </a:r>
            <a:r>
              <a:rPr lang="fr-FR" altLang="es-ES"/>
              <a:t> de las intervenciones de los Fondos Estructurales corresponden al objetivo nº 1. Se calcula que este objetivo englobará prácticamente al 20 % de la población total de la Unión</a:t>
            </a:r>
            <a:r>
              <a:rPr lang="fr-FR" altLang="es-ES">
                <a:solidFill>
                  <a:srgbClr val="008000"/>
                </a:solidFill>
              </a:rPr>
              <a:t>.</a:t>
            </a:r>
          </a:p>
        </p:txBody>
      </p:sp>
      <p:sp>
        <p:nvSpPr>
          <p:cNvPr id="28676" name="Rectangle 7"/>
          <p:cNvSpPr>
            <a:spLocks noGrp="1" noChangeArrowheads="1"/>
          </p:cNvSpPr>
          <p:nvPr>
            <p:ph type="title"/>
          </p:nvPr>
        </p:nvSpPr>
        <p:spPr>
          <a:xfrm>
            <a:off x="685800" y="76200"/>
            <a:ext cx="7772400" cy="685800"/>
          </a:xfrm>
          <a:noFill/>
        </p:spPr>
        <p:txBody>
          <a:bodyPr/>
          <a:lstStyle/>
          <a:p>
            <a:pPr eaLnBrk="1" hangingPunct="1"/>
            <a:r>
              <a:rPr lang="es-ES_tradnl" altLang="es-ES" smtClean="0"/>
              <a:t>Fondos estructurales 2000-2006</a:t>
            </a:r>
            <a:endParaRPr lang="fr-FR" altLang="es-E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3048000" y="8382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Objetivos</a:t>
            </a:r>
            <a:endParaRPr lang="fr-FR" altLang="es-ES" sz="3200"/>
          </a:p>
        </p:txBody>
      </p:sp>
      <p:sp>
        <p:nvSpPr>
          <p:cNvPr id="29699" name="Rectangle 4"/>
          <p:cNvSpPr>
            <a:spLocks noChangeArrowheads="1"/>
          </p:cNvSpPr>
          <p:nvPr/>
        </p:nvSpPr>
        <p:spPr bwMode="auto">
          <a:xfrm>
            <a:off x="723900" y="1524000"/>
            <a:ext cx="76962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_tradnl" altLang="es-ES">
                <a:solidFill>
                  <a:srgbClr val="FF3300"/>
                </a:solidFill>
              </a:rPr>
              <a:t>Objetivo nº 2 </a:t>
            </a:r>
          </a:p>
          <a:p>
            <a:pPr algn="ctr" eaLnBrk="1" hangingPunct="1"/>
            <a:endParaRPr lang="es-ES_tradnl" altLang="es-ES">
              <a:solidFill>
                <a:srgbClr val="FF3300"/>
              </a:solidFill>
            </a:endParaRPr>
          </a:p>
          <a:p>
            <a:pPr eaLnBrk="1" hangingPunct="1"/>
            <a:r>
              <a:rPr lang="es-ES_tradnl" altLang="es-ES"/>
              <a:t>Contribuye a apoyar la reconversión económica y social de las zonas que se hallan en dificultades estructurales y no están incluidas en el objetivo nº 1. </a:t>
            </a:r>
          </a:p>
          <a:p>
            <a:pPr eaLnBrk="1" hangingPunct="1"/>
            <a:endParaRPr lang="es-ES_tradnl" altLang="es-ES"/>
          </a:p>
          <a:p>
            <a:pPr eaLnBrk="1" hangingPunct="1"/>
            <a:r>
              <a:rPr lang="es-ES_tradnl" altLang="es-ES"/>
              <a:t>Globalmente, se aplica en zonas que se encuentran en mutación económica, en las zonas rurales en declive, en las zonas deprimidas dependientes de la pesca y en los barrios urbanos con dificultades. </a:t>
            </a:r>
          </a:p>
          <a:p>
            <a:pPr eaLnBrk="1" hangingPunct="1"/>
            <a:endParaRPr lang="es-ES_tradnl" altLang="es-ES"/>
          </a:p>
          <a:p>
            <a:pPr eaLnBrk="1" hangingPunct="1"/>
            <a:r>
              <a:rPr lang="es-ES_tradnl" altLang="es-ES"/>
              <a:t>El porcentaje máximo de población de la Unión que puede englobar es del 18 %.</a:t>
            </a:r>
            <a:endParaRPr lang="fr-FR" altLang="es-ES"/>
          </a:p>
        </p:txBody>
      </p:sp>
      <p:sp>
        <p:nvSpPr>
          <p:cNvPr id="29700" name="Rectangle 6"/>
          <p:cNvSpPr>
            <a:spLocks noGrp="1" noChangeArrowheads="1"/>
          </p:cNvSpPr>
          <p:nvPr>
            <p:ph type="title"/>
          </p:nvPr>
        </p:nvSpPr>
        <p:spPr>
          <a:xfrm>
            <a:off x="685800" y="0"/>
            <a:ext cx="7772400" cy="692150"/>
          </a:xfrm>
          <a:noFill/>
        </p:spPr>
        <p:txBody>
          <a:bodyPr/>
          <a:lstStyle/>
          <a:p>
            <a:pPr eaLnBrk="1" hangingPunct="1"/>
            <a:r>
              <a:rPr lang="es-ES_tradnl" altLang="es-ES" smtClean="0"/>
              <a:t>Fondos estructurales 2000-2006</a:t>
            </a:r>
            <a:endParaRPr lang="fr-FR" altLang="es-E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675" y="0"/>
            <a:ext cx="4938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2000-2006</a:t>
            </a:r>
            <a:endParaRPr lang="fr-FR" altLang="es-ES" smtClean="0"/>
          </a:p>
        </p:txBody>
      </p:sp>
      <p:sp>
        <p:nvSpPr>
          <p:cNvPr id="30723" name="Text Box 3"/>
          <p:cNvSpPr txBox="1">
            <a:spLocks noChangeArrowheads="1"/>
          </p:cNvSpPr>
          <p:nvPr/>
        </p:nvSpPr>
        <p:spPr bwMode="auto">
          <a:xfrm>
            <a:off x="3048000" y="8382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Objetivos</a:t>
            </a:r>
            <a:endParaRPr lang="fr-FR" altLang="es-ES" sz="3200"/>
          </a:p>
        </p:txBody>
      </p:sp>
      <p:sp>
        <p:nvSpPr>
          <p:cNvPr id="30724" name="Rectangle 4"/>
          <p:cNvSpPr>
            <a:spLocks noChangeArrowheads="1"/>
          </p:cNvSpPr>
          <p:nvPr/>
        </p:nvSpPr>
        <p:spPr bwMode="auto">
          <a:xfrm>
            <a:off x="723900" y="1727200"/>
            <a:ext cx="76962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_tradnl" altLang="es-ES">
                <a:solidFill>
                  <a:srgbClr val="FF3300"/>
                </a:solidFill>
              </a:rPr>
              <a:t>Objetivo nº 3 </a:t>
            </a:r>
          </a:p>
          <a:p>
            <a:pPr algn="ctr" eaLnBrk="1" hangingPunct="1"/>
            <a:endParaRPr lang="es-ES_tradnl" altLang="es-ES">
              <a:solidFill>
                <a:srgbClr val="FF3300"/>
              </a:solidFill>
            </a:endParaRPr>
          </a:p>
          <a:p>
            <a:pPr eaLnBrk="1" hangingPunct="1"/>
            <a:r>
              <a:rPr lang="es-ES_tradnl" altLang="es-ES"/>
              <a:t>Reúne todas las medidas de desarrollo de los recursos humanos en zonas no incluidas en el objetivo nº 1. </a:t>
            </a:r>
          </a:p>
          <a:p>
            <a:pPr eaLnBrk="1" hangingPunct="1"/>
            <a:endParaRPr lang="es-ES_tradnl" altLang="es-ES"/>
          </a:p>
          <a:p>
            <a:pPr eaLnBrk="1" hangingPunct="1"/>
            <a:r>
              <a:rPr lang="es-ES_tradnl" altLang="es-ES"/>
              <a:t>Este objetivo, constituye el marco de referencia del conjunto de medidas adoptadas en virtud del nuevo título sobre empleo del Tratado de Amsterdam y de la estrategia europea para el empleo.</a:t>
            </a:r>
            <a:endParaRPr lang="fr-FR" altLang="es-E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2000-2006</a:t>
            </a:r>
            <a:endParaRPr lang="fr-FR" altLang="es-ES" smtClean="0"/>
          </a:p>
        </p:txBody>
      </p:sp>
      <p:sp>
        <p:nvSpPr>
          <p:cNvPr id="31747" name="Text Box 3"/>
          <p:cNvSpPr txBox="1">
            <a:spLocks noChangeArrowheads="1"/>
          </p:cNvSpPr>
          <p:nvPr/>
        </p:nvSpPr>
        <p:spPr bwMode="auto">
          <a:xfrm>
            <a:off x="533400" y="2057400"/>
            <a:ext cx="80772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es-ES"/>
              <a:t>·</a:t>
            </a:r>
            <a:r>
              <a:rPr lang="fr-FR" altLang="es-ES">
                <a:solidFill>
                  <a:srgbClr val="FF0000"/>
                </a:solidFill>
              </a:rPr>
              <a:t>INTERREG III</a:t>
            </a:r>
            <a:r>
              <a:rPr lang="fr-FR" altLang="es-ES"/>
              <a:t> , cuyo objetivo es estimular la cooperación transfronteriza, transnacional e interregional; </a:t>
            </a:r>
          </a:p>
          <a:p>
            <a:pPr eaLnBrk="1" hangingPunct="1">
              <a:spcBef>
                <a:spcPct val="50000"/>
              </a:spcBef>
            </a:pPr>
            <a:endParaRPr lang="es-ES_tradnl" altLang="es-ES" sz="1000"/>
          </a:p>
          <a:p>
            <a:pPr eaLnBrk="1" hangingPunct="1">
              <a:spcBef>
                <a:spcPct val="50000"/>
              </a:spcBef>
            </a:pPr>
            <a:r>
              <a:rPr lang="fr-FR" altLang="es-ES">
                <a:solidFill>
                  <a:srgbClr val="FF0000"/>
                </a:solidFill>
              </a:rPr>
              <a:t>LEADER+</a:t>
            </a:r>
            <a:r>
              <a:rPr lang="fr-FR" altLang="es-ES"/>
              <a:t> , se propone fomentar el desarrollo rural; </a:t>
            </a:r>
          </a:p>
          <a:p>
            <a:pPr eaLnBrk="1" hangingPunct="1">
              <a:spcBef>
                <a:spcPct val="50000"/>
              </a:spcBef>
            </a:pPr>
            <a:endParaRPr lang="es-ES_tradnl" altLang="es-ES" sz="1000"/>
          </a:p>
          <a:p>
            <a:pPr eaLnBrk="1" hangingPunct="1">
              <a:spcBef>
                <a:spcPct val="50000"/>
              </a:spcBef>
            </a:pPr>
            <a:r>
              <a:rPr lang="fr-FR" altLang="es-ES">
                <a:solidFill>
                  <a:srgbClr val="FF0000"/>
                </a:solidFill>
              </a:rPr>
              <a:t>EQUAL</a:t>
            </a:r>
            <a:r>
              <a:rPr lang="fr-FR" altLang="es-ES"/>
              <a:t> , prevé el desarrollo de nuevos métodos de lucha contra las discriminaciones y desigualdades de todo tipo para acceder al mercado laboral;</a:t>
            </a:r>
          </a:p>
          <a:p>
            <a:pPr eaLnBrk="1" hangingPunct="1">
              <a:spcBef>
                <a:spcPct val="50000"/>
              </a:spcBef>
            </a:pPr>
            <a:endParaRPr lang="es-ES_tradnl" altLang="es-ES" sz="1000"/>
          </a:p>
          <a:p>
            <a:pPr eaLnBrk="1" hangingPunct="1">
              <a:spcBef>
                <a:spcPct val="50000"/>
              </a:spcBef>
            </a:pPr>
            <a:r>
              <a:rPr lang="fr-FR" altLang="es-ES">
                <a:solidFill>
                  <a:srgbClr val="FF0000"/>
                </a:solidFill>
              </a:rPr>
              <a:t>URBAN II</a:t>
            </a:r>
            <a:r>
              <a:rPr lang="fr-FR" altLang="es-ES"/>
              <a:t> , fomenta la revitalización económica y social de las ciudades y de las zonas suburbanas en crisis.</a:t>
            </a:r>
          </a:p>
        </p:txBody>
      </p:sp>
      <p:sp>
        <p:nvSpPr>
          <p:cNvPr id="31748" name="Rectangle 4"/>
          <p:cNvSpPr>
            <a:spLocks noChangeArrowheads="1"/>
          </p:cNvSpPr>
          <p:nvPr/>
        </p:nvSpPr>
        <p:spPr bwMode="auto">
          <a:xfrm>
            <a:off x="723900" y="1727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s-ES">
              <a:solidFill>
                <a:srgbClr val="008000"/>
              </a:solidFill>
            </a:endParaRPr>
          </a:p>
        </p:txBody>
      </p:sp>
      <p:sp>
        <p:nvSpPr>
          <p:cNvPr id="31749" name="Text Box 5"/>
          <p:cNvSpPr txBox="1">
            <a:spLocks noChangeArrowheads="1"/>
          </p:cNvSpPr>
          <p:nvPr/>
        </p:nvSpPr>
        <p:spPr bwMode="auto">
          <a:xfrm>
            <a:off x="1981200" y="10668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Iniciativas comunitarias</a:t>
            </a:r>
            <a:endParaRPr lang="fr-FR" altLang="es-ES" sz="3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2000-2006</a:t>
            </a:r>
            <a:endParaRPr lang="fr-FR" altLang="es-ES" smtClean="0"/>
          </a:p>
        </p:txBody>
      </p:sp>
      <p:sp>
        <p:nvSpPr>
          <p:cNvPr id="32771" name="Text Box 3"/>
          <p:cNvSpPr txBox="1">
            <a:spLocks noChangeArrowheads="1"/>
          </p:cNvSpPr>
          <p:nvPr/>
        </p:nvSpPr>
        <p:spPr bwMode="auto">
          <a:xfrm>
            <a:off x="533400" y="2057400"/>
            <a:ext cx="80772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fr-FR" altLang="es-ES" sz="2800">
                <a:cs typeface="Times New Roman" panose="02020603050405020304" pitchFamily="18" charset="0"/>
              </a:rPr>
              <a:t>La Comisión apoyará algunas ideas recientes aún poco explotadas a través de acciones innovadoras. Se han elegido los tres temas de trabajo siguientes :</a:t>
            </a:r>
          </a:p>
          <a:p>
            <a:pPr eaLnBrk="1" hangingPunct="1">
              <a:spcBef>
                <a:spcPct val="50000"/>
              </a:spcBef>
            </a:pPr>
            <a:r>
              <a:rPr lang="es-ES_tradnl" altLang="es-ES" sz="3200" i="1"/>
              <a:t>L</a:t>
            </a:r>
            <a:r>
              <a:rPr lang="fr-FR" altLang="es-ES" sz="3200" i="1"/>
              <a:t>a economía regional basada en el conocimiento y la innovación tecnológica,</a:t>
            </a:r>
          </a:p>
          <a:p>
            <a:pPr eaLnBrk="1" hangingPunct="1">
              <a:spcBef>
                <a:spcPct val="50000"/>
              </a:spcBef>
            </a:pPr>
            <a:r>
              <a:rPr lang="fr-FR" altLang="es-ES" sz="3200" i="1"/>
              <a:t>eEurope-regio: la sociedad de la información al servicio del desarrollo regional,</a:t>
            </a:r>
          </a:p>
          <a:p>
            <a:pPr eaLnBrk="1" hangingPunct="1">
              <a:spcBef>
                <a:spcPct val="50000"/>
              </a:spcBef>
            </a:pPr>
            <a:r>
              <a:rPr lang="es-ES_tradnl" altLang="es-ES" sz="3200" i="1"/>
              <a:t>L</a:t>
            </a:r>
            <a:r>
              <a:rPr lang="fr-FR" altLang="es-ES" sz="3200" i="1"/>
              <a:t>a identidad regional y el desarrollo rural.</a:t>
            </a:r>
          </a:p>
        </p:txBody>
      </p:sp>
      <p:sp>
        <p:nvSpPr>
          <p:cNvPr id="32772" name="Rectangle 4"/>
          <p:cNvSpPr>
            <a:spLocks noChangeArrowheads="1"/>
          </p:cNvSpPr>
          <p:nvPr/>
        </p:nvSpPr>
        <p:spPr bwMode="auto">
          <a:xfrm>
            <a:off x="723900" y="1727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s-ES">
              <a:solidFill>
                <a:srgbClr val="008000"/>
              </a:solidFill>
            </a:endParaRPr>
          </a:p>
        </p:txBody>
      </p:sp>
      <p:sp>
        <p:nvSpPr>
          <p:cNvPr id="32773" name="Text Box 5"/>
          <p:cNvSpPr txBox="1">
            <a:spLocks noChangeArrowheads="1"/>
          </p:cNvSpPr>
          <p:nvPr/>
        </p:nvSpPr>
        <p:spPr bwMode="auto">
          <a:xfrm>
            <a:off x="1981200" y="10668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Acciones innovadoras</a:t>
            </a:r>
            <a:endParaRPr lang="fr-FR" altLang="es-ES"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2000-2006</a:t>
            </a:r>
            <a:endParaRPr lang="fr-FR" altLang="es-ES" smtClean="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025" y="685800"/>
            <a:ext cx="4230688"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2000-2006</a:t>
            </a:r>
            <a:endParaRPr lang="fr-FR" altLang="es-ES" smtClean="0"/>
          </a:p>
        </p:txBody>
      </p:sp>
      <p:sp>
        <p:nvSpPr>
          <p:cNvPr id="34819" name="Rectangle 3"/>
          <p:cNvSpPr>
            <a:spLocks noChangeArrowheads="1"/>
          </p:cNvSpPr>
          <p:nvPr/>
        </p:nvSpPr>
        <p:spPr bwMode="auto">
          <a:xfrm>
            <a:off x="723900" y="1727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s-ES">
              <a:solidFill>
                <a:srgbClr val="008000"/>
              </a:solidFill>
            </a:endParaRPr>
          </a:p>
        </p:txBody>
      </p:sp>
      <p:sp>
        <p:nvSpPr>
          <p:cNvPr id="34820" name="Text Box 4"/>
          <p:cNvSpPr txBox="1">
            <a:spLocks noChangeArrowheads="1"/>
          </p:cNvSpPr>
          <p:nvPr/>
        </p:nvSpPr>
        <p:spPr bwMode="auto">
          <a:xfrm>
            <a:off x="1981200" y="10668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Objetivos y fondos 2000-2006</a:t>
            </a:r>
            <a:endParaRPr lang="fr-FR" altLang="es-ES" sz="3200"/>
          </a:p>
        </p:txBody>
      </p:sp>
      <p:graphicFrame>
        <p:nvGraphicFramePr>
          <p:cNvPr id="63581" name="Group 93"/>
          <p:cNvGraphicFramePr>
            <a:graphicFrameLocks noGrp="1"/>
          </p:cNvGraphicFramePr>
          <p:nvPr/>
        </p:nvGraphicFramePr>
        <p:xfrm>
          <a:off x="533400" y="1828800"/>
          <a:ext cx="7315200" cy="2895600"/>
        </p:xfrm>
        <a:graphic>
          <a:graphicData uri="http://schemas.openxmlformats.org/drawingml/2006/table">
            <a:tbl>
              <a:tblPr/>
              <a:tblGrid>
                <a:gridCol w="1509713">
                  <a:extLst>
                    <a:ext uri="{9D8B030D-6E8A-4147-A177-3AD203B41FA5}">
                      <a16:colId xmlns:a16="http://schemas.microsoft.com/office/drawing/2014/main" val="20000"/>
                    </a:ext>
                  </a:extLst>
                </a:gridCol>
                <a:gridCol w="714375">
                  <a:extLst>
                    <a:ext uri="{9D8B030D-6E8A-4147-A177-3AD203B41FA5}">
                      <a16:colId xmlns:a16="http://schemas.microsoft.com/office/drawing/2014/main" val="20001"/>
                    </a:ext>
                  </a:extLst>
                </a:gridCol>
                <a:gridCol w="747712">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Obj,1</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Obj.2</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Obj.3</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INTERREG III</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EQUAL</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URBAN II</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AAII</a:t>
                      </a:r>
                      <a:endParaRPr kumimoji="0" lang="fr-FR"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FEDER</a:t>
                      </a:r>
                      <a:endParaRPr kumimoji="0" lang="fr-FR"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FSE</a:t>
                      </a:r>
                      <a:endParaRPr kumimoji="0" lang="fr-FR"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660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F. Cohesión</a:t>
                      </a:r>
                      <a:endParaRPr kumimoji="0" lang="fr-FR"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35843" name="Rectangle 3"/>
          <p:cNvSpPr>
            <a:spLocks noChangeArrowheads="1"/>
          </p:cNvSpPr>
          <p:nvPr/>
        </p:nvSpPr>
        <p:spPr bwMode="auto">
          <a:xfrm>
            <a:off x="723900" y="1727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s-ES">
              <a:solidFill>
                <a:srgbClr val="008000"/>
              </a:solidFill>
            </a:endParaRPr>
          </a:p>
        </p:txBody>
      </p:sp>
      <p:sp>
        <p:nvSpPr>
          <p:cNvPr id="35844" name="Text Box 4"/>
          <p:cNvSpPr txBox="1">
            <a:spLocks noChangeArrowheads="1"/>
          </p:cNvSpPr>
          <p:nvPr/>
        </p:nvSpPr>
        <p:spPr bwMode="auto">
          <a:xfrm>
            <a:off x="1981200" y="10668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Objetivos y fondos 2007-2013</a:t>
            </a:r>
            <a:endParaRPr lang="fr-FR" altLang="es-ES" sz="3200"/>
          </a:p>
        </p:txBody>
      </p:sp>
      <p:graphicFrame>
        <p:nvGraphicFramePr>
          <p:cNvPr id="114763" name="Group 75"/>
          <p:cNvGraphicFramePr>
            <a:graphicFrameLocks noGrp="1"/>
          </p:cNvGraphicFramePr>
          <p:nvPr/>
        </p:nvGraphicFramePr>
        <p:xfrm>
          <a:off x="533400" y="1828800"/>
          <a:ext cx="8070850" cy="2682875"/>
        </p:xfrm>
        <a:graphic>
          <a:graphicData uri="http://schemas.openxmlformats.org/drawingml/2006/table">
            <a:tbl>
              <a:tblPr/>
              <a:tblGrid>
                <a:gridCol w="1349375">
                  <a:extLst>
                    <a:ext uri="{9D8B030D-6E8A-4147-A177-3AD203B41FA5}">
                      <a16:colId xmlns:a16="http://schemas.microsoft.com/office/drawing/2014/main" val="20000"/>
                    </a:ext>
                  </a:extLst>
                </a:gridCol>
                <a:gridCol w="2314575">
                  <a:extLst>
                    <a:ext uri="{9D8B030D-6E8A-4147-A177-3AD203B41FA5}">
                      <a16:colId xmlns:a16="http://schemas.microsoft.com/office/drawing/2014/main" val="20001"/>
                    </a:ext>
                  </a:extLst>
                </a:gridCol>
                <a:gridCol w="2319338">
                  <a:extLst>
                    <a:ext uri="{9D8B030D-6E8A-4147-A177-3AD203B41FA5}">
                      <a16:colId xmlns:a16="http://schemas.microsoft.com/office/drawing/2014/main" val="20002"/>
                    </a:ext>
                  </a:extLst>
                </a:gridCol>
                <a:gridCol w="2087562">
                  <a:extLst>
                    <a:ext uri="{9D8B030D-6E8A-4147-A177-3AD203B41FA5}">
                      <a16:colId xmlns:a16="http://schemas.microsoft.com/office/drawing/2014/main" val="20003"/>
                    </a:ext>
                  </a:extLst>
                </a:gridCol>
              </a:tblGrid>
              <a:tr h="6605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Convergencia</a:t>
                      </a:r>
                      <a:endParaRPr kumimoji="0" lang="fr-FR" sz="18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Competitividad regional y empleo</a:t>
                      </a:r>
                      <a:endParaRPr kumimoji="0" lang="fr-FR" sz="18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smtClean="0">
                          <a:ln>
                            <a:noFill/>
                          </a:ln>
                          <a:solidFill>
                            <a:schemeClr val="tx1"/>
                          </a:solidFill>
                          <a:effectLst/>
                          <a:latin typeface="Times New Roman" pitchFamily="18" charset="0"/>
                        </a:rPr>
                        <a:t>Cooperación territorial europea</a:t>
                      </a:r>
                      <a:endParaRPr kumimoji="0" lang="fr-FR" sz="18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5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FEDER</a:t>
                      </a:r>
                      <a:endParaRPr kumimoji="0" lang="fr-FR" sz="2000" b="0" i="0" u="none" strike="noStrike" cap="none" normalizeH="0" baseline="0" smtClean="0">
                        <a:ln>
                          <a:noFill/>
                        </a:ln>
                        <a:solidFill>
                          <a:schemeClr val="tx1"/>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6605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FSE</a:t>
                      </a:r>
                      <a:endParaRPr kumimoji="0" lang="fr-FR" sz="2000" b="0" i="0" u="none" strike="noStrike" cap="none" normalizeH="0" baseline="0" smtClean="0">
                        <a:ln>
                          <a:noFill/>
                        </a:ln>
                        <a:solidFill>
                          <a:schemeClr val="tx1"/>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smtClean="0">
                          <a:ln>
                            <a:noFill/>
                          </a:ln>
                          <a:solidFill>
                            <a:schemeClr val="tx1"/>
                          </a:solidFill>
                          <a:effectLst/>
                          <a:latin typeface="Times New Roman" pitchFamily="18" charset="0"/>
                        </a:rPr>
                        <a:t>F. Cohesión</a:t>
                      </a:r>
                      <a:endParaRPr kumimoji="0" lang="fr-FR" sz="2000" b="0" i="0" u="none" strike="noStrike" cap="none" normalizeH="0" baseline="0" smtClean="0">
                        <a:ln>
                          <a:noFill/>
                        </a:ln>
                        <a:solidFill>
                          <a:schemeClr val="tx1"/>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36867" name="Rectangle 3"/>
          <p:cNvSpPr>
            <a:spLocks noChangeArrowheads="1"/>
          </p:cNvSpPr>
          <p:nvPr/>
        </p:nvSpPr>
        <p:spPr bwMode="auto">
          <a:xfrm>
            <a:off x="723900" y="1727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s-ES">
              <a:solidFill>
                <a:srgbClr val="008000"/>
              </a:solidFill>
            </a:endParaRPr>
          </a:p>
        </p:txBody>
      </p:sp>
      <p:sp>
        <p:nvSpPr>
          <p:cNvPr id="36868" name="Text Box 4"/>
          <p:cNvSpPr txBox="1">
            <a:spLocks noChangeArrowheads="1"/>
          </p:cNvSpPr>
          <p:nvPr/>
        </p:nvSpPr>
        <p:spPr bwMode="auto">
          <a:xfrm>
            <a:off x="1866900" y="836613"/>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Objetivos y fondos 2007-2013</a:t>
            </a:r>
            <a:endParaRPr lang="fr-FR" altLang="es-ES" sz="3200"/>
          </a:p>
        </p:txBody>
      </p:sp>
      <p:sp>
        <p:nvSpPr>
          <p:cNvPr id="36869" name="Rectangle 32"/>
          <p:cNvSpPr>
            <a:spLocks noChangeArrowheads="1"/>
          </p:cNvSpPr>
          <p:nvPr/>
        </p:nvSpPr>
        <p:spPr bwMode="auto">
          <a:xfrm>
            <a:off x="827088" y="1404938"/>
            <a:ext cx="74882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76176" anchor="ctr">
            <a:spAutoFit/>
          </a:bodyPr>
          <a:lstStyle>
            <a:lvl1pPr eaLnBrk="0" hangingPunct="0">
              <a:tabLst>
                <a:tab pos="449263" algn="l"/>
              </a:tabLst>
              <a:defRPr sz="2400">
                <a:solidFill>
                  <a:schemeClr val="tx1"/>
                </a:solidFill>
                <a:latin typeface="Times New Roman" panose="02020603050405020304" pitchFamily="18" charset="0"/>
              </a:defRPr>
            </a:lvl1pPr>
            <a:lvl2pPr marL="742950" indent="-285750" eaLnBrk="0" hangingPunct="0">
              <a:tabLst>
                <a:tab pos="449263" algn="l"/>
              </a:tabLst>
              <a:defRPr sz="2400">
                <a:solidFill>
                  <a:schemeClr val="tx1"/>
                </a:solidFill>
                <a:latin typeface="Times New Roman" panose="02020603050405020304" pitchFamily="18" charset="0"/>
              </a:defRPr>
            </a:lvl2pPr>
            <a:lvl3pPr eaLnBrk="0" hangingPunct="0">
              <a:tabLst>
                <a:tab pos="449263" algn="l"/>
              </a:tabLst>
              <a:defRPr sz="2400">
                <a:solidFill>
                  <a:schemeClr val="tx1"/>
                </a:solidFill>
                <a:latin typeface="Times New Roman" panose="02020603050405020304" pitchFamily="18" charset="0"/>
              </a:defRPr>
            </a:lvl3pPr>
            <a:lvl4pPr marL="1600200" indent="-228600" eaLnBrk="0" hangingPunct="0">
              <a:tabLst>
                <a:tab pos="449263" algn="l"/>
              </a:tabLst>
              <a:defRPr sz="2400">
                <a:solidFill>
                  <a:schemeClr val="tx1"/>
                </a:solidFill>
                <a:latin typeface="Times New Roman" panose="02020603050405020304" pitchFamily="18" charset="0"/>
              </a:defRPr>
            </a:lvl4pPr>
            <a:lvl5pPr marL="2057400" indent="-228600" eaLnBrk="0" hangingPunct="0">
              <a:tabLst>
                <a:tab pos="44926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9pPr>
          </a:lstStyle>
          <a:p>
            <a:pPr lvl="2" algn="ctr" eaLnBrk="1" hangingPunct="1"/>
            <a:r>
              <a:rPr lang="es-ES_tradnl" altLang="es-ES" sz="2000" b="1">
                <a:solidFill>
                  <a:srgbClr val="FF0000"/>
                </a:solidFill>
              </a:rPr>
              <a:t>Convergencia</a:t>
            </a:r>
          </a:p>
          <a:p>
            <a:pPr eaLnBrk="1" hangingPunct="1"/>
            <a:r>
              <a:rPr lang="es-ES_tradnl" altLang="es-ES" sz="2000"/>
              <a:t>En las regiones del objetivo "Convergencia", el FEDER concentra su intervención en la modernización y diversificación de las estructuras económicas así como la salvaguarda o la creación de empleos sostenibles, con actuaciones en los siguientes ámbitos:</a:t>
            </a:r>
          </a:p>
          <a:p>
            <a:pPr eaLnBrk="1" hangingPunct="1"/>
            <a:endParaRPr lang="es-ES" altLang="es-ES" sz="2000"/>
          </a:p>
          <a:p>
            <a:pPr eaLnBrk="1" hangingPunct="1">
              <a:buFontTx/>
              <a:buChar char="•"/>
            </a:pPr>
            <a:r>
              <a:rPr lang="es-ES_tradnl" altLang="es-ES" sz="2000"/>
              <a:t>investigación y desarrollo tecnológico (IDT), </a:t>
            </a:r>
            <a:endParaRPr lang="es-ES" altLang="es-ES" sz="2000"/>
          </a:p>
          <a:p>
            <a:pPr eaLnBrk="1" hangingPunct="1">
              <a:buFontTx/>
              <a:buChar char="•"/>
            </a:pPr>
            <a:r>
              <a:rPr lang="es-ES_tradnl" altLang="es-ES" sz="2000"/>
              <a:t>innovación y espíritu empresarial; </a:t>
            </a:r>
            <a:endParaRPr lang="es-ES" altLang="es-ES" sz="2000"/>
          </a:p>
          <a:p>
            <a:pPr eaLnBrk="1" hangingPunct="1">
              <a:buFontTx/>
              <a:buChar char="•"/>
            </a:pPr>
            <a:r>
              <a:rPr lang="es-ES_tradnl" altLang="es-ES" sz="2000"/>
              <a:t>sociedad de la información; </a:t>
            </a:r>
            <a:endParaRPr lang="es-ES" altLang="es-ES" sz="2000"/>
          </a:p>
          <a:p>
            <a:pPr eaLnBrk="1" hangingPunct="1">
              <a:buFontTx/>
              <a:buChar char="•"/>
            </a:pPr>
            <a:r>
              <a:rPr lang="es-ES_tradnl" altLang="es-ES" sz="2000"/>
              <a:t>medio ambiente; </a:t>
            </a:r>
            <a:endParaRPr lang="es-ES" altLang="es-ES" sz="2000"/>
          </a:p>
          <a:p>
            <a:pPr eaLnBrk="1" hangingPunct="1">
              <a:buFontTx/>
              <a:buChar char="•"/>
            </a:pPr>
            <a:r>
              <a:rPr lang="es-ES_tradnl" altLang="es-ES" sz="2000"/>
              <a:t>prevención de riesgos; </a:t>
            </a:r>
            <a:endParaRPr lang="es-ES" altLang="es-ES" sz="2000"/>
          </a:p>
          <a:p>
            <a:pPr eaLnBrk="1" hangingPunct="1">
              <a:buFontTx/>
              <a:buChar char="•"/>
            </a:pPr>
            <a:r>
              <a:rPr lang="es-ES_tradnl" altLang="es-ES" sz="2000"/>
              <a:t>turismo; </a:t>
            </a:r>
            <a:endParaRPr lang="es-ES" altLang="es-ES" sz="2000"/>
          </a:p>
          <a:p>
            <a:pPr eaLnBrk="1" hangingPunct="1">
              <a:buFontTx/>
              <a:buChar char="•"/>
            </a:pPr>
            <a:r>
              <a:rPr lang="es-ES_tradnl" altLang="es-ES" sz="2000"/>
              <a:t>cultura; </a:t>
            </a:r>
            <a:endParaRPr lang="es-ES" altLang="es-ES" sz="2000"/>
          </a:p>
          <a:p>
            <a:pPr eaLnBrk="1" hangingPunct="1">
              <a:buFontTx/>
              <a:buChar char="•"/>
            </a:pPr>
            <a:r>
              <a:rPr lang="es-ES_tradnl" altLang="es-ES" sz="2000"/>
              <a:t>transportes; </a:t>
            </a:r>
            <a:endParaRPr lang="es-ES" altLang="es-ES" sz="2000"/>
          </a:p>
          <a:p>
            <a:pPr eaLnBrk="1" hangingPunct="1">
              <a:buFontTx/>
              <a:buChar char="•"/>
            </a:pPr>
            <a:r>
              <a:rPr lang="es-ES_tradnl" altLang="es-ES" sz="2000"/>
              <a:t>energía; </a:t>
            </a:r>
            <a:endParaRPr lang="es-ES" altLang="es-ES" sz="2000"/>
          </a:p>
          <a:p>
            <a:pPr eaLnBrk="1" hangingPunct="1">
              <a:buFontTx/>
              <a:buChar char="•"/>
            </a:pPr>
            <a:r>
              <a:rPr lang="es-ES_tradnl" altLang="es-ES" sz="2000"/>
              <a:t>educación; </a:t>
            </a:r>
            <a:endParaRPr lang="es-ES" altLang="es-ES" sz="2000"/>
          </a:p>
          <a:p>
            <a:pPr eaLnBrk="1" hangingPunct="1">
              <a:buFontTx/>
              <a:buChar char="•"/>
            </a:pPr>
            <a:r>
              <a:rPr lang="es-ES_tradnl" altLang="es-ES" sz="2000"/>
              <a:t>salud.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37891" name="Rectangle 3"/>
          <p:cNvSpPr>
            <a:spLocks noChangeArrowheads="1"/>
          </p:cNvSpPr>
          <p:nvPr/>
        </p:nvSpPr>
        <p:spPr bwMode="auto">
          <a:xfrm>
            <a:off x="723900" y="1727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s-ES">
              <a:solidFill>
                <a:srgbClr val="008000"/>
              </a:solidFill>
            </a:endParaRPr>
          </a:p>
        </p:txBody>
      </p:sp>
      <p:sp>
        <p:nvSpPr>
          <p:cNvPr id="37892" name="Text Box 4"/>
          <p:cNvSpPr txBox="1">
            <a:spLocks noChangeArrowheads="1"/>
          </p:cNvSpPr>
          <p:nvPr/>
        </p:nvSpPr>
        <p:spPr bwMode="auto">
          <a:xfrm>
            <a:off x="1866900" y="836613"/>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Objetivos y fondos 2007-2013</a:t>
            </a:r>
            <a:endParaRPr lang="fr-FR" altLang="es-ES" sz="3200"/>
          </a:p>
        </p:txBody>
      </p:sp>
      <p:sp>
        <p:nvSpPr>
          <p:cNvPr id="37893" name="Rectangle 5"/>
          <p:cNvSpPr>
            <a:spLocks noChangeArrowheads="1"/>
          </p:cNvSpPr>
          <p:nvPr/>
        </p:nvSpPr>
        <p:spPr bwMode="auto">
          <a:xfrm>
            <a:off x="827088" y="1404938"/>
            <a:ext cx="748823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76176" anchor="ctr">
            <a:spAutoFit/>
          </a:bodyPr>
          <a:lstStyle>
            <a:lvl1pPr marL="342900" indent="-342900" eaLnBrk="0" hangingPunct="0">
              <a:tabLst>
                <a:tab pos="449263" algn="l"/>
              </a:tabLst>
              <a:defRPr sz="2400">
                <a:solidFill>
                  <a:schemeClr val="tx1"/>
                </a:solidFill>
                <a:latin typeface="Times New Roman" panose="02020603050405020304" pitchFamily="18" charset="0"/>
              </a:defRPr>
            </a:lvl1pPr>
            <a:lvl2pPr marL="742950" indent="-285750" eaLnBrk="0" hangingPunct="0">
              <a:tabLst>
                <a:tab pos="449263" algn="l"/>
              </a:tabLst>
              <a:defRPr sz="2400">
                <a:solidFill>
                  <a:schemeClr val="tx1"/>
                </a:solidFill>
                <a:latin typeface="Times New Roman" panose="02020603050405020304" pitchFamily="18" charset="0"/>
              </a:defRPr>
            </a:lvl2pPr>
            <a:lvl3pPr eaLnBrk="0" hangingPunct="0">
              <a:tabLst>
                <a:tab pos="449263" algn="l"/>
              </a:tabLst>
              <a:defRPr sz="2400">
                <a:solidFill>
                  <a:schemeClr val="tx1"/>
                </a:solidFill>
                <a:latin typeface="Times New Roman" panose="02020603050405020304" pitchFamily="18" charset="0"/>
              </a:defRPr>
            </a:lvl3pPr>
            <a:lvl4pPr marL="1600200" indent="-228600" eaLnBrk="0" hangingPunct="0">
              <a:tabLst>
                <a:tab pos="449263" algn="l"/>
              </a:tabLst>
              <a:defRPr sz="2400">
                <a:solidFill>
                  <a:schemeClr val="tx1"/>
                </a:solidFill>
                <a:latin typeface="Times New Roman" panose="02020603050405020304" pitchFamily="18" charset="0"/>
              </a:defRPr>
            </a:lvl4pPr>
            <a:lvl5pPr eaLnBrk="0" hangingPunct="0">
              <a:tabLst>
                <a:tab pos="449263"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9pPr>
          </a:lstStyle>
          <a:p>
            <a:pPr lvl="4" algn="ctr" eaLnBrk="1" hangingPunct="1"/>
            <a:r>
              <a:rPr lang="es-ES_tradnl" altLang="es-ES" sz="2000" b="1">
                <a:solidFill>
                  <a:srgbClr val="FF0000"/>
                </a:solidFill>
              </a:rPr>
              <a:t>Competitividad regional y empleo</a:t>
            </a:r>
          </a:p>
          <a:p>
            <a:pPr lvl="2" eaLnBrk="1" hangingPunct="1"/>
            <a:r>
              <a:rPr lang="es-ES_tradnl" altLang="es-ES" sz="2000"/>
              <a:t>Para el objetivo "Competitividad regional y empleo", las prioridades se agrupan en torno a tres puntos:</a:t>
            </a:r>
          </a:p>
          <a:p>
            <a:pPr lvl="2" eaLnBrk="1" hangingPunct="1"/>
            <a:endParaRPr lang="es-ES_tradnl" altLang="es-ES" sz="2000"/>
          </a:p>
          <a:p>
            <a:pPr lvl="2" eaLnBrk="1" hangingPunct="1"/>
            <a:r>
              <a:rPr lang="es-ES_tradnl" altLang="es-ES" sz="2000" b="1"/>
              <a:t>innovación y economía del conocimiento</a:t>
            </a:r>
            <a:r>
              <a:rPr lang="es-ES_tradnl" altLang="es-ES" sz="2000"/>
              <a:t>: fortalecimiento de las capacidades regionales de investigación y desarrollo tecnológico, estímulo de la innovación y el espíritu empresarial y fortalecimiento de la ingeniería financiera, especialmente para las empresas vinculadas a la economía del conocimiento; </a:t>
            </a:r>
          </a:p>
          <a:p>
            <a:pPr lvl="2" eaLnBrk="1" hangingPunct="1"/>
            <a:endParaRPr lang="es-ES_tradnl" altLang="es-ES" sz="2000"/>
          </a:p>
          <a:p>
            <a:pPr lvl="2" eaLnBrk="1" hangingPunct="1"/>
            <a:r>
              <a:rPr lang="es-ES_tradnl" altLang="es-ES" sz="2000" b="1"/>
              <a:t>medio ambiente y prevención de riesgos:</a:t>
            </a:r>
            <a:r>
              <a:rPr lang="es-ES_tradnl" altLang="es-ES" sz="2000"/>
              <a:t> rehabilitación de terrenos contaminados, fomento de la eficacia energética, promoción de transportes públicos urbanos limpios y elaboración de planes para prevenir y administrar los riesgos naturales y tecnológicos; </a:t>
            </a:r>
          </a:p>
          <a:p>
            <a:pPr lvl="2" eaLnBrk="1" hangingPunct="1"/>
            <a:endParaRPr lang="es-ES_tradnl" altLang="es-ES" sz="2000"/>
          </a:p>
          <a:p>
            <a:pPr lvl="2" eaLnBrk="1" hangingPunct="1"/>
            <a:r>
              <a:rPr lang="es-ES_tradnl" altLang="es-ES" sz="2000" b="1"/>
              <a:t>acceso a los servicios</a:t>
            </a:r>
            <a:r>
              <a:rPr lang="es-ES_tradnl" altLang="es-ES" sz="2000"/>
              <a:t> de transportes y telecomunicaciones de interés económico general.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38915" name="Rectangle 3"/>
          <p:cNvSpPr>
            <a:spLocks noChangeArrowheads="1"/>
          </p:cNvSpPr>
          <p:nvPr/>
        </p:nvSpPr>
        <p:spPr bwMode="auto">
          <a:xfrm>
            <a:off x="723900" y="1727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s-ES">
              <a:solidFill>
                <a:srgbClr val="008000"/>
              </a:solidFill>
            </a:endParaRPr>
          </a:p>
        </p:txBody>
      </p:sp>
      <p:sp>
        <p:nvSpPr>
          <p:cNvPr id="38916" name="Text Box 4"/>
          <p:cNvSpPr txBox="1">
            <a:spLocks noChangeArrowheads="1"/>
          </p:cNvSpPr>
          <p:nvPr/>
        </p:nvSpPr>
        <p:spPr bwMode="auto">
          <a:xfrm>
            <a:off x="1866900" y="836613"/>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Objetivos y fondos 2007-2013</a:t>
            </a:r>
            <a:endParaRPr lang="fr-FR" altLang="es-ES" sz="3200"/>
          </a:p>
        </p:txBody>
      </p:sp>
      <p:sp>
        <p:nvSpPr>
          <p:cNvPr id="38917" name="Rectangle 5"/>
          <p:cNvSpPr>
            <a:spLocks noChangeArrowheads="1"/>
          </p:cNvSpPr>
          <p:nvPr/>
        </p:nvSpPr>
        <p:spPr bwMode="auto">
          <a:xfrm>
            <a:off x="900113" y="2187575"/>
            <a:ext cx="7307262" cy="3416300"/>
          </a:xfrm>
          <a:prstGeom prst="rect">
            <a:avLst/>
          </a:prstGeom>
          <a:noFill/>
          <a:ln w="9525">
            <a:noFill/>
            <a:miter lim="800000"/>
            <a:headEnd/>
            <a:tailEnd/>
          </a:ln>
        </p:spPr>
        <p:txBody>
          <a:bodyPr tIns="152352" bIns="76176" anchor="ctr">
            <a:spAutoFit/>
          </a:bodyPr>
          <a:lstStyle/>
          <a:p>
            <a:pPr lvl="4" algn="ctr">
              <a:tabLst>
                <a:tab pos="449263" algn="l"/>
              </a:tabLst>
              <a:defRPr/>
            </a:pPr>
            <a:r>
              <a:rPr lang="es-ES_tradnl" sz="1800" b="1" dirty="0">
                <a:solidFill>
                  <a:srgbClr val="FF0000"/>
                </a:solidFill>
              </a:rPr>
              <a:t>Cooperación territorial europea</a:t>
            </a:r>
          </a:p>
          <a:p>
            <a:pPr lvl="4" algn="ctr">
              <a:tabLst>
                <a:tab pos="449263" algn="l"/>
              </a:tabLst>
              <a:defRPr/>
            </a:pPr>
            <a:endParaRPr lang="es-ES_tradnl" sz="1800" b="1" dirty="0">
              <a:solidFill>
                <a:srgbClr val="FF0000"/>
              </a:solidFill>
            </a:endParaRPr>
          </a:p>
          <a:p>
            <a:pPr marL="0" lvl="4">
              <a:tabLst>
                <a:tab pos="449263" algn="l"/>
              </a:tabLst>
              <a:defRPr/>
            </a:pPr>
            <a:r>
              <a:rPr lang="es-ES_tradnl" sz="1800" dirty="0"/>
              <a:t>En el caso del objetivo “Cooperación territorial europea”, el FEDER concentra su ayuda en tres ejes:</a:t>
            </a:r>
          </a:p>
          <a:p>
            <a:pPr marL="0" lvl="4">
              <a:lnSpc>
                <a:spcPct val="30000"/>
              </a:lnSpc>
              <a:tabLst>
                <a:tab pos="449263" algn="l"/>
              </a:tabLst>
              <a:defRPr/>
            </a:pPr>
            <a:endParaRPr lang="es-ES_tradnl" sz="1800" dirty="0"/>
          </a:p>
          <a:p>
            <a:pPr marL="0" lvl="4">
              <a:buFontTx/>
              <a:buChar char="•"/>
              <a:tabLst>
                <a:tab pos="449263" algn="l"/>
              </a:tabLst>
              <a:defRPr/>
            </a:pPr>
            <a:r>
              <a:rPr lang="es-ES_tradnl" sz="1800" dirty="0"/>
              <a:t>desarrollo de actividades económicas y sociales </a:t>
            </a:r>
            <a:r>
              <a:rPr lang="es-ES_tradnl" sz="1800" b="1" dirty="0">
                <a:hlinkClick r:id="rId2" action="ppaction://hlinkfile"/>
              </a:rPr>
              <a:t>transfronterizas</a:t>
            </a:r>
            <a:r>
              <a:rPr lang="es-ES_tradnl" sz="1800" dirty="0"/>
              <a:t>; </a:t>
            </a:r>
          </a:p>
          <a:p>
            <a:pPr marL="0" lvl="4">
              <a:lnSpc>
                <a:spcPct val="60000"/>
              </a:lnSpc>
              <a:tabLst>
                <a:tab pos="449263" algn="l"/>
              </a:tabLst>
              <a:defRPr/>
            </a:pPr>
            <a:endParaRPr lang="es-ES_tradnl" sz="1800" dirty="0"/>
          </a:p>
          <a:p>
            <a:pPr marL="0" lvl="4">
              <a:buFontTx/>
              <a:buChar char="•"/>
              <a:tabLst>
                <a:tab pos="449263" algn="l"/>
              </a:tabLst>
              <a:defRPr/>
            </a:pPr>
            <a:r>
              <a:rPr lang="es-ES_tradnl" sz="1800" dirty="0"/>
              <a:t>establecimiento y desarrollo de la </a:t>
            </a:r>
            <a:r>
              <a:rPr lang="es-ES_tradnl" sz="1800" b="1" dirty="0">
                <a:hlinkClick r:id="rId3" action="ppaction://hlinkfile"/>
              </a:rPr>
              <a:t>cooperación transnacional</a:t>
            </a:r>
            <a:r>
              <a:rPr lang="es-ES_tradnl" sz="1800" b="1" dirty="0"/>
              <a:t>,</a:t>
            </a:r>
            <a:r>
              <a:rPr lang="es-ES_tradnl" sz="1800" dirty="0"/>
              <a:t> incluida la cooperación bilateral entre las regiones marítimas; </a:t>
            </a:r>
          </a:p>
          <a:p>
            <a:pPr marL="0" lvl="4">
              <a:lnSpc>
                <a:spcPct val="60000"/>
              </a:lnSpc>
              <a:tabLst>
                <a:tab pos="449263" algn="l"/>
              </a:tabLst>
              <a:defRPr/>
            </a:pPr>
            <a:endParaRPr lang="es-ES_tradnl" sz="1800" dirty="0"/>
          </a:p>
          <a:p>
            <a:pPr marL="0" lvl="4">
              <a:buFontTx/>
              <a:buChar char="•"/>
              <a:tabLst>
                <a:tab pos="449263" algn="l"/>
              </a:tabLst>
              <a:defRPr/>
            </a:pPr>
            <a:r>
              <a:rPr lang="es-ES_tradnl" sz="1800" dirty="0"/>
              <a:t> fortalecimiento de la eficacia de la política regional mediante la promoción y la </a:t>
            </a:r>
            <a:r>
              <a:rPr lang="es-ES_tradnl" sz="1800" b="1" dirty="0"/>
              <a:t>cooperación interregional</a:t>
            </a:r>
            <a:r>
              <a:rPr lang="es-ES_tradnl" sz="1800" dirty="0"/>
              <a:t>, la conexión en red y el intercambio de experiencias entre las autoridades regionales y locales.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39939" name="Rectangle 3"/>
          <p:cNvSpPr>
            <a:spLocks noChangeArrowheads="1"/>
          </p:cNvSpPr>
          <p:nvPr/>
        </p:nvSpPr>
        <p:spPr bwMode="auto">
          <a:xfrm>
            <a:off x="723900" y="1727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s-ES">
              <a:solidFill>
                <a:srgbClr val="008000"/>
              </a:solidFill>
            </a:endParaRPr>
          </a:p>
        </p:txBody>
      </p:sp>
      <p:sp>
        <p:nvSpPr>
          <p:cNvPr id="39940" name="Text Box 4"/>
          <p:cNvSpPr txBox="1">
            <a:spLocks noChangeArrowheads="1"/>
          </p:cNvSpPr>
          <p:nvPr/>
        </p:nvSpPr>
        <p:spPr bwMode="auto">
          <a:xfrm>
            <a:off x="1866900" y="836613"/>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Objetivos y fondos 2007-2013</a:t>
            </a:r>
            <a:endParaRPr lang="fr-FR" altLang="es-ES" sz="3200"/>
          </a:p>
        </p:txBody>
      </p:sp>
      <p:sp>
        <p:nvSpPr>
          <p:cNvPr id="39941" name="Rectangle 5"/>
          <p:cNvSpPr>
            <a:spLocks noChangeArrowheads="1"/>
          </p:cNvSpPr>
          <p:nvPr/>
        </p:nvSpPr>
        <p:spPr bwMode="auto">
          <a:xfrm>
            <a:off x="395288" y="1412875"/>
            <a:ext cx="79914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76176" anchor="ctr">
            <a:spAutoFit/>
          </a:bodyPr>
          <a:lstStyle>
            <a:lvl1pPr marL="342900" indent="-342900" eaLnBrk="0" hangingPunct="0">
              <a:tabLst>
                <a:tab pos="449263" algn="l"/>
              </a:tabLst>
              <a:defRPr sz="2400">
                <a:solidFill>
                  <a:schemeClr val="tx1"/>
                </a:solidFill>
                <a:latin typeface="Times New Roman" panose="02020603050405020304" pitchFamily="18" charset="0"/>
              </a:defRPr>
            </a:lvl1pPr>
            <a:lvl2pPr marL="742950" indent="-285750" eaLnBrk="0" hangingPunct="0">
              <a:tabLst>
                <a:tab pos="449263" algn="l"/>
              </a:tabLst>
              <a:defRPr sz="2400">
                <a:solidFill>
                  <a:schemeClr val="tx1"/>
                </a:solidFill>
                <a:latin typeface="Times New Roman" panose="02020603050405020304" pitchFamily="18" charset="0"/>
              </a:defRPr>
            </a:lvl2pPr>
            <a:lvl3pPr marL="1143000" indent="-228600" eaLnBrk="0" hangingPunct="0">
              <a:tabLst>
                <a:tab pos="449263" algn="l"/>
              </a:tabLst>
              <a:defRPr sz="2400">
                <a:solidFill>
                  <a:schemeClr val="tx1"/>
                </a:solidFill>
                <a:latin typeface="Times New Roman" panose="02020603050405020304" pitchFamily="18" charset="0"/>
              </a:defRPr>
            </a:lvl3pPr>
            <a:lvl4pPr marL="1600200" indent="-228600" eaLnBrk="0" hangingPunct="0">
              <a:tabLst>
                <a:tab pos="449263" algn="l"/>
              </a:tabLst>
              <a:defRPr sz="2400">
                <a:solidFill>
                  <a:schemeClr val="tx1"/>
                </a:solidFill>
                <a:latin typeface="Times New Roman" panose="02020603050405020304" pitchFamily="18" charset="0"/>
              </a:defRPr>
            </a:lvl4pPr>
            <a:lvl5pPr marL="2235200" indent="-406400" eaLnBrk="0" hangingPunct="0">
              <a:tabLst>
                <a:tab pos="449263" algn="l"/>
              </a:tabLst>
              <a:defRPr sz="2400">
                <a:solidFill>
                  <a:schemeClr val="tx1"/>
                </a:solidFill>
                <a:latin typeface="Times New Roman" panose="02020603050405020304" pitchFamily="18" charset="0"/>
              </a:defRPr>
            </a:lvl5pPr>
            <a:lvl6pPr marL="2692400" indent="-4064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6pPr>
            <a:lvl7pPr marL="3149600" indent="-4064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7pPr>
            <a:lvl8pPr marL="3606800" indent="-4064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8pPr>
            <a:lvl9pPr marL="4064000" indent="-4064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9pPr>
          </a:lstStyle>
          <a:p>
            <a:pPr lvl="4" algn="ctr" eaLnBrk="1" hangingPunct="1"/>
            <a:r>
              <a:rPr lang="es-ES_tradnl" altLang="es-ES" b="1">
                <a:solidFill>
                  <a:srgbClr val="FF0000"/>
                </a:solidFill>
              </a:rPr>
              <a:t>Características territoriales específicas</a:t>
            </a:r>
          </a:p>
          <a:p>
            <a:pPr lvl="4" algn="ctr" eaLnBrk="1" hangingPunct="1"/>
            <a:endParaRPr lang="es-ES_tradnl" altLang="es-ES" b="1">
              <a:solidFill>
                <a:srgbClr val="FF0000"/>
              </a:solidFill>
            </a:endParaRPr>
          </a:p>
          <a:p>
            <a:pPr lvl="4" eaLnBrk="1" hangingPunct="1"/>
            <a:r>
              <a:rPr lang="es-ES_tradnl" altLang="es-ES" sz="2000"/>
              <a:t>Por otra parte, el FEDER presta especial atención a las características territoriales específicas. </a:t>
            </a:r>
          </a:p>
          <a:p>
            <a:pPr lvl="4" eaLnBrk="1" hangingPunct="1"/>
            <a:endParaRPr lang="es-ES_tradnl" altLang="es-ES" sz="2000"/>
          </a:p>
          <a:p>
            <a:pPr lvl="4" eaLnBrk="1" hangingPunct="1">
              <a:buFontTx/>
              <a:buChar char="•"/>
            </a:pPr>
            <a:r>
              <a:rPr lang="es-ES_tradnl" altLang="es-ES" sz="2000"/>
              <a:t> La acción del FEDER intenta paliar los problemas económicos, medioambientales y sociales en las </a:t>
            </a:r>
            <a:r>
              <a:rPr lang="es-ES_tradnl" altLang="es-ES" sz="2000" b="1"/>
              <a:t>ciudades</a:t>
            </a:r>
            <a:r>
              <a:rPr lang="es-ES_tradnl" altLang="es-ES" sz="2000"/>
              <a:t>. </a:t>
            </a:r>
          </a:p>
          <a:p>
            <a:pPr lvl="4" eaLnBrk="1" hangingPunct="1">
              <a:buFontTx/>
              <a:buChar char="•"/>
            </a:pPr>
            <a:r>
              <a:rPr lang="es-ES_tradnl" altLang="es-ES" sz="2000"/>
              <a:t> Las </a:t>
            </a:r>
            <a:r>
              <a:rPr lang="es-ES_tradnl" altLang="es-ES" sz="2000" b="1"/>
              <a:t>zonas con desventajas geográficas naturales</a:t>
            </a:r>
            <a:r>
              <a:rPr lang="es-ES_tradnl" altLang="es-ES" sz="2000"/>
              <a:t> (regiones insulares, montañosas o poco pobladas) se benefician de un trato privilegiado. </a:t>
            </a:r>
          </a:p>
          <a:p>
            <a:pPr lvl="4" eaLnBrk="1" hangingPunct="1">
              <a:buFontTx/>
              <a:buChar char="•"/>
            </a:pPr>
            <a:r>
              <a:rPr lang="es-ES_tradnl" altLang="es-ES" sz="2000"/>
              <a:t> Por último, las </a:t>
            </a:r>
            <a:r>
              <a:rPr lang="es-ES_tradnl" altLang="es-ES" sz="2000" b="1"/>
              <a:t>zonas ultraperiféricas</a:t>
            </a:r>
            <a:r>
              <a:rPr lang="es-ES_tradnl" altLang="es-ES" sz="2000"/>
              <a:t> se benefician también de una ayuda específica del FEDER para compensar su alejamiento</a:t>
            </a:r>
            <a:r>
              <a:rPr lang="es-ES_tradnl" altLang="es-ES" b="1"/>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138" y="0"/>
            <a:ext cx="4903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40963" name="Rectangle 3"/>
          <p:cNvSpPr>
            <a:spLocks noChangeArrowheads="1"/>
          </p:cNvSpPr>
          <p:nvPr/>
        </p:nvSpPr>
        <p:spPr bwMode="auto">
          <a:xfrm>
            <a:off x="723900" y="1727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s-ES">
              <a:solidFill>
                <a:srgbClr val="008000"/>
              </a:solidFill>
            </a:endParaRPr>
          </a:p>
        </p:txBody>
      </p:sp>
      <p:sp>
        <p:nvSpPr>
          <p:cNvPr id="40964" name="Text Box 4"/>
          <p:cNvSpPr txBox="1">
            <a:spLocks noChangeArrowheads="1"/>
          </p:cNvSpPr>
          <p:nvPr/>
        </p:nvSpPr>
        <p:spPr bwMode="auto">
          <a:xfrm>
            <a:off x="1866900" y="836613"/>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Presupuesto</a:t>
            </a:r>
            <a:endParaRPr lang="fr-FR" altLang="es-ES" sz="3200"/>
          </a:p>
        </p:txBody>
      </p:sp>
      <p:pic>
        <p:nvPicPr>
          <p:cNvPr id="4096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068638"/>
            <a:ext cx="56769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8"/>
          <p:cNvSpPr>
            <a:spLocks noChangeArrowheads="1"/>
          </p:cNvSpPr>
          <p:nvPr/>
        </p:nvSpPr>
        <p:spPr bwMode="auto">
          <a:xfrm>
            <a:off x="1241425" y="1628775"/>
            <a:ext cx="6661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449263" algn="l"/>
              </a:tabLst>
              <a:defRPr sz="2400">
                <a:solidFill>
                  <a:schemeClr val="tx1"/>
                </a:solidFill>
                <a:latin typeface="Times New Roman" panose="02020603050405020304" pitchFamily="18" charset="0"/>
              </a:defRPr>
            </a:lvl1pPr>
            <a:lvl2pPr marL="742950" indent="-285750" eaLnBrk="0" hangingPunct="0">
              <a:tabLst>
                <a:tab pos="449263" algn="l"/>
              </a:tabLst>
              <a:defRPr sz="2400">
                <a:solidFill>
                  <a:schemeClr val="tx1"/>
                </a:solidFill>
                <a:latin typeface="Times New Roman" panose="02020603050405020304" pitchFamily="18" charset="0"/>
              </a:defRPr>
            </a:lvl2pPr>
            <a:lvl3pPr marL="1143000" indent="-228600" eaLnBrk="0" hangingPunct="0">
              <a:tabLst>
                <a:tab pos="449263" algn="l"/>
              </a:tabLst>
              <a:defRPr sz="2400">
                <a:solidFill>
                  <a:schemeClr val="tx1"/>
                </a:solidFill>
                <a:latin typeface="Times New Roman" panose="02020603050405020304" pitchFamily="18" charset="0"/>
              </a:defRPr>
            </a:lvl3pPr>
            <a:lvl4pPr marL="1600200" indent="-228600" eaLnBrk="0" hangingPunct="0">
              <a:tabLst>
                <a:tab pos="449263" algn="l"/>
              </a:tabLst>
              <a:defRPr sz="2400">
                <a:solidFill>
                  <a:schemeClr val="tx1"/>
                </a:solidFill>
                <a:latin typeface="Times New Roman" panose="02020603050405020304" pitchFamily="18" charset="0"/>
              </a:defRPr>
            </a:lvl4pPr>
            <a:lvl5pPr marL="2057400" indent="-228600" eaLnBrk="0" hangingPunct="0">
              <a:tabLst>
                <a:tab pos="44926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9pPr>
          </a:lstStyle>
          <a:p>
            <a:pPr eaLnBrk="1" hangingPunct="1"/>
            <a:r>
              <a:rPr lang="es-ES_tradnl" altLang="es-ES"/>
              <a:t>81,54 % para el objetivo "Convergencia" </a:t>
            </a:r>
            <a:endParaRPr lang="es-ES" altLang="es-ES"/>
          </a:p>
          <a:p>
            <a:pPr eaLnBrk="1" hangingPunct="1"/>
            <a:r>
              <a:rPr lang="es-ES_tradnl" altLang="es-ES"/>
              <a:t>15,95 % para el objetivo "Competitividad y empleo" </a:t>
            </a:r>
            <a:endParaRPr lang="es-ES" altLang="es-ES"/>
          </a:p>
          <a:p>
            <a:pPr eaLnBrk="1" hangingPunct="1"/>
            <a:r>
              <a:rPr lang="es-ES_tradnl" altLang="es-ES"/>
              <a:t>2,52 % para el objetivo "Cooperación territorial" </a:t>
            </a:r>
          </a:p>
        </p:txBody>
      </p:sp>
      <p:sp>
        <p:nvSpPr>
          <p:cNvPr id="40967" name="Text Box 9"/>
          <p:cNvSpPr txBox="1">
            <a:spLocks noChangeArrowheads="1"/>
          </p:cNvSpPr>
          <p:nvPr/>
        </p:nvSpPr>
        <p:spPr bwMode="auto">
          <a:xfrm>
            <a:off x="250825" y="616585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s-ES">
                <a:hlinkClick r:id="rId3" action="ppaction://hlinkfile"/>
              </a:rPr>
              <a:t>Por año</a:t>
            </a:r>
            <a:endParaRPr lang="en-US" altLang="es-ES"/>
          </a:p>
        </p:txBody>
      </p:sp>
      <p:sp>
        <p:nvSpPr>
          <p:cNvPr id="40968" name="Text Box 10"/>
          <p:cNvSpPr txBox="1">
            <a:spLocks noChangeArrowheads="1"/>
          </p:cNvSpPr>
          <p:nvPr/>
        </p:nvSpPr>
        <p:spPr bwMode="auto">
          <a:xfrm>
            <a:off x="6011863" y="616585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s-ES">
                <a:hlinkClick r:id="rId4" action="ppaction://hlinkfile"/>
              </a:rPr>
              <a:t>Por estados</a:t>
            </a:r>
            <a:endParaRPr lang="en-US" altLang="es-E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41987" name="Rectangle 3"/>
          <p:cNvSpPr>
            <a:spLocks noChangeArrowheads="1"/>
          </p:cNvSpPr>
          <p:nvPr/>
        </p:nvSpPr>
        <p:spPr bwMode="auto">
          <a:xfrm>
            <a:off x="723900" y="1727200"/>
            <a:ext cx="769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GB" altLang="es-ES">
              <a:solidFill>
                <a:srgbClr val="008000"/>
              </a:solidFill>
            </a:endParaRPr>
          </a:p>
        </p:txBody>
      </p:sp>
      <p:sp>
        <p:nvSpPr>
          <p:cNvPr id="41988" name="Text Box 4"/>
          <p:cNvSpPr txBox="1">
            <a:spLocks noChangeArrowheads="1"/>
          </p:cNvSpPr>
          <p:nvPr/>
        </p:nvSpPr>
        <p:spPr bwMode="auto">
          <a:xfrm>
            <a:off x="1866900" y="836613"/>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Presupuesto</a:t>
            </a:r>
            <a:endParaRPr lang="fr-FR" altLang="es-ES" sz="3200"/>
          </a:p>
        </p:txBody>
      </p:sp>
      <p:sp>
        <p:nvSpPr>
          <p:cNvPr id="41989" name="Rectangle 6"/>
          <p:cNvSpPr>
            <a:spLocks noChangeArrowheads="1"/>
          </p:cNvSpPr>
          <p:nvPr/>
        </p:nvSpPr>
        <p:spPr bwMode="auto">
          <a:xfrm>
            <a:off x="468313" y="2125663"/>
            <a:ext cx="8135937"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49263" algn="l"/>
              </a:tabLst>
              <a:defRPr sz="2400">
                <a:solidFill>
                  <a:schemeClr val="tx1"/>
                </a:solidFill>
                <a:latin typeface="Times New Roman" panose="02020603050405020304" pitchFamily="18" charset="0"/>
              </a:defRPr>
            </a:lvl1pPr>
            <a:lvl2pPr marL="742950" indent="-285750" eaLnBrk="0" hangingPunct="0">
              <a:tabLst>
                <a:tab pos="449263" algn="l"/>
              </a:tabLst>
              <a:defRPr sz="2400">
                <a:solidFill>
                  <a:schemeClr val="tx1"/>
                </a:solidFill>
                <a:latin typeface="Times New Roman" panose="02020603050405020304" pitchFamily="18" charset="0"/>
              </a:defRPr>
            </a:lvl2pPr>
            <a:lvl3pPr marL="1143000" indent="-228600" eaLnBrk="0" hangingPunct="0">
              <a:tabLst>
                <a:tab pos="449263" algn="l"/>
              </a:tabLst>
              <a:defRPr sz="2400">
                <a:solidFill>
                  <a:schemeClr val="tx1"/>
                </a:solidFill>
                <a:latin typeface="Times New Roman" panose="02020603050405020304" pitchFamily="18" charset="0"/>
              </a:defRPr>
            </a:lvl3pPr>
            <a:lvl4pPr marL="1600200" indent="-228600" eaLnBrk="0" hangingPunct="0">
              <a:tabLst>
                <a:tab pos="449263" algn="l"/>
              </a:tabLst>
              <a:defRPr sz="2400">
                <a:solidFill>
                  <a:schemeClr val="tx1"/>
                </a:solidFill>
                <a:latin typeface="Times New Roman" panose="02020603050405020304" pitchFamily="18" charset="0"/>
              </a:defRPr>
            </a:lvl4pPr>
            <a:lvl5pPr marL="2057400" indent="-228600" eaLnBrk="0" hangingPunct="0">
              <a:tabLst>
                <a:tab pos="449263"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449263" algn="l"/>
              </a:tabLst>
              <a:defRPr sz="2400">
                <a:solidFill>
                  <a:schemeClr val="tx1"/>
                </a:solidFill>
                <a:latin typeface="Times New Roman" panose="02020603050405020304" pitchFamily="18" charset="0"/>
              </a:defRPr>
            </a:lvl9pPr>
          </a:lstStyle>
          <a:p>
            <a:pPr algn="ctr" eaLnBrk="1" hangingPunct="1"/>
            <a:r>
              <a:rPr lang="es-ES_tradnl" altLang="es-ES" sz="2800" b="1"/>
              <a:t>Existen límites máximos para los porcentajes de cofinanciación:</a:t>
            </a:r>
            <a:endParaRPr lang="es-ES_tradnl" altLang="es-ES" sz="2800"/>
          </a:p>
          <a:p>
            <a:pPr algn="ctr" eaLnBrk="1" hangingPunct="1"/>
            <a:endParaRPr lang="es-ES_tradnl" altLang="es-ES" sz="2800"/>
          </a:p>
          <a:p>
            <a:pPr algn="ctr" eaLnBrk="1" hangingPunct="1"/>
            <a:r>
              <a:rPr lang="es-ES_tradnl" altLang="es-ES" sz="2800"/>
              <a:t>Convergencia: entre el 75% y el 85% </a:t>
            </a:r>
          </a:p>
          <a:p>
            <a:pPr algn="ctr" eaLnBrk="1" hangingPunct="1"/>
            <a:r>
              <a:rPr lang="es-ES_tradnl" altLang="es-ES" sz="2800"/>
              <a:t>Competitividad y empleo: entre el 50% y el 85% </a:t>
            </a:r>
          </a:p>
          <a:p>
            <a:pPr algn="ctr" eaLnBrk="1" hangingPunct="1"/>
            <a:r>
              <a:rPr lang="es-ES_tradnl" altLang="es-ES" sz="2800"/>
              <a:t>Cooperación europea territorial: entre el 75% y el 85% </a:t>
            </a:r>
          </a:p>
          <a:p>
            <a:pPr algn="ctr" eaLnBrk="1" hangingPunct="1"/>
            <a:r>
              <a:rPr lang="es-ES_tradnl" altLang="es-ES" sz="2800"/>
              <a:t>Fondo de Cohesión: el 85%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43011" name="Text Box 3"/>
          <p:cNvSpPr txBox="1">
            <a:spLocks noChangeArrowheads="1"/>
          </p:cNvSpPr>
          <p:nvPr/>
        </p:nvSpPr>
        <p:spPr bwMode="auto">
          <a:xfrm>
            <a:off x="228600" y="1827213"/>
            <a:ext cx="86868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a:t>El presupuesto de los Fondos Estructurales y las normas de base de su utilización son decididos por el Consejo y el Parlamento Europeos, tomando como base una propuesta de la Comisión Europea. </a:t>
            </a:r>
          </a:p>
          <a:p>
            <a:pPr eaLnBrk="1" hangingPunct="1"/>
            <a:r>
              <a:rPr lang="es-ES_tradnl" altLang="es-ES"/>
              <a:t>La Comisión propone, en estrecha cooperación con los Estados miembros </a:t>
            </a:r>
            <a:r>
              <a:rPr lang="es-ES_tradnl" altLang="es-ES">
                <a:hlinkClick r:id="rId2"/>
              </a:rPr>
              <a:t>"las Directrices estratégicas comunitarias en materia de cohesión"</a:t>
            </a:r>
            <a:r>
              <a:rPr lang="es-ES_tradnl" altLang="es-ES"/>
              <a:t>. Son el fundamento de la política y le dan una dimensión estratégica. Estas orientaciones garantizan que los Estados ajusten su programación en función de las prioridades de la Unión: fomentar la innovación y el espíritu empresarial, favorecer el crecimiento de la economía del conocimiento y crear mejores empleos y más numerosos. </a:t>
            </a:r>
            <a:r>
              <a:rPr lang="fr-FR" altLang="es-ES" sz="2800"/>
              <a:t>.</a:t>
            </a:r>
          </a:p>
        </p:txBody>
      </p:sp>
      <p:sp>
        <p:nvSpPr>
          <p:cNvPr id="43012" name="Text Box 4"/>
          <p:cNvSpPr txBox="1">
            <a:spLocks noChangeArrowheads="1"/>
          </p:cNvSpPr>
          <p:nvPr/>
        </p:nvSpPr>
        <p:spPr bwMode="auto">
          <a:xfrm>
            <a:off x="1981200" y="8382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
        <p:nvSpPr>
          <p:cNvPr id="43013" name="Text Box 5"/>
          <p:cNvSpPr txBox="1">
            <a:spLocks noChangeArrowheads="1"/>
          </p:cNvSpPr>
          <p:nvPr/>
        </p:nvSpPr>
        <p:spPr bwMode="auto">
          <a:xfrm>
            <a:off x="468313" y="6308725"/>
            <a:ext cx="3887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s-ES">
                <a:hlinkClick r:id="rId3" action="ppaction://hlinkfile"/>
              </a:rPr>
              <a:t>Directrices 20107-2013</a:t>
            </a:r>
            <a:endParaRPr lang="en-US" altLang="es-ES"/>
          </a:p>
        </p:txBody>
      </p:sp>
      <p:sp>
        <p:nvSpPr>
          <p:cNvPr id="43014" name="5 CuadroTexto"/>
          <p:cNvSpPr txBox="1">
            <a:spLocks noChangeArrowheads="1"/>
          </p:cNvSpPr>
          <p:nvPr/>
        </p:nvSpPr>
        <p:spPr bwMode="auto">
          <a:xfrm>
            <a:off x="3995738" y="6237288"/>
            <a:ext cx="504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a:hlinkClick r:id="rId4"/>
              </a:rPr>
              <a:t>Directrices integradas Europa 2020</a:t>
            </a:r>
            <a:endParaRPr lang="es-ES" alt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44035" name="Text Box 3"/>
          <p:cNvSpPr txBox="1">
            <a:spLocks noChangeArrowheads="1"/>
          </p:cNvSpPr>
          <p:nvPr/>
        </p:nvSpPr>
        <p:spPr bwMode="auto">
          <a:xfrm>
            <a:off x="228600" y="1827213"/>
            <a:ext cx="8686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b="1"/>
              <a:t>Directriz: Hacer de Europa y de sus regiones lugares más atractivos en los que invertir y trabajar</a:t>
            </a:r>
          </a:p>
          <a:p>
            <a:pPr eaLnBrk="1" hangingPunct="1"/>
            <a:endParaRPr lang="es-ES_tradnl" altLang="es-ES"/>
          </a:p>
          <a:p>
            <a:pPr eaLnBrk="1" hangingPunct="1"/>
            <a:r>
              <a:rPr lang="fr-FR" altLang="es-ES" i="1"/>
              <a:t>Ampliar y mejorar las infraestructuras de transporte</a:t>
            </a:r>
          </a:p>
          <a:p>
            <a:pPr eaLnBrk="1" hangingPunct="1"/>
            <a:endParaRPr lang="fr-FR" altLang="es-ES" i="1"/>
          </a:p>
          <a:p>
            <a:pPr eaLnBrk="1" hangingPunct="1"/>
            <a:r>
              <a:rPr lang="fr-FR" altLang="es-ES" i="1"/>
              <a:t>Reforzar las sinergias entre la protección del medio ambiente y el crecimiento</a:t>
            </a:r>
          </a:p>
          <a:p>
            <a:pPr eaLnBrk="1" hangingPunct="1"/>
            <a:endParaRPr lang="fr-FR" altLang="es-ES" i="1"/>
          </a:p>
          <a:p>
            <a:pPr eaLnBrk="1" hangingPunct="1"/>
            <a:r>
              <a:rPr lang="fr-FR" altLang="es-ES" i="1"/>
              <a:t>Tratar el uso intensivo de las fuentes de energía tradicionales en Europa</a:t>
            </a:r>
          </a:p>
        </p:txBody>
      </p:sp>
      <p:sp>
        <p:nvSpPr>
          <p:cNvPr id="44036" name="Text Box 4"/>
          <p:cNvSpPr txBox="1">
            <a:spLocks noChangeArrowheads="1"/>
          </p:cNvSpPr>
          <p:nvPr/>
        </p:nvSpPr>
        <p:spPr bwMode="auto">
          <a:xfrm>
            <a:off x="1981200" y="8382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45059" name="Text Box 3"/>
          <p:cNvSpPr txBox="1">
            <a:spLocks noChangeArrowheads="1"/>
          </p:cNvSpPr>
          <p:nvPr/>
        </p:nvSpPr>
        <p:spPr bwMode="auto">
          <a:xfrm>
            <a:off x="228600" y="1827213"/>
            <a:ext cx="8686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b="1"/>
              <a:t>Directriz: Mejorar los conocimientos y la innovación en favor del crecimiento</a:t>
            </a:r>
          </a:p>
          <a:p>
            <a:pPr eaLnBrk="1" hangingPunct="1"/>
            <a:endParaRPr lang="fr-FR" altLang="es-ES" b="1"/>
          </a:p>
          <a:p>
            <a:pPr eaLnBrk="1" hangingPunct="1"/>
            <a:r>
              <a:rPr lang="fr-FR" altLang="es-ES" i="1"/>
              <a:t>Aumentar y orientar mejor las inversiones en IDT</a:t>
            </a:r>
          </a:p>
          <a:p>
            <a:pPr eaLnBrk="1" hangingPunct="1"/>
            <a:endParaRPr lang="fr-FR" altLang="es-ES" i="1"/>
          </a:p>
          <a:p>
            <a:pPr eaLnBrk="1" hangingPunct="1"/>
            <a:r>
              <a:rPr lang="fr-FR" altLang="es-ES" i="1"/>
              <a:t>Facilitar la innovación y promover la iniciativa empresarial</a:t>
            </a:r>
          </a:p>
          <a:p>
            <a:pPr eaLnBrk="1" hangingPunct="1"/>
            <a:endParaRPr lang="fr-FR" altLang="es-ES" i="1"/>
          </a:p>
          <a:p>
            <a:pPr eaLnBrk="1" hangingPunct="1"/>
            <a:r>
              <a:rPr lang="fr-FR" altLang="es-ES" i="1"/>
              <a:t>Promover la sociedad de la información para todos</a:t>
            </a:r>
          </a:p>
          <a:p>
            <a:pPr eaLnBrk="1" hangingPunct="1"/>
            <a:endParaRPr lang="fr-FR" altLang="es-ES" i="1"/>
          </a:p>
          <a:p>
            <a:pPr eaLnBrk="1" hangingPunct="1"/>
            <a:r>
              <a:rPr lang="fr-FR" altLang="es-ES" i="1"/>
              <a:t>Mejorar el acceso a la financiación</a:t>
            </a:r>
          </a:p>
        </p:txBody>
      </p:sp>
      <p:sp>
        <p:nvSpPr>
          <p:cNvPr id="45060" name="Text Box 4"/>
          <p:cNvSpPr txBox="1">
            <a:spLocks noChangeArrowheads="1"/>
          </p:cNvSpPr>
          <p:nvPr/>
        </p:nvSpPr>
        <p:spPr bwMode="auto">
          <a:xfrm>
            <a:off x="1981200" y="8382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46083" name="Text Box 3"/>
          <p:cNvSpPr txBox="1">
            <a:spLocks noChangeArrowheads="1"/>
          </p:cNvSpPr>
          <p:nvPr/>
        </p:nvSpPr>
        <p:spPr bwMode="auto">
          <a:xfrm>
            <a:off x="228600" y="1484313"/>
            <a:ext cx="86868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b="1"/>
              <a:t>Directriz: Más y mejores puestos de trabajo</a:t>
            </a:r>
          </a:p>
          <a:p>
            <a:pPr eaLnBrk="1" hangingPunct="1"/>
            <a:endParaRPr lang="fr-FR" altLang="es-ES" b="1"/>
          </a:p>
          <a:p>
            <a:pPr eaLnBrk="1" hangingPunct="1"/>
            <a:r>
              <a:rPr lang="fr-FR" altLang="es-ES" i="1"/>
              <a:t>Atraer a más personas para que se incorporen y permanezcan en el mercado laboral y modernizar los sistemas de protección</a:t>
            </a:r>
          </a:p>
          <a:p>
            <a:pPr eaLnBrk="1" hangingPunct="1"/>
            <a:r>
              <a:rPr lang="fr-FR" altLang="es-ES" i="1"/>
              <a:t>Social</a:t>
            </a:r>
          </a:p>
          <a:p>
            <a:pPr eaLnBrk="1" hangingPunct="1">
              <a:lnSpc>
                <a:spcPct val="60000"/>
              </a:lnSpc>
            </a:pPr>
            <a:endParaRPr lang="fr-FR" altLang="es-ES" i="1"/>
          </a:p>
          <a:p>
            <a:pPr eaLnBrk="1" hangingPunct="1"/>
            <a:r>
              <a:rPr lang="fr-FR" altLang="es-ES" i="1"/>
              <a:t>Mejorar la adaptabilidad de los trabajadores y de las empresas y la flexibilidad del mercado laboral</a:t>
            </a:r>
          </a:p>
          <a:p>
            <a:pPr eaLnBrk="1" hangingPunct="1">
              <a:lnSpc>
                <a:spcPct val="60000"/>
              </a:lnSpc>
            </a:pPr>
            <a:endParaRPr lang="fr-FR" altLang="es-ES" i="1"/>
          </a:p>
          <a:p>
            <a:pPr eaLnBrk="1" hangingPunct="1"/>
            <a:r>
              <a:rPr lang="fr-FR" altLang="es-ES" i="1"/>
              <a:t>Aumentar la inversión en capital humano mediante la mejora de la educación y las cualificaciones</a:t>
            </a:r>
          </a:p>
          <a:p>
            <a:pPr eaLnBrk="1" hangingPunct="1">
              <a:lnSpc>
                <a:spcPct val="70000"/>
              </a:lnSpc>
            </a:pPr>
            <a:endParaRPr lang="fr-FR" altLang="es-ES" i="1"/>
          </a:p>
          <a:p>
            <a:pPr eaLnBrk="1" hangingPunct="1"/>
            <a:r>
              <a:rPr lang="fr-FR" altLang="es-ES" i="1"/>
              <a:t>Capacidad administrativa</a:t>
            </a:r>
          </a:p>
          <a:p>
            <a:pPr eaLnBrk="1" hangingPunct="1">
              <a:lnSpc>
                <a:spcPct val="60000"/>
              </a:lnSpc>
            </a:pPr>
            <a:endParaRPr lang="fr-FR" altLang="es-ES" i="1"/>
          </a:p>
          <a:p>
            <a:pPr eaLnBrk="1" hangingPunct="1"/>
            <a:r>
              <a:rPr lang="fr-FR" altLang="es-ES" i="1"/>
              <a:t>Ayudar a mantener una población activa sana</a:t>
            </a:r>
          </a:p>
        </p:txBody>
      </p:sp>
      <p:sp>
        <p:nvSpPr>
          <p:cNvPr id="46084" name="Text Box 4"/>
          <p:cNvSpPr txBox="1">
            <a:spLocks noChangeArrowheads="1"/>
          </p:cNvSpPr>
          <p:nvPr/>
        </p:nvSpPr>
        <p:spPr bwMode="auto">
          <a:xfrm>
            <a:off x="1981200" y="8382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47107" name="Text Box 3"/>
          <p:cNvSpPr txBox="1">
            <a:spLocks noChangeArrowheads="1"/>
          </p:cNvSpPr>
          <p:nvPr/>
        </p:nvSpPr>
        <p:spPr bwMode="auto">
          <a:xfrm>
            <a:off x="228600" y="2397125"/>
            <a:ext cx="86868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50000"/>
              </a:spcBef>
            </a:pPr>
            <a:r>
              <a:rPr lang="fr-FR" altLang="es-ES" sz="3200"/>
              <a:t>5 meses después de publicadas las directrices, los Estados miembros presentan un </a:t>
            </a:r>
            <a:r>
              <a:rPr lang="es-ES_tradnl" altLang="es-ES" sz="3200"/>
              <a:t>“</a:t>
            </a:r>
            <a:r>
              <a:rPr lang="es-ES_tradnl" altLang="es-ES" sz="3200" b="1"/>
              <a:t>Marco de referencia estratégico nacional</a:t>
            </a:r>
            <a:r>
              <a:rPr lang="es-ES_tradnl" altLang="es-ES" sz="3200"/>
              <a:t>” (MREN 2007-2013), o </a:t>
            </a:r>
            <a:r>
              <a:rPr lang="es-ES_tradnl" altLang="es-ES" sz="3200" b="1">
                <a:hlinkClick r:id="rId2"/>
              </a:rPr>
              <a:t>Acuerdo de Asociación </a:t>
            </a:r>
            <a:r>
              <a:rPr lang="es-ES_tradnl" altLang="es-ES" sz="3200"/>
              <a:t>(2014-2020) </a:t>
            </a:r>
            <a:r>
              <a:rPr lang="es-ES" altLang="es-ES" sz="3200"/>
              <a:t>(antes: </a:t>
            </a:r>
            <a:r>
              <a:rPr lang="fr-FR" altLang="es-ES" sz="3200" b="1" u="sng"/>
              <a:t>planes de desarrollo y reconversión</a:t>
            </a:r>
            <a:r>
              <a:rPr lang="fr-FR" altLang="es-ES" sz="3200"/>
              <a:t>) </a:t>
            </a:r>
            <a:r>
              <a:rPr lang="es-ES_tradnl" altLang="es-ES" sz="3200"/>
              <a:t>coherente con las directrices estratégicas</a:t>
            </a:r>
            <a:r>
              <a:rPr lang="es-ES" altLang="es-ES" sz="3200"/>
              <a:t> </a:t>
            </a:r>
            <a:r>
              <a:rPr lang="es-ES_tradnl" altLang="es-ES" sz="3200"/>
              <a:t>Este documento define la </a:t>
            </a:r>
            <a:r>
              <a:rPr lang="es-ES_tradnl" altLang="es-ES" sz="3200">
                <a:solidFill>
                  <a:schemeClr val="bg1"/>
                </a:solidFill>
              </a:rPr>
              <a:t>estrategia</a:t>
            </a:r>
            <a:r>
              <a:rPr lang="es-ES_tradnl" altLang="es-ES" sz="3200"/>
              <a:t> elegida por el Estado en cuestión y propone una lista de los “</a:t>
            </a:r>
            <a:r>
              <a:rPr lang="es-ES_tradnl" altLang="es-ES" sz="3200">
                <a:solidFill>
                  <a:schemeClr val="bg1"/>
                </a:solidFill>
                <a:hlinkClick r:id="rId3"/>
              </a:rPr>
              <a:t>programas operativos</a:t>
            </a:r>
            <a:r>
              <a:rPr lang="es-ES_tradnl" altLang="es-ES" sz="3200"/>
              <a:t>” que prevé aplicar.</a:t>
            </a:r>
            <a:r>
              <a:rPr lang="es-ES" altLang="es-ES" sz="3200"/>
              <a:t> </a:t>
            </a:r>
            <a:endParaRPr lang="fr-FR" altLang="es-ES" sz="3200"/>
          </a:p>
        </p:txBody>
      </p:sp>
      <p:sp>
        <p:nvSpPr>
          <p:cNvPr id="47108" name="Text Box 4"/>
          <p:cNvSpPr txBox="1">
            <a:spLocks noChangeArrowheads="1"/>
          </p:cNvSpPr>
          <p:nvPr/>
        </p:nvSpPr>
        <p:spPr bwMode="auto">
          <a:xfrm>
            <a:off x="1981200" y="8382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48131" name="Text Box 3"/>
          <p:cNvSpPr txBox="1">
            <a:spLocks noChangeArrowheads="1"/>
          </p:cNvSpPr>
          <p:nvPr/>
        </p:nvSpPr>
        <p:spPr bwMode="auto">
          <a:xfrm>
            <a:off x="228600" y="2397125"/>
            <a:ext cx="8686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a:t>. La Comisión tiene 3 meses tras la recepción del MREN para hacer comentarios y eventualmente pedir al Estado miembro información complementaria. </a:t>
            </a:r>
          </a:p>
          <a:p>
            <a:pPr eaLnBrk="1" hangingPunct="1"/>
            <a:endParaRPr lang="es-ES_tradnl" altLang="es-ES"/>
          </a:p>
          <a:p>
            <a:pPr eaLnBrk="1" hangingPunct="1"/>
            <a:r>
              <a:rPr lang="es-ES_tradnl" altLang="es-ES"/>
              <a:t>La Comisión aprueba ciertas partes del MREN, así como cada </a:t>
            </a:r>
            <a:r>
              <a:rPr lang="es-ES_tradnl" altLang="es-ES" b="1"/>
              <a:t>programa operativo (PO)</a:t>
            </a:r>
            <a:r>
              <a:rPr lang="es-ES_tradnl" altLang="es-ES"/>
              <a:t>. </a:t>
            </a:r>
            <a:endParaRPr lang="fr-FR" altLang="es-ES"/>
          </a:p>
        </p:txBody>
      </p:sp>
      <p:sp>
        <p:nvSpPr>
          <p:cNvPr id="48132" name="Text Box 4"/>
          <p:cNvSpPr txBox="1">
            <a:spLocks noChangeArrowheads="1"/>
          </p:cNvSpPr>
          <p:nvPr/>
        </p:nvSpPr>
        <p:spPr bwMode="auto">
          <a:xfrm>
            <a:off x="1981200" y="8382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49155" name="Text Box 3"/>
          <p:cNvSpPr txBox="1">
            <a:spLocks noChangeArrowheads="1"/>
          </p:cNvSpPr>
          <p:nvPr/>
        </p:nvSpPr>
        <p:spPr bwMode="auto">
          <a:xfrm>
            <a:off x="228600" y="2397125"/>
            <a:ext cx="8686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a:t>Los PO presentan las prioridades del Estado (y/o de las regiones), y, la manera en que va a llevarse a cabo su programación. </a:t>
            </a:r>
          </a:p>
          <a:p>
            <a:pPr eaLnBrk="1" hangingPunct="1"/>
            <a:endParaRPr lang="es-ES_tradnl" altLang="es-ES"/>
          </a:p>
          <a:p>
            <a:pPr eaLnBrk="1" hangingPunct="1"/>
            <a:r>
              <a:rPr lang="es-ES_tradnl" altLang="es-ES"/>
              <a:t>Sin embargo, existe una obligación: para los países y las regiones que dependen del objetivo “Convergencia”, debe asignarse un 60% de los gastos a las prioridades derivadas de la estrategia de la Unión en favor del crecimiento y el empleo (llamada “estrategia de Lisboa”). En el caso de los países y las regiones que dependen del objetivo “Competitividad y empleo”, el porcentaje es del 75%.</a:t>
            </a:r>
            <a:r>
              <a:rPr lang="es-ES" altLang="es-ES"/>
              <a:t> </a:t>
            </a:r>
            <a:endParaRPr lang="fr-FR" altLang="es-ES"/>
          </a:p>
        </p:txBody>
      </p:sp>
      <p:sp>
        <p:nvSpPr>
          <p:cNvPr id="49156" name="Text Box 4"/>
          <p:cNvSpPr txBox="1">
            <a:spLocks noChangeArrowheads="1"/>
          </p:cNvSpPr>
          <p:nvPr/>
        </p:nvSpPr>
        <p:spPr bwMode="auto">
          <a:xfrm>
            <a:off x="1981200" y="8382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50179" name="Text Box 3"/>
          <p:cNvSpPr txBox="1">
            <a:spLocks noChangeArrowheads="1"/>
          </p:cNvSpPr>
          <p:nvPr/>
        </p:nvSpPr>
        <p:spPr bwMode="auto">
          <a:xfrm>
            <a:off x="228600" y="2397125"/>
            <a:ext cx="8686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t>Para el período 2007-2013, la Comisión Europea va a aprobar aproximadamente </a:t>
            </a:r>
            <a:r>
              <a:rPr lang="es-ES_tradnl" altLang="es-ES" sz="3200" b="1"/>
              <a:t>450 programas operativos</a:t>
            </a:r>
            <a:r>
              <a:rPr lang="es-ES_tradnl" altLang="es-ES" sz="3200"/>
              <a:t>. Participan en la programación y en la gestión de los PO los socios económicos y sociales así como organismos de la sociedad civil. </a:t>
            </a:r>
            <a:endParaRPr lang="fr-FR" altLang="es-ES" sz="3200"/>
          </a:p>
        </p:txBody>
      </p:sp>
      <p:sp>
        <p:nvSpPr>
          <p:cNvPr id="50180" name="Text Box 4"/>
          <p:cNvSpPr txBox="1">
            <a:spLocks noChangeArrowheads="1"/>
          </p:cNvSpPr>
          <p:nvPr/>
        </p:nvSpPr>
        <p:spPr bwMode="auto">
          <a:xfrm>
            <a:off x="1981200" y="8382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0"/>
            <a:ext cx="4948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51203" name="Text Box 3"/>
          <p:cNvSpPr txBox="1">
            <a:spLocks noChangeArrowheads="1"/>
          </p:cNvSpPr>
          <p:nvPr/>
        </p:nvSpPr>
        <p:spPr bwMode="auto">
          <a:xfrm>
            <a:off x="228600" y="2397125"/>
            <a:ext cx="8686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a:t>Tras la decisión de la Comisión sobre los programas operativos, es al Estado miembro y a sus regiones a los que corresponde la tarea de </a:t>
            </a:r>
            <a:r>
              <a:rPr lang="es-ES_tradnl" altLang="es-ES" b="1"/>
              <a:t>aplicar los programas</a:t>
            </a:r>
            <a:r>
              <a:rPr lang="es-ES_tradnl" altLang="es-ES"/>
              <a:t>, es decir, </a:t>
            </a:r>
            <a:r>
              <a:rPr lang="es-ES_tradnl" altLang="es-ES" b="1"/>
              <a:t>seleccionar los miles de proyectos que se llevarán a cabo cada año</a:t>
            </a:r>
            <a:r>
              <a:rPr lang="es-ES_tradnl" altLang="es-ES"/>
              <a:t>, controlarlos y evaluarlos. Todo este trabajo se hace a través de lo que se llama las “autoridades de gestión” de cada país y/o a cada región. </a:t>
            </a:r>
            <a:endParaRPr lang="fr-FR" altLang="es-ES"/>
          </a:p>
        </p:txBody>
      </p:sp>
      <p:sp>
        <p:nvSpPr>
          <p:cNvPr id="51204" name="Text Box 4"/>
          <p:cNvSpPr txBox="1">
            <a:spLocks noChangeArrowheads="1"/>
          </p:cNvSpPr>
          <p:nvPr/>
        </p:nvSpPr>
        <p:spPr bwMode="auto">
          <a:xfrm>
            <a:off x="1981200" y="8382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52227" name="Text Box 3"/>
          <p:cNvSpPr txBox="1">
            <a:spLocks noChangeArrowheads="1"/>
          </p:cNvSpPr>
          <p:nvPr/>
        </p:nvSpPr>
        <p:spPr bwMode="auto">
          <a:xfrm>
            <a:off x="228600" y="2397125"/>
            <a:ext cx="8686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a:t>La Comisión </a:t>
            </a:r>
            <a:r>
              <a:rPr lang="es-ES_tradnl" altLang="es-ES" b="1"/>
              <a:t>compromete los gastos</a:t>
            </a:r>
            <a:r>
              <a:rPr lang="es-ES_tradnl" altLang="es-ES"/>
              <a:t> (para permitir al Estado poner en marcha los programas) </a:t>
            </a:r>
            <a:endParaRPr lang="es-ES_tradnl" altLang="es-ES" b="1"/>
          </a:p>
          <a:p>
            <a:pPr eaLnBrk="1" hangingPunct="1"/>
            <a:r>
              <a:rPr lang="es-ES_tradnl" altLang="es-ES" b="1"/>
              <a:t>La Comisión paga los gastos</a:t>
            </a:r>
            <a:r>
              <a:rPr lang="es-ES_tradnl" altLang="es-ES"/>
              <a:t> certificados por el Estado miembro. </a:t>
            </a:r>
          </a:p>
          <a:p>
            <a:pPr eaLnBrk="1" hangingPunct="1"/>
            <a:r>
              <a:rPr lang="es-ES_tradnl" altLang="es-ES"/>
              <a:t>La Comisión participa en el </a:t>
            </a:r>
            <a:r>
              <a:rPr lang="es-ES_tradnl" altLang="es-ES" b="1"/>
              <a:t>seguimiento de cada programa</a:t>
            </a:r>
            <a:r>
              <a:rPr lang="es-ES_tradnl" altLang="es-ES"/>
              <a:t> operativo conjuntamente con cada Estado. </a:t>
            </a:r>
          </a:p>
          <a:p>
            <a:pPr eaLnBrk="1" hangingPunct="1"/>
            <a:r>
              <a:rPr lang="es-ES_tradnl" altLang="es-ES"/>
              <a:t>La Comisión y los Estados presentan </a:t>
            </a:r>
            <a:r>
              <a:rPr lang="es-ES_tradnl" altLang="es-ES" b="1"/>
              <a:t>informes estratégicos</a:t>
            </a:r>
            <a:r>
              <a:rPr lang="es-ES_tradnl" altLang="es-ES"/>
              <a:t> a lo largo de la programación 2007-2013. </a:t>
            </a:r>
            <a:endParaRPr lang="fr-FR" altLang="es-ES"/>
          </a:p>
        </p:txBody>
      </p:sp>
      <p:sp>
        <p:nvSpPr>
          <p:cNvPr id="52228" name="Text Box 4"/>
          <p:cNvSpPr txBox="1">
            <a:spLocks noChangeArrowheads="1"/>
          </p:cNvSpPr>
          <p:nvPr/>
        </p:nvSpPr>
        <p:spPr bwMode="auto">
          <a:xfrm>
            <a:off x="1981200" y="83820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 2007-2013</a:t>
            </a:r>
            <a:endParaRPr lang="fr-FR" altLang="es-ES" smtClean="0"/>
          </a:p>
        </p:txBody>
      </p:sp>
      <p:sp>
        <p:nvSpPr>
          <p:cNvPr id="53251" name="Text Box 3"/>
          <p:cNvSpPr txBox="1">
            <a:spLocks noChangeArrowheads="1"/>
          </p:cNvSpPr>
          <p:nvPr/>
        </p:nvSpPr>
        <p:spPr bwMode="auto">
          <a:xfrm>
            <a:off x="228600" y="1279525"/>
            <a:ext cx="8686800" cy="542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2000"/>
              <a:t>La Comisión </a:t>
            </a:r>
            <a:r>
              <a:rPr lang="es-ES_tradnl" altLang="es-ES" sz="2000" b="1"/>
              <a:t>negocia y aprueba</a:t>
            </a:r>
            <a:r>
              <a:rPr lang="es-ES_tradnl" altLang="es-ES" sz="2000"/>
              <a:t> los programas de desarrollo propuestos por los Estados y asigna los créditos </a:t>
            </a:r>
          </a:p>
          <a:p>
            <a:pPr eaLnBrk="1" hangingPunct="1">
              <a:lnSpc>
                <a:spcPct val="40000"/>
              </a:lnSpc>
            </a:pPr>
            <a:endParaRPr lang="es-ES_tradnl" altLang="es-ES" sz="2000"/>
          </a:p>
          <a:p>
            <a:pPr eaLnBrk="1" hangingPunct="1"/>
            <a:r>
              <a:rPr lang="es-ES_tradnl" altLang="es-ES" sz="2000"/>
              <a:t>Los Estados y sus regiones </a:t>
            </a:r>
            <a:r>
              <a:rPr lang="es-ES_tradnl" altLang="es-ES" sz="2000" b="1"/>
              <a:t>administran</a:t>
            </a:r>
            <a:r>
              <a:rPr lang="es-ES_tradnl" altLang="es-ES" sz="2000"/>
              <a:t> los programas, los aplican seleccionando los proyectos, los controlan y evalúan </a:t>
            </a:r>
          </a:p>
          <a:p>
            <a:pPr eaLnBrk="1" hangingPunct="1">
              <a:lnSpc>
                <a:spcPct val="50000"/>
              </a:lnSpc>
            </a:pPr>
            <a:endParaRPr lang="es-ES_tradnl" altLang="es-ES" sz="2000"/>
          </a:p>
          <a:p>
            <a:pPr eaLnBrk="1" hangingPunct="1"/>
            <a:r>
              <a:rPr lang="es-ES_tradnl" altLang="es-ES" sz="2000"/>
              <a:t>La Comisión participa en el </a:t>
            </a:r>
            <a:r>
              <a:rPr lang="es-ES_tradnl" altLang="es-ES" sz="2000" b="1"/>
              <a:t>seguimiento</a:t>
            </a:r>
            <a:r>
              <a:rPr lang="es-ES_tradnl" altLang="es-ES" sz="2000"/>
              <a:t> de los programas, compromete y paga los gastos certificados y comprueba los sistemas de control establecidos. </a:t>
            </a:r>
          </a:p>
          <a:p>
            <a:pPr eaLnBrk="1" hangingPunct="1"/>
            <a:endParaRPr lang="es-ES_tradnl" altLang="es-ES" sz="2000"/>
          </a:p>
          <a:p>
            <a:pPr eaLnBrk="1" hangingPunct="1"/>
            <a:r>
              <a:rPr lang="es-ES_tradnl" altLang="es-ES" sz="2000"/>
              <a:t>El Estado miembro </a:t>
            </a:r>
            <a:r>
              <a:rPr lang="es-ES_tradnl" altLang="es-ES" sz="2000" b="1"/>
              <a:t>designa</a:t>
            </a:r>
            <a:r>
              <a:rPr lang="es-ES_tradnl" altLang="es-ES" sz="2000"/>
              <a:t> para cada programa operativo:</a:t>
            </a:r>
          </a:p>
          <a:p>
            <a:pPr eaLnBrk="1" hangingPunct="1">
              <a:lnSpc>
                <a:spcPct val="60000"/>
              </a:lnSpc>
            </a:pPr>
            <a:endParaRPr lang="es-ES_tradnl" altLang="es-ES" sz="2000"/>
          </a:p>
          <a:p>
            <a:pPr eaLnBrk="1" hangingPunct="1"/>
            <a:r>
              <a:rPr lang="es-ES_tradnl" altLang="es-ES" sz="2000"/>
              <a:t>una </a:t>
            </a:r>
            <a:r>
              <a:rPr lang="es-ES_tradnl" altLang="es-ES" sz="2000" b="1"/>
              <a:t>autoridad de gestión</a:t>
            </a:r>
            <a:r>
              <a:rPr lang="es-ES_tradnl" altLang="es-ES" sz="2000"/>
              <a:t> (una autoridad pública u organismo público o privado nacional, regional o local que administra el programa operativo); </a:t>
            </a:r>
          </a:p>
          <a:p>
            <a:pPr eaLnBrk="1" hangingPunct="1"/>
            <a:r>
              <a:rPr lang="es-ES_tradnl" altLang="es-ES" sz="2000"/>
              <a:t>una </a:t>
            </a:r>
            <a:r>
              <a:rPr lang="es-ES_tradnl" altLang="es-ES" sz="2000" b="1"/>
              <a:t>autoridad de certificación</a:t>
            </a:r>
            <a:r>
              <a:rPr lang="es-ES_tradnl" altLang="es-ES" sz="2000"/>
              <a:t> (una autoridad u organismo público nacional, regional o local que certifica la situación de los gastos y las solicitudes de pago antes de su envío a la Comisión); </a:t>
            </a:r>
          </a:p>
          <a:p>
            <a:pPr eaLnBrk="1" hangingPunct="1"/>
            <a:r>
              <a:rPr lang="es-ES_tradnl" altLang="es-ES" sz="2000"/>
              <a:t>una </a:t>
            </a:r>
            <a:r>
              <a:rPr lang="es-ES_tradnl" altLang="es-ES" sz="2000" b="1"/>
              <a:t>autoridad de auditoría</a:t>
            </a:r>
            <a:r>
              <a:rPr lang="es-ES_tradnl" altLang="es-ES" sz="2000"/>
              <a:t> (una autoridad u organismo público nacional, regional o local designado para cada programa operativo y encargado de comprobar el funcionamiento eficaz del sistema de gestión y control). </a:t>
            </a:r>
            <a:endParaRPr lang="fr-FR" altLang="es-ES" sz="2000"/>
          </a:p>
        </p:txBody>
      </p:sp>
      <p:sp>
        <p:nvSpPr>
          <p:cNvPr id="53252" name="Text Box 4"/>
          <p:cNvSpPr txBox="1">
            <a:spLocks noChangeArrowheads="1"/>
          </p:cNvSpPr>
          <p:nvPr/>
        </p:nvSpPr>
        <p:spPr bwMode="auto">
          <a:xfrm>
            <a:off x="1866900" y="692150"/>
            <a:ext cx="541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t>Programación</a:t>
            </a:r>
            <a:endParaRPr lang="fr-FR" altLang="es-ES" sz="3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684213" y="404813"/>
            <a:ext cx="7772400" cy="1008062"/>
          </a:xfrm>
        </p:spPr>
        <p:txBody>
          <a:bodyPr/>
          <a:lstStyle/>
          <a:p>
            <a:r>
              <a:rPr lang="es-ES" altLang="es-ES" b="1" smtClean="0">
                <a:hlinkClick r:id="rId2"/>
              </a:rPr>
              <a:t>Gestión financiera 2007-2013</a:t>
            </a:r>
            <a:endParaRPr lang="es-ES" altLang="es-ES" smtClean="0"/>
          </a:p>
        </p:txBody>
      </p:sp>
      <p:sp>
        <p:nvSpPr>
          <p:cNvPr id="12" name="1 Título"/>
          <p:cNvSpPr txBox="1">
            <a:spLocks/>
          </p:cNvSpPr>
          <p:nvPr/>
        </p:nvSpPr>
        <p:spPr bwMode="auto">
          <a:xfrm>
            <a:off x="684213" y="3284538"/>
            <a:ext cx="7772400" cy="1008062"/>
          </a:xfrm>
          <a:prstGeom prst="rect">
            <a:avLst/>
          </a:prstGeom>
          <a:noFill/>
          <a:ln w="9525">
            <a:noFill/>
            <a:miter lim="800000"/>
            <a:headEnd/>
            <a:tailEnd/>
          </a:ln>
        </p:spPr>
        <p:txBody>
          <a:bodyPr anchor="ctr"/>
          <a:lstStyle/>
          <a:p>
            <a:pPr algn="ctr" eaLnBrk="0" hangingPunct="0">
              <a:defRPr/>
            </a:pPr>
            <a:r>
              <a:rPr lang="es-ES" sz="4400" b="1" kern="0" dirty="0">
                <a:solidFill>
                  <a:schemeClr val="tx2"/>
                </a:solidFill>
                <a:latin typeface="+mj-lt"/>
                <a:ea typeface="+mj-ea"/>
                <a:cs typeface="+mj-cs"/>
                <a:hlinkClick r:id="rId3"/>
              </a:rPr>
              <a:t>Gestión financiera 2014-2020</a:t>
            </a:r>
            <a:endParaRPr lang="es-ES" sz="44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0"/>
            <a:ext cx="7772400" cy="1143000"/>
          </a:xfrm>
        </p:spPr>
        <p:txBody>
          <a:bodyPr/>
          <a:lstStyle/>
          <a:p>
            <a:pPr eaLnBrk="1" hangingPunct="1"/>
            <a:r>
              <a:rPr lang="en-US" altLang="es-ES" sz="4000" smtClean="0"/>
              <a:t>Fondos estructurales por objetivos</a:t>
            </a:r>
          </a:p>
        </p:txBody>
      </p:sp>
      <p:graphicFrame>
        <p:nvGraphicFramePr>
          <p:cNvPr id="147459" name="Group 3"/>
          <p:cNvGraphicFramePr>
            <a:graphicFrameLocks noGrp="1"/>
          </p:cNvGraphicFramePr>
          <p:nvPr>
            <p:ph sz="half" idx="1"/>
          </p:nvPr>
        </p:nvGraphicFramePr>
        <p:xfrm>
          <a:off x="539750" y="1341438"/>
          <a:ext cx="2519363" cy="3619500"/>
        </p:xfrm>
        <a:graphic>
          <a:graphicData uri="http://schemas.openxmlformats.org/drawingml/2006/table">
            <a:tbl>
              <a:tblPr/>
              <a:tblGrid>
                <a:gridCol w="1365705">
                  <a:extLst>
                    <a:ext uri="{9D8B030D-6E8A-4147-A177-3AD203B41FA5}">
                      <a16:colId xmlns:a16="http://schemas.microsoft.com/office/drawing/2014/main" val="20000"/>
                    </a:ext>
                  </a:extLst>
                </a:gridCol>
                <a:gridCol w="1153658">
                  <a:extLst>
                    <a:ext uri="{9D8B030D-6E8A-4147-A177-3AD203B41FA5}">
                      <a16:colId xmlns:a16="http://schemas.microsoft.com/office/drawing/2014/main" val="20001"/>
                    </a:ext>
                  </a:extLst>
                </a:gridCol>
              </a:tblGrid>
              <a:tr h="338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2000-2006</a:t>
                      </a:r>
                    </a:p>
                  </a:txBody>
                  <a:tcPr marL="91414" marR="91414"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rPr>
                        <a:t>M € 1999</a:t>
                      </a:r>
                    </a:p>
                  </a:txBody>
                  <a:tcPr marL="91414" marR="91414"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8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Times New Roman" pitchFamily="18" charset="0"/>
                        </a:rPr>
                        <a:t>Objetivo</a:t>
                      </a:r>
                      <a:r>
                        <a:rPr kumimoji="0" lang="en-US" sz="1200" b="1" i="0" u="none" strike="noStrike" cap="none" normalizeH="0" baseline="0" dirty="0" smtClean="0">
                          <a:ln>
                            <a:noFill/>
                          </a:ln>
                          <a:solidFill>
                            <a:schemeClr val="tx1"/>
                          </a:solidFill>
                          <a:effectLst/>
                          <a:latin typeface="Times New Roman" pitchFamily="18" charset="0"/>
                        </a:rPr>
                        <a:t> 1</a:t>
                      </a:r>
                    </a:p>
                  </a:txBody>
                  <a:tcPr marL="91414" marR="91414"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rPr>
                        <a:t>135.900</a:t>
                      </a:r>
                      <a:endParaRPr kumimoji="0" lang="en-US" sz="1200" b="1" i="0" u="none" strike="noStrike" cap="none" normalizeH="0" baseline="0" smtClean="0">
                        <a:ln>
                          <a:noFill/>
                        </a:ln>
                        <a:solidFill>
                          <a:schemeClr val="tx1"/>
                        </a:solidFill>
                        <a:effectLst/>
                        <a:latin typeface="Times New Roman" pitchFamily="18" charset="0"/>
                      </a:endParaRPr>
                    </a:p>
                  </a:txBody>
                  <a:tcPr marL="91414" marR="91414"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F. Cohesión</a:t>
                      </a:r>
                    </a:p>
                  </a:txBody>
                  <a:tcPr marL="91414" marR="91414"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18.000</a:t>
                      </a:r>
                    </a:p>
                  </a:txBody>
                  <a:tcPr marL="91414" marR="91414"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8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Objetivo 2</a:t>
                      </a:r>
                    </a:p>
                  </a:txBody>
                  <a:tcPr marL="91414" marR="91414"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rPr>
                        <a:t>22.500</a:t>
                      </a:r>
                      <a:endParaRPr kumimoji="0" lang="en-US" sz="1200" b="1" i="0" u="none" strike="noStrike" cap="none" normalizeH="0" baseline="0" smtClean="0">
                        <a:ln>
                          <a:noFill/>
                        </a:ln>
                        <a:solidFill>
                          <a:schemeClr val="tx1"/>
                        </a:solidFill>
                        <a:effectLst/>
                        <a:latin typeface="Times New Roman" pitchFamily="18" charset="0"/>
                      </a:endParaRPr>
                    </a:p>
                  </a:txBody>
                  <a:tcPr marL="91414" marR="91414"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Objetivo 3</a:t>
                      </a:r>
                    </a:p>
                  </a:txBody>
                  <a:tcPr marL="91414" marR="91414"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rPr>
                        <a:t>24.050</a:t>
                      </a:r>
                      <a:endParaRPr kumimoji="0" lang="en-US" sz="1200" b="1" i="0" u="none" strike="noStrike" cap="none" normalizeH="0" baseline="0" smtClean="0">
                        <a:ln>
                          <a:noFill/>
                        </a:ln>
                        <a:solidFill>
                          <a:schemeClr val="tx1"/>
                        </a:solidFill>
                        <a:effectLst/>
                        <a:latin typeface="Times New Roman" pitchFamily="18" charset="0"/>
                      </a:endParaRPr>
                    </a:p>
                  </a:txBody>
                  <a:tcPr marL="91414" marR="91414"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9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IFOP</a:t>
                      </a:r>
                    </a:p>
                  </a:txBody>
                  <a:tcPr marL="91414" marR="91414"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rPr>
                        <a:t>1.100</a:t>
                      </a:r>
                      <a:endParaRPr kumimoji="0" lang="en-US" sz="1200" b="1" i="0" u="none" strike="noStrike" cap="none" normalizeH="0" baseline="0" smtClean="0">
                        <a:ln>
                          <a:noFill/>
                        </a:ln>
                        <a:solidFill>
                          <a:schemeClr val="tx1"/>
                        </a:solidFill>
                        <a:effectLst/>
                        <a:latin typeface="Times New Roman" pitchFamily="18" charset="0"/>
                      </a:endParaRPr>
                    </a:p>
                  </a:txBody>
                  <a:tcPr marL="91414" marR="91414"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Iniciativas comunitarias</a:t>
                      </a:r>
                    </a:p>
                  </a:txBody>
                  <a:tcPr marL="91414" marR="91414"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r-FR" sz="1200" b="1" i="0" u="none" strike="noStrike" cap="none" normalizeH="0" baseline="0" smtClean="0">
                          <a:ln>
                            <a:noFill/>
                          </a:ln>
                          <a:solidFill>
                            <a:schemeClr val="tx1"/>
                          </a:solidFill>
                          <a:effectLst/>
                          <a:latin typeface="Times New Roman" pitchFamily="18" charset="0"/>
                        </a:rPr>
                        <a:t>10.430</a:t>
                      </a:r>
                      <a:endParaRPr kumimoji="0" lang="en-US" sz="1200" b="1" i="0" u="none" strike="noStrike" cap="none" normalizeH="0" baseline="0" smtClean="0">
                        <a:ln>
                          <a:noFill/>
                        </a:ln>
                        <a:solidFill>
                          <a:schemeClr val="tx1"/>
                        </a:solidFill>
                        <a:effectLst/>
                        <a:latin typeface="Times New Roman" pitchFamily="18" charset="0"/>
                      </a:endParaRPr>
                    </a:p>
                  </a:txBody>
                  <a:tcPr marL="91414" marR="91414"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Acciones innovadoras</a:t>
                      </a:r>
                    </a:p>
                  </a:txBody>
                  <a:tcPr marL="91414" marR="91414"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1.000</a:t>
                      </a:r>
                    </a:p>
                  </a:txBody>
                  <a:tcPr marL="91414" marR="91414"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8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Asistencia técnica</a:t>
                      </a:r>
                    </a:p>
                  </a:txBody>
                  <a:tcPr marL="91414" marR="91414"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270</a:t>
                      </a:r>
                    </a:p>
                  </a:txBody>
                  <a:tcPr marL="91414" marR="91414"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80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Total</a:t>
                      </a:r>
                    </a:p>
                  </a:txBody>
                  <a:tcPr marL="91414" marR="91414"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213.010</a:t>
                      </a:r>
                    </a:p>
                  </a:txBody>
                  <a:tcPr marL="91414" marR="91414"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147500" name="Group 44"/>
          <p:cNvGraphicFramePr>
            <a:graphicFrameLocks noGrp="1"/>
          </p:cNvGraphicFramePr>
          <p:nvPr>
            <p:ph sz="half" idx="2"/>
          </p:nvPr>
        </p:nvGraphicFramePr>
        <p:xfrm>
          <a:off x="3276600" y="1412875"/>
          <a:ext cx="2520950" cy="3554413"/>
        </p:xfrm>
        <a:graphic>
          <a:graphicData uri="http://schemas.openxmlformats.org/drawingml/2006/table">
            <a:tbl>
              <a:tblPr/>
              <a:tblGrid>
                <a:gridCol w="1584596">
                  <a:extLst>
                    <a:ext uri="{9D8B030D-6E8A-4147-A177-3AD203B41FA5}">
                      <a16:colId xmlns:a16="http://schemas.microsoft.com/office/drawing/2014/main" val="20000"/>
                    </a:ext>
                  </a:extLst>
                </a:gridCol>
                <a:gridCol w="936354">
                  <a:extLst>
                    <a:ext uri="{9D8B030D-6E8A-4147-A177-3AD203B41FA5}">
                      <a16:colId xmlns:a16="http://schemas.microsoft.com/office/drawing/2014/main" val="20001"/>
                    </a:ext>
                  </a:extLst>
                </a:gridCol>
              </a:tblGrid>
              <a:tr h="460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2007-2013</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marL="91464" marR="9146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Times New Roman" pitchFamily="18" charset="0"/>
                        </a:rPr>
                        <a:t>M € 2007</a:t>
                      </a:r>
                    </a:p>
                  </a:txBody>
                  <a:tcPr marL="91464" marR="9146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Convergencia</a:t>
                      </a:r>
                    </a:p>
                  </a:txBody>
                  <a:tcPr marL="91464" marR="9146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199.322</a:t>
                      </a:r>
                    </a:p>
                  </a:txBody>
                  <a:tcPr marL="91464" marR="9146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F. Cohesión</a:t>
                      </a:r>
                    </a:p>
                  </a:txBody>
                  <a:tcPr marL="91464" marR="9146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69.578</a:t>
                      </a:r>
                    </a:p>
                  </a:txBody>
                  <a:tcPr marL="91464" marR="9146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Statistical phasing-out</a:t>
                      </a:r>
                    </a:p>
                  </a:txBody>
                  <a:tcPr marL="91464" marR="9146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13.955</a:t>
                      </a:r>
                    </a:p>
                  </a:txBody>
                  <a:tcPr marL="91464" marR="9146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7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Phasing-in</a:t>
                      </a:r>
                    </a:p>
                  </a:txBody>
                  <a:tcPr marL="91464" marR="9146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11.409</a:t>
                      </a:r>
                    </a:p>
                  </a:txBody>
                  <a:tcPr marL="91464" marR="9146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Competitividad regional y empleo</a:t>
                      </a:r>
                    </a:p>
                  </a:txBody>
                  <a:tcPr marL="91464" marR="9146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43.556</a:t>
                      </a:r>
                    </a:p>
                  </a:txBody>
                  <a:tcPr marL="91464" marR="9146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Cooperación territorial europea</a:t>
                      </a:r>
                    </a:p>
                  </a:txBody>
                  <a:tcPr marL="91464" marR="9146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8.723</a:t>
                      </a:r>
                    </a:p>
                  </a:txBody>
                  <a:tcPr marL="91464" marR="9146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Total</a:t>
                      </a:r>
                    </a:p>
                  </a:txBody>
                  <a:tcPr marL="91464" marR="91464"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347.410</a:t>
                      </a:r>
                    </a:p>
                  </a:txBody>
                  <a:tcPr marL="91464" marR="91464"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5" name="Group 44"/>
          <p:cNvGraphicFramePr>
            <a:graphicFrameLocks/>
          </p:cNvGraphicFramePr>
          <p:nvPr/>
        </p:nvGraphicFramePr>
        <p:xfrm>
          <a:off x="6011863" y="1412875"/>
          <a:ext cx="2520950" cy="3971925"/>
        </p:xfrm>
        <a:graphic>
          <a:graphicData uri="http://schemas.openxmlformats.org/drawingml/2006/table">
            <a:tbl>
              <a:tblPr/>
              <a:tblGrid>
                <a:gridCol w="1584596">
                  <a:extLst>
                    <a:ext uri="{9D8B030D-6E8A-4147-A177-3AD203B41FA5}">
                      <a16:colId xmlns:a16="http://schemas.microsoft.com/office/drawing/2014/main" val="20000"/>
                    </a:ext>
                  </a:extLst>
                </a:gridCol>
                <a:gridCol w="936354">
                  <a:extLst>
                    <a:ext uri="{9D8B030D-6E8A-4147-A177-3AD203B41FA5}">
                      <a16:colId xmlns:a16="http://schemas.microsoft.com/office/drawing/2014/main" val="20001"/>
                    </a:ext>
                  </a:extLst>
                </a:gridCol>
              </a:tblGrid>
              <a:tr h="4602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2014-2020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Times New Roman" pitchFamily="18" charset="0"/>
                      </a:endParaRPr>
                    </a:p>
                  </a:txBody>
                  <a:tcPr marL="91464" marR="9146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Times New Roman" pitchFamily="18" charset="0"/>
                        </a:rPr>
                        <a:t>M € </a:t>
                      </a:r>
                      <a:r>
                        <a:rPr kumimoji="0" lang="en-US" sz="1100" b="1" i="0" u="none" strike="noStrike" cap="none" normalizeH="0" baseline="0" dirty="0" err="1" smtClean="0">
                          <a:ln>
                            <a:noFill/>
                          </a:ln>
                          <a:solidFill>
                            <a:schemeClr val="tx1"/>
                          </a:solidFill>
                          <a:effectLst/>
                          <a:latin typeface="Times New Roman" pitchFamily="18" charset="0"/>
                        </a:rPr>
                        <a:t>corrientes</a:t>
                      </a:r>
                      <a:endParaRPr kumimoji="0" lang="en-US" sz="1100" b="1" i="0" u="none" strike="noStrike" cap="none" normalizeH="0" baseline="0" dirty="0" smtClean="0">
                        <a:ln>
                          <a:noFill/>
                        </a:ln>
                        <a:solidFill>
                          <a:schemeClr val="tx1"/>
                        </a:solidFill>
                        <a:effectLst/>
                        <a:latin typeface="Times New Roman" pitchFamily="18" charset="0"/>
                      </a:endParaRPr>
                    </a:p>
                  </a:txBody>
                  <a:tcPr marL="91464" marR="9146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0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Convergencia</a:t>
                      </a:r>
                    </a:p>
                  </a:txBody>
                  <a:tcPr marL="91464" marR="9146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182.172</a:t>
                      </a:r>
                    </a:p>
                  </a:txBody>
                  <a:tcPr marL="91464" marR="9146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0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F. Cohesión</a:t>
                      </a:r>
                    </a:p>
                  </a:txBody>
                  <a:tcPr marL="91464" marR="9146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63.400</a:t>
                      </a:r>
                    </a:p>
                  </a:txBody>
                  <a:tcPr marL="91464" marR="9146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5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Times New Roman" pitchFamily="18" charset="0"/>
                        </a:rPr>
                        <a:t>Transición</a:t>
                      </a:r>
                      <a:endParaRPr kumimoji="0" lang="en-US" sz="1200" b="1" i="0" u="none" strike="noStrike" cap="none" normalizeH="0" baseline="0" dirty="0" smtClean="0">
                        <a:ln>
                          <a:noFill/>
                        </a:ln>
                        <a:solidFill>
                          <a:schemeClr val="tx1"/>
                        </a:solidFill>
                        <a:effectLst/>
                        <a:latin typeface="Times New Roman" pitchFamily="18" charset="0"/>
                      </a:endParaRPr>
                    </a:p>
                  </a:txBody>
                  <a:tcPr marL="91464" marR="9146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35.381</a:t>
                      </a:r>
                    </a:p>
                  </a:txBody>
                  <a:tcPr marL="91464" marR="9146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endParaRPr>
                    </a:p>
                  </a:txBody>
                  <a:tcPr marL="91464" marR="9146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endParaRPr>
                    </a:p>
                  </a:txBody>
                  <a:tcPr marL="91464" marR="9146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5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Times New Roman" pitchFamily="18" charset="0"/>
                        </a:rPr>
                        <a:t>Más</a:t>
                      </a:r>
                      <a:r>
                        <a:rPr kumimoji="0" lang="en-US" sz="1200" b="1" i="0" u="none" strike="noStrike" cap="none" normalizeH="0" baseline="0" dirty="0" smtClean="0">
                          <a:ln>
                            <a:noFill/>
                          </a:ln>
                          <a:solidFill>
                            <a:schemeClr val="tx1"/>
                          </a:solidFill>
                          <a:effectLst/>
                          <a:latin typeface="Times New Roman" pitchFamily="18" charset="0"/>
                        </a:rPr>
                        <a:t> </a:t>
                      </a:r>
                      <a:r>
                        <a:rPr kumimoji="0" lang="en-US" sz="1200" b="1" i="0" u="none" strike="noStrike" cap="none" normalizeH="0" baseline="0" dirty="0" err="1" smtClean="0">
                          <a:ln>
                            <a:noFill/>
                          </a:ln>
                          <a:solidFill>
                            <a:schemeClr val="tx1"/>
                          </a:solidFill>
                          <a:effectLst/>
                          <a:latin typeface="Times New Roman" pitchFamily="18" charset="0"/>
                        </a:rPr>
                        <a:t>desarrolladas</a:t>
                      </a:r>
                      <a:endParaRPr kumimoji="0" lang="en-US" sz="1200" b="1" i="0" u="none" strike="noStrike" cap="none" normalizeH="0" baseline="0" dirty="0" smtClean="0">
                        <a:ln>
                          <a:noFill/>
                        </a:ln>
                        <a:solidFill>
                          <a:schemeClr val="tx1"/>
                        </a:solidFill>
                        <a:effectLst/>
                        <a:latin typeface="Times New Roman" pitchFamily="18" charset="0"/>
                      </a:endParaRPr>
                    </a:p>
                  </a:txBody>
                  <a:tcPr marL="91464" marR="9146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54.350</a:t>
                      </a:r>
                    </a:p>
                  </a:txBody>
                  <a:tcPr marL="91464" marR="9146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7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Times New Roman" pitchFamily="18" charset="0"/>
                        </a:rPr>
                        <a:t>Cooperación</a:t>
                      </a:r>
                      <a:r>
                        <a:rPr kumimoji="0" lang="en-US" sz="1200" b="1" i="0" u="none" strike="noStrike" cap="none" normalizeH="0" baseline="0" dirty="0" smtClean="0">
                          <a:ln>
                            <a:noFill/>
                          </a:ln>
                          <a:solidFill>
                            <a:schemeClr val="tx1"/>
                          </a:solidFill>
                          <a:effectLst/>
                          <a:latin typeface="Times New Roman" pitchFamily="18" charset="0"/>
                        </a:rPr>
                        <a:t> territorial </a:t>
                      </a:r>
                      <a:r>
                        <a:rPr kumimoji="0" lang="en-US" sz="1200" b="1" i="0" u="none" strike="noStrike" cap="none" normalizeH="0" baseline="0" dirty="0" err="1" smtClean="0">
                          <a:ln>
                            <a:noFill/>
                          </a:ln>
                          <a:solidFill>
                            <a:schemeClr val="tx1"/>
                          </a:solidFill>
                          <a:effectLst/>
                          <a:latin typeface="Times New Roman" pitchFamily="18" charset="0"/>
                        </a:rPr>
                        <a:t>europea</a:t>
                      </a:r>
                      <a:endParaRPr kumimoji="0" lang="en-US" sz="1200" b="1" i="0" u="none" strike="noStrike" cap="none" normalizeH="0" baseline="0" dirty="0" smtClean="0">
                        <a:ln>
                          <a:noFill/>
                        </a:ln>
                        <a:solidFill>
                          <a:schemeClr val="tx1"/>
                        </a:solidFill>
                        <a:effectLst/>
                        <a:latin typeface="Times New Roman" pitchFamily="18" charset="0"/>
                      </a:endParaRPr>
                    </a:p>
                  </a:txBody>
                  <a:tcPr marL="91464" marR="9146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7.548</a:t>
                      </a:r>
                    </a:p>
                  </a:txBody>
                  <a:tcPr marL="91464" marR="9146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0378">
                <a:tc>
                  <a:txBody>
                    <a:bodyPr/>
                    <a:lstStyle/>
                    <a:p>
                      <a:r>
                        <a:rPr lang="es-ES" sz="1200" b="1" dirty="0" smtClean="0"/>
                        <a:t>Empleo</a:t>
                      </a:r>
                      <a:r>
                        <a:rPr lang="es-ES" sz="1200" b="1" baseline="0" dirty="0" smtClean="0"/>
                        <a:t> </a:t>
                      </a:r>
                      <a:r>
                        <a:rPr lang="es-ES" sz="1200" b="1" dirty="0" smtClean="0"/>
                        <a:t>juvenil</a:t>
                      </a:r>
                      <a:endParaRPr lang="es-ES" sz="1200" b="1" dirty="0"/>
                    </a:p>
                  </a:txBody>
                  <a:tcPr marL="91464" marR="9146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a:r>
                        <a:rPr kumimoji="0" lang="es-ES" sz="1200" b="1" i="0" u="none" strike="noStrike" kern="1200" cap="none" normalizeH="0" baseline="0" dirty="0" smtClean="0">
                          <a:ln>
                            <a:noFill/>
                          </a:ln>
                          <a:solidFill>
                            <a:schemeClr val="tx1"/>
                          </a:solidFill>
                          <a:effectLst/>
                          <a:latin typeface="Times New Roman" pitchFamily="18" charset="0"/>
                          <a:ea typeface="+mn-ea"/>
                          <a:cs typeface="+mn-cs"/>
                        </a:rPr>
                        <a:t>5.749</a:t>
                      </a:r>
                    </a:p>
                  </a:txBody>
                  <a:tcPr marL="91464" marR="9146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0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Total</a:t>
                      </a:r>
                    </a:p>
                  </a:txBody>
                  <a:tcPr marL="91464" marR="91464"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357.603</a:t>
                      </a:r>
                    </a:p>
                  </a:txBody>
                  <a:tcPr marL="91464" marR="91464"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2100263"/>
            <a:ext cx="564832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2667000" y="9906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solidFill>
                  <a:srgbClr val="008000"/>
                </a:solidFill>
              </a:rPr>
              <a:t>Impacto</a:t>
            </a:r>
            <a:endParaRPr lang="fr-FR" altLang="es-ES" sz="3200">
              <a:solidFill>
                <a:srgbClr val="008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1792288"/>
            <a:ext cx="5862637"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p:cNvSpPr txBox="1">
            <a:spLocks noChangeArrowheads="1"/>
          </p:cNvSpPr>
          <p:nvPr/>
        </p:nvSpPr>
        <p:spPr bwMode="auto">
          <a:xfrm>
            <a:off x="2667000" y="9906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solidFill>
                  <a:srgbClr val="008000"/>
                </a:solidFill>
              </a:rPr>
              <a:t>Impacto</a:t>
            </a:r>
            <a:endParaRPr lang="fr-FR" altLang="es-ES" sz="3200">
              <a:solidFill>
                <a:srgbClr val="008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sp>
        <p:nvSpPr>
          <p:cNvPr id="58371" name="Text Box 3"/>
          <p:cNvSpPr txBox="1">
            <a:spLocks noChangeArrowheads="1"/>
          </p:cNvSpPr>
          <p:nvPr/>
        </p:nvSpPr>
        <p:spPr bwMode="auto">
          <a:xfrm>
            <a:off x="609600" y="914400"/>
            <a:ext cx="79248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solidFill>
                  <a:srgbClr val="008000"/>
                </a:solidFill>
              </a:rPr>
              <a:t>Impacto</a:t>
            </a:r>
          </a:p>
          <a:p>
            <a:pPr algn="ctr" eaLnBrk="1" hangingPunct="1">
              <a:spcBef>
                <a:spcPct val="50000"/>
              </a:spcBef>
            </a:pPr>
            <a:r>
              <a:rPr lang="es-ES_tradnl" altLang="es-ES" sz="2800"/>
              <a:t>Tendencias en los informes trianuales sobre cohesión</a:t>
            </a:r>
            <a:endParaRPr lang="fr-FR" altLang="es-ES" sz="2800"/>
          </a:p>
        </p:txBody>
      </p:sp>
      <p:sp>
        <p:nvSpPr>
          <p:cNvPr id="58372" name="Rectangle 4"/>
          <p:cNvSpPr>
            <a:spLocks noChangeArrowheads="1"/>
          </p:cNvSpPr>
          <p:nvPr/>
        </p:nvSpPr>
        <p:spPr bwMode="auto">
          <a:xfrm>
            <a:off x="685800" y="2743200"/>
            <a:ext cx="7696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sz="2800" b="1" i="1" u="sng">
                <a:cs typeface="Times New Roman" panose="02020603050405020304" pitchFamily="18" charset="0"/>
              </a:rPr>
              <a:t>Las diferencias entre los Estados miembros actuales persisten aunque se han reducido desde 1998.</a:t>
            </a:r>
            <a:r>
              <a:rPr lang="fr-FR" altLang="es-ES" sz="2800" b="1" u="sng">
                <a:cs typeface="Times New Roman" panose="02020603050405020304" pitchFamily="18" charset="0"/>
              </a:rPr>
              <a:t> </a:t>
            </a:r>
            <a:br>
              <a:rPr lang="fr-FR" altLang="es-ES" sz="2800" b="1" u="sng">
                <a:cs typeface="Times New Roman" panose="02020603050405020304" pitchFamily="18" charset="0"/>
              </a:rPr>
            </a:br>
            <a:endParaRPr lang="fr-FR" altLang="es-ES" sz="2800" b="1" u="sng">
              <a:cs typeface="Times New Roman" panose="02020603050405020304" pitchFamily="18" charset="0"/>
            </a:endParaRPr>
          </a:p>
          <a:p>
            <a:pPr eaLnBrk="1" hangingPunct="1"/>
            <a:r>
              <a:rPr lang="fr-FR" altLang="es-ES" sz="2800">
                <a:cs typeface="Times New Roman" panose="02020603050405020304" pitchFamily="18" charset="0"/>
              </a:rPr>
              <a:t>El cambio principal se observa en los países del Fondo de Cohesión. España, Grecia y Portugal han recuperado un tercio de su retraso de desarrollo en diez años. El PIB de Irlanda ha pasado del 64% al 119% de la media comunitaria entre 1988 y 2000.</a:t>
            </a:r>
            <a:r>
              <a:rPr lang="fr-FR" altLang="es-ES" sz="1100"/>
              <a:t> </a:t>
            </a:r>
            <a:endParaRPr lang="fr-FR" altLang="es-E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sp>
        <p:nvSpPr>
          <p:cNvPr id="59395" name="Text Box 3"/>
          <p:cNvSpPr txBox="1">
            <a:spLocks noChangeArrowheads="1"/>
          </p:cNvSpPr>
          <p:nvPr/>
        </p:nvSpPr>
        <p:spPr bwMode="auto">
          <a:xfrm>
            <a:off x="609600" y="914400"/>
            <a:ext cx="79248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solidFill>
                  <a:srgbClr val="008000"/>
                </a:solidFill>
              </a:rPr>
              <a:t>Impacto</a:t>
            </a:r>
          </a:p>
          <a:p>
            <a:pPr algn="ctr" eaLnBrk="1" hangingPunct="1">
              <a:spcBef>
                <a:spcPct val="50000"/>
              </a:spcBef>
            </a:pPr>
            <a:r>
              <a:rPr lang="es-ES_tradnl" altLang="es-ES" sz="2800"/>
              <a:t>Tendencias en los informes trianuales sobre cohesión</a:t>
            </a:r>
            <a:endParaRPr lang="fr-FR" altLang="es-ES" sz="2800"/>
          </a:p>
        </p:txBody>
      </p:sp>
      <p:sp>
        <p:nvSpPr>
          <p:cNvPr id="59396" name="Rectangle 4"/>
          <p:cNvSpPr>
            <a:spLocks noChangeArrowheads="1"/>
          </p:cNvSpPr>
          <p:nvPr/>
        </p:nvSpPr>
        <p:spPr bwMode="auto">
          <a:xfrm>
            <a:off x="685800" y="2743200"/>
            <a:ext cx="76962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sz="2800" b="1" i="1">
                <a:cs typeface="Times New Roman" panose="02020603050405020304" pitchFamily="18" charset="0"/>
              </a:rPr>
              <a:t>La reducción de las diferencias regionales se confirma en los Quince pero en menor medida que a nivel nacional.</a:t>
            </a:r>
            <a:r>
              <a:rPr lang="fr-FR" altLang="es-ES" sz="2800">
                <a:solidFill>
                  <a:srgbClr val="FF3300"/>
                </a:solidFill>
                <a:cs typeface="Times New Roman" panose="02020603050405020304" pitchFamily="18" charset="0"/>
              </a:rPr>
              <a:t> </a:t>
            </a:r>
          </a:p>
          <a:p>
            <a:pPr eaLnBrk="1" hangingPunct="1"/>
            <a:r>
              <a:rPr lang="fr-FR" altLang="es-ES" sz="2800">
                <a:solidFill>
                  <a:srgbClr val="FF3300"/>
                </a:solidFill>
                <a:cs typeface="Times New Roman" panose="02020603050405020304" pitchFamily="18" charset="0"/>
              </a:rPr>
              <a:t/>
            </a:r>
            <a:br>
              <a:rPr lang="fr-FR" altLang="es-ES" sz="2800">
                <a:solidFill>
                  <a:srgbClr val="FF3300"/>
                </a:solidFill>
                <a:cs typeface="Times New Roman" panose="02020603050405020304" pitchFamily="18" charset="0"/>
              </a:rPr>
            </a:br>
            <a:r>
              <a:rPr lang="fr-FR" altLang="es-ES" sz="2800">
                <a:cs typeface="Times New Roman" panose="02020603050405020304" pitchFamily="18" charset="0"/>
              </a:rPr>
              <a:t>En ocasiones, estas diferencias se agravan en el seno de un mismo país. El proceso de recuperación del retraso sigue siendo un objetivo a largo plazo.</a:t>
            </a:r>
            <a:r>
              <a:rPr lang="fr-FR" altLang="es-ES" sz="2800"/>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sp>
        <p:nvSpPr>
          <p:cNvPr id="60419" name="Text Box 3"/>
          <p:cNvSpPr txBox="1">
            <a:spLocks noChangeArrowheads="1"/>
          </p:cNvSpPr>
          <p:nvPr/>
        </p:nvSpPr>
        <p:spPr bwMode="auto">
          <a:xfrm>
            <a:off x="609600" y="914400"/>
            <a:ext cx="79248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solidFill>
                  <a:srgbClr val="008000"/>
                </a:solidFill>
              </a:rPr>
              <a:t>Impacto</a:t>
            </a:r>
          </a:p>
          <a:p>
            <a:pPr algn="ctr" eaLnBrk="1" hangingPunct="1">
              <a:spcBef>
                <a:spcPct val="50000"/>
              </a:spcBef>
            </a:pPr>
            <a:r>
              <a:rPr lang="es-ES_tradnl" altLang="es-ES" sz="2800"/>
              <a:t>Tendencias en los informes trianuales sobre cohesión</a:t>
            </a:r>
            <a:endParaRPr lang="fr-FR" altLang="es-ES" sz="2800"/>
          </a:p>
        </p:txBody>
      </p:sp>
      <p:sp>
        <p:nvSpPr>
          <p:cNvPr id="60420" name="Rectangle 4"/>
          <p:cNvSpPr>
            <a:spLocks noChangeArrowheads="1"/>
          </p:cNvSpPr>
          <p:nvPr/>
        </p:nvSpPr>
        <p:spPr bwMode="auto">
          <a:xfrm>
            <a:off x="685800" y="2743200"/>
            <a:ext cx="7696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sz="2800" b="1" i="1">
                <a:cs typeface="Times New Roman" panose="02020603050405020304" pitchFamily="18" charset="0"/>
              </a:rPr>
              <a:t>La ampliación se acompañará de una disminución importante del PIB medio por habitante y de un aumento de las diferencias regionales a una escala desconocida en las anteriores ampliaciones.</a:t>
            </a:r>
            <a:r>
              <a:rPr lang="fr-FR" altLang="es-ES" sz="2800">
                <a:cs typeface="Times New Roman" panose="02020603050405020304" pitchFamily="18" charset="0"/>
              </a:rPr>
              <a:t> </a:t>
            </a:r>
            <a:br>
              <a:rPr lang="fr-FR" altLang="es-ES" sz="2800">
                <a:cs typeface="Times New Roman" panose="02020603050405020304" pitchFamily="18" charset="0"/>
              </a:rPr>
            </a:br>
            <a:endParaRPr lang="fr-FR" altLang="es-ES" sz="2800">
              <a:cs typeface="Times New Roman" panose="02020603050405020304" pitchFamily="18" charset="0"/>
            </a:endParaRPr>
          </a:p>
          <a:p>
            <a:pPr eaLnBrk="1" hangingPunct="1"/>
            <a:r>
              <a:rPr lang="fr-FR" altLang="es-ES" sz="2800">
                <a:cs typeface="Times New Roman" panose="02020603050405020304" pitchFamily="18" charset="0"/>
              </a:rPr>
              <a:t>La disminución del PIB en una Unión de 25 miembros es del 13%. No obstante, esta caída y el aumento de las disparidades serías menor que en la hipótesis de una Unión de 27 Estados miembros.</a:t>
            </a:r>
            <a:r>
              <a:rPr lang="fr-FR" altLang="es-ES" sz="280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0"/>
            <a:ext cx="4948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76200"/>
            <a:ext cx="7772400" cy="685800"/>
          </a:xfrm>
        </p:spPr>
        <p:txBody>
          <a:bodyPr/>
          <a:lstStyle/>
          <a:p>
            <a:pPr eaLnBrk="1" hangingPunct="1"/>
            <a:r>
              <a:rPr lang="es-ES_tradnl" altLang="es-ES" smtClean="0"/>
              <a:t>Fondos estructurales</a:t>
            </a:r>
            <a:endParaRPr lang="fr-FR" altLang="es-ES" smtClean="0"/>
          </a:p>
        </p:txBody>
      </p:sp>
      <p:sp>
        <p:nvSpPr>
          <p:cNvPr id="61443" name="Text Box 3"/>
          <p:cNvSpPr txBox="1">
            <a:spLocks noChangeArrowheads="1"/>
          </p:cNvSpPr>
          <p:nvPr/>
        </p:nvSpPr>
        <p:spPr bwMode="auto">
          <a:xfrm>
            <a:off x="609600" y="914400"/>
            <a:ext cx="79248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s-ES_tradnl" altLang="es-ES" sz="3200">
                <a:solidFill>
                  <a:srgbClr val="008000"/>
                </a:solidFill>
              </a:rPr>
              <a:t>Impacto</a:t>
            </a:r>
          </a:p>
          <a:p>
            <a:pPr algn="ctr" eaLnBrk="1" hangingPunct="1">
              <a:spcBef>
                <a:spcPct val="50000"/>
              </a:spcBef>
            </a:pPr>
            <a:r>
              <a:rPr lang="es-ES_tradnl" altLang="es-ES" sz="2800"/>
              <a:t>Tendencias en los informes trianuales sobre cohesión</a:t>
            </a:r>
            <a:endParaRPr lang="fr-FR" altLang="es-ES" sz="2800"/>
          </a:p>
        </p:txBody>
      </p:sp>
      <p:sp>
        <p:nvSpPr>
          <p:cNvPr id="61444" name="Rectangle 4"/>
          <p:cNvSpPr>
            <a:spLocks noChangeArrowheads="1"/>
          </p:cNvSpPr>
          <p:nvPr/>
        </p:nvSpPr>
        <p:spPr bwMode="auto">
          <a:xfrm>
            <a:off x="762000" y="2209800"/>
            <a:ext cx="76962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sz="2800" b="1" i="1">
                <a:cs typeface="Times New Roman" panose="02020603050405020304" pitchFamily="18" charset="0"/>
              </a:rPr>
              <a:t>Se siguen distinguiendo tres grupos de Estados en la hipótesis de una Unión ampliada de 27 miembros</a:t>
            </a:r>
            <a:r>
              <a:rPr lang="fr-FR" altLang="es-ES" sz="2800" b="1">
                <a:cs typeface="Times New Roman" panose="02020603050405020304" pitchFamily="18" charset="0"/>
              </a:rPr>
              <a:t>:</a:t>
            </a:r>
            <a:r>
              <a:rPr lang="fr-FR" altLang="es-ES" sz="2800">
                <a:cs typeface="Times New Roman" panose="02020603050405020304" pitchFamily="18" charset="0"/>
              </a:rPr>
              <a:t> </a:t>
            </a:r>
          </a:p>
          <a:p>
            <a:pPr eaLnBrk="1" hangingPunct="1"/>
            <a:r>
              <a:rPr lang="es-ES_tradnl" altLang="es-ES">
                <a:cs typeface="Times New Roman" panose="02020603050405020304" pitchFamily="18" charset="0"/>
              </a:rPr>
              <a:t>A) </a:t>
            </a:r>
            <a:r>
              <a:rPr lang="fr-FR" altLang="es-ES">
                <a:cs typeface="Times New Roman" panose="02020603050405020304" pitchFamily="18" charset="0"/>
              </a:rPr>
              <a:t>los ocho Estados miembros más pobres cuyo PIB per cápita se acerca al 40% de la media comunitaria de los 25: Estonia, Hungría, Letonia, Lituania, Malta, Polonia, República Checa, Eslovaquia;</a:t>
            </a:r>
          </a:p>
          <a:p>
            <a:pPr eaLnBrk="1" hangingPunct="1"/>
            <a:r>
              <a:rPr lang="es-ES_tradnl" altLang="es-ES">
                <a:cs typeface="Times New Roman" panose="02020603050405020304" pitchFamily="18" charset="0"/>
              </a:rPr>
              <a:t>B) </a:t>
            </a:r>
            <a:r>
              <a:rPr lang="fr-FR" altLang="es-ES">
                <a:cs typeface="Times New Roman" panose="02020603050405020304" pitchFamily="18" charset="0"/>
              </a:rPr>
              <a:t>un grupo intermedio de países situados entre el 71% y el 92% de la media comunitaria: Chipre, España, Grecia, Portugal, Eslovenia;</a:t>
            </a:r>
          </a:p>
          <a:p>
            <a:pPr eaLnBrk="1" hangingPunct="1"/>
            <a:r>
              <a:rPr lang="es-ES_tradnl" altLang="es-ES">
                <a:cs typeface="Times New Roman" panose="02020603050405020304" pitchFamily="18" charset="0"/>
              </a:rPr>
              <a:t>C) </a:t>
            </a:r>
            <a:r>
              <a:rPr lang="fr-FR" altLang="es-ES">
                <a:cs typeface="Times New Roman" panose="02020603050405020304" pitchFamily="18" charset="0"/>
              </a:rPr>
              <a:t>el resto de los Estados miembros con un PIB medio per cápita próximo al 115% de la media de la UE.</a:t>
            </a:r>
            <a:r>
              <a:rPr lang="fr-FR" altLang="es-ES">
                <a:solidFill>
                  <a:srgbClr val="008000"/>
                </a:solidFill>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4213" y="908050"/>
            <a:ext cx="7772400" cy="587375"/>
          </a:xfrm>
        </p:spPr>
        <p:txBody>
          <a:bodyPr/>
          <a:lstStyle/>
          <a:p>
            <a:pPr eaLnBrk="1" hangingPunct="1"/>
            <a:r>
              <a:rPr lang="es-ES_tradnl" altLang="es-ES" smtClean="0"/>
              <a:t>¿El futuro?</a:t>
            </a:r>
            <a:br>
              <a:rPr lang="es-ES_tradnl" altLang="es-ES" smtClean="0"/>
            </a:br>
            <a:r>
              <a:rPr lang="es-ES_tradnl" altLang="es-ES" smtClean="0"/>
              <a:t/>
            </a:r>
            <a:br>
              <a:rPr lang="es-ES_tradnl" altLang="es-ES" smtClean="0"/>
            </a:br>
            <a:r>
              <a:rPr lang="es-ES_tradnl" altLang="es-ES" smtClean="0">
                <a:hlinkClick r:id="rId2" action="ppaction://hlinkfile"/>
              </a:rPr>
              <a:t>2014-2020</a:t>
            </a:r>
            <a:endParaRPr lang="en-GB" altLang="es-ES" smtClean="0"/>
          </a:p>
        </p:txBody>
      </p:sp>
      <p:sp>
        <p:nvSpPr>
          <p:cNvPr id="62467" name="2 Rectángulo"/>
          <p:cNvSpPr>
            <a:spLocks noChangeArrowheads="1"/>
          </p:cNvSpPr>
          <p:nvPr/>
        </p:nvSpPr>
        <p:spPr bwMode="auto">
          <a:xfrm>
            <a:off x="2286000" y="2828925"/>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a:t>http://ec.europa.eu/regional_policy/sources/docoffic/official/reports/cohesion6/index_en.cfm</a:t>
            </a:r>
          </a:p>
        </p:txBody>
      </p:sp>
      <p:sp>
        <p:nvSpPr>
          <p:cNvPr id="62468" name="3 CuadroTexto"/>
          <p:cNvSpPr txBox="1">
            <a:spLocks noChangeArrowheads="1"/>
          </p:cNvSpPr>
          <p:nvPr/>
        </p:nvSpPr>
        <p:spPr bwMode="auto">
          <a:xfrm>
            <a:off x="2484438" y="4652963"/>
            <a:ext cx="403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a:hlinkClick r:id="rId3" action="ppaction://hlinkpres?slideindex=1&amp;slidetitle="/>
              </a:rPr>
              <a:t>Nuevas orientaciones</a:t>
            </a:r>
            <a:endParaRPr lang="es-ES" altLang="es-E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63491"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63492" name="Rectangle 4"/>
          <p:cNvSpPr>
            <a:spLocks noChangeArrowheads="1"/>
          </p:cNvSpPr>
          <p:nvPr/>
        </p:nvSpPr>
        <p:spPr bwMode="auto">
          <a:xfrm>
            <a:off x="611188" y="1779588"/>
            <a:ext cx="7924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1800"/>
              <a:t>En el marco del presupuesto de la UE para el período 2014-2020, se invertirán 325 000 millones de euros con cargo a la política de cohesión en los Estados miembros, sus regiones y sus ciudades con objeto de cumplir los objetivos a escala de la UE en materia de crecimiento y empleo, así como combatir el cambio climático, la dependencia energética y la exclusión social. </a:t>
            </a:r>
          </a:p>
          <a:p>
            <a:pPr eaLnBrk="1" hangingPunct="1"/>
            <a:endParaRPr lang="es-ES" altLang="es-ES" sz="1800"/>
          </a:p>
          <a:p>
            <a:pPr eaLnBrk="1" hangingPunct="1"/>
            <a:r>
              <a:rPr lang="es-ES" altLang="es-ES" sz="1800"/>
              <a:t>Se espera que el impacto global ascienda a más de 500 000 millones de euros</a:t>
            </a:r>
          </a:p>
          <a:p>
            <a:pPr eaLnBrk="1" hangingPunct="1"/>
            <a:endParaRPr lang="es-ES" altLang="es-ES" sz="1800"/>
          </a:p>
          <a:p>
            <a:pPr eaLnBrk="1" hangingPunct="1"/>
            <a:r>
              <a:rPr lang="es-ES" altLang="es-ES" sz="1800"/>
              <a:t>. Los elementos clave de la reforma son los siguientes: </a:t>
            </a:r>
          </a:p>
          <a:p>
            <a:pPr eaLnBrk="1" hangingPunct="1"/>
            <a:r>
              <a:rPr lang="es-ES" altLang="es-ES" sz="1800"/>
              <a:t>1. Invertir en todas las regiones de la UE y adaptar el nivel de la ayuda y la contribución nacional (tasa de cofinanciación) a sus respectivos niveles de desarrollo:</a:t>
            </a:r>
          </a:p>
          <a:p>
            <a:pPr eaLnBrk="1" hangingPunct="1"/>
            <a:r>
              <a:rPr lang="es-ES" altLang="es-ES" sz="1800"/>
              <a:t>Regiones menos desarrolladas (PIB &lt; 75 % de la media de la EU-27)</a:t>
            </a:r>
          </a:p>
          <a:p>
            <a:pPr eaLnBrk="1" hangingPunct="1"/>
            <a:r>
              <a:rPr lang="es-ES" altLang="es-ES" sz="1800"/>
              <a:t>Regiones en transición (PIB entre el 75 y el 90 % de la media de la EU-27) </a:t>
            </a:r>
          </a:p>
          <a:p>
            <a:pPr eaLnBrk="1" hangingPunct="1"/>
            <a:r>
              <a:rPr lang="es-ES" altLang="es-ES" sz="1800"/>
              <a:t>Regiones más desarrolladas (PIB &gt; 90 % de la media de la EU-27)</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64515"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64516" name="Rectangle 4"/>
          <p:cNvSpPr>
            <a:spLocks noChangeArrowheads="1"/>
          </p:cNvSpPr>
          <p:nvPr/>
        </p:nvSpPr>
        <p:spPr bwMode="auto">
          <a:xfrm>
            <a:off x="611188" y="1779588"/>
            <a:ext cx="79248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s-ES" sz="1800"/>
          </a:p>
          <a:p>
            <a:pPr eaLnBrk="1" hangingPunct="1"/>
            <a:r>
              <a:rPr lang="es-ES" altLang="es-ES" sz="1800"/>
              <a:t>. Los elementos clave de la reforma son los siguientes: </a:t>
            </a:r>
          </a:p>
          <a:p>
            <a:pPr eaLnBrk="1" hangingPunct="1"/>
            <a:endParaRPr lang="es-ES" altLang="es-ES" sz="1800"/>
          </a:p>
          <a:p>
            <a:pPr eaLnBrk="1" hangingPunct="1"/>
            <a:r>
              <a:rPr lang="es-ES" altLang="es-ES" sz="1800"/>
              <a:t>1.</a:t>
            </a:r>
            <a:r>
              <a:rPr lang="es-ES" altLang="es-ES" sz="1800" b="1"/>
              <a:t> Invertir en todas las regiones de la UE y adaptar el nivel de la ayuda y la contribución nacional (tasa de cofinanciación) a sus respectivos niveles de desarrollo:</a:t>
            </a:r>
          </a:p>
          <a:p>
            <a:pPr eaLnBrk="1" hangingPunct="1"/>
            <a:r>
              <a:rPr lang="es-ES" altLang="es-ES" sz="1800"/>
              <a:t>Regiones menos desarrolladas (PIB &lt; 75 % de la media de la EU-27)</a:t>
            </a:r>
          </a:p>
          <a:p>
            <a:pPr eaLnBrk="1" hangingPunct="1"/>
            <a:r>
              <a:rPr lang="es-ES" altLang="es-ES" sz="1800"/>
              <a:t>Regiones en transición (PIB entre el 75 y el 90 % de la media de la EU-27) </a:t>
            </a:r>
          </a:p>
          <a:p>
            <a:pPr eaLnBrk="1" hangingPunct="1"/>
            <a:r>
              <a:rPr lang="es-ES" altLang="es-ES" sz="1800"/>
              <a:t>Regiones más desarrolladas (PIB &gt; 90 % de la media de la EU-27)</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65539"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65540" name="Rectangle 4"/>
          <p:cNvSpPr>
            <a:spLocks noChangeArrowheads="1"/>
          </p:cNvSpPr>
          <p:nvPr/>
        </p:nvSpPr>
        <p:spPr bwMode="auto">
          <a:xfrm>
            <a:off x="611188" y="1779588"/>
            <a:ext cx="7924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1800"/>
              <a:t>2. </a:t>
            </a:r>
            <a:r>
              <a:rPr lang="es-ES" altLang="es-ES" sz="1800" b="1"/>
              <a:t>Concentrar los recursos en los principales sectores de crecimiento:</a:t>
            </a:r>
          </a:p>
          <a:p>
            <a:pPr eaLnBrk="1" hangingPunct="1"/>
            <a:r>
              <a:rPr lang="es-ES" altLang="es-ES" sz="1800"/>
              <a:t> Las inversiones en el marco del Fondo Europeo de Desarrollo Regional (FEDER) se concentrarán en cuatro prioridades principales: innovación e investigación, agenda digital, apoyo a las pequeñas y medianas empresas (PYME) y economía con bajas emisiones de carbono, en función de la categoría de región de que se trate (menos desarrolladas: 50 %; en transición: 60 %; y más desarrolladas: 80 %). A estos sectores se dedicarán aproximadamente 100 000 millones de euros, de los cuales al menos 23 000 millones servirán para apoyar el paso a una economía con bajas emisiones de carbono (eficiencia energética y energías renovables). A este respecto, existen obligaciones separadas para la asignación de recursos del FEDER (menos desarrolladas: 12 %; transición: 15 %; y más desarrolladas: 20 %). </a:t>
            </a:r>
          </a:p>
          <a:p>
            <a:pPr eaLnBrk="1" hangingPunct="1"/>
            <a:r>
              <a:rPr lang="es-ES" altLang="es-ES" sz="1800"/>
              <a:t>Con cargo al Fondo de Cohesión, se destinarán unos 66 000 millones de euros a las conexiones prioritarias de las redes de transporte transeuropeas y a los proyectos de infraestructuras medioambientales clave.</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66563"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66564" name="Rectangle 4"/>
          <p:cNvSpPr>
            <a:spLocks noChangeArrowheads="1"/>
          </p:cNvSpPr>
          <p:nvPr/>
        </p:nvSpPr>
        <p:spPr bwMode="auto">
          <a:xfrm>
            <a:off x="611188" y="1779588"/>
            <a:ext cx="7924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1800"/>
              <a:t>2. </a:t>
            </a:r>
            <a:r>
              <a:rPr lang="es-ES" altLang="es-ES" sz="1800" b="1"/>
              <a:t>Concentrar los recursos en los principales sectores de crecimiento:</a:t>
            </a:r>
          </a:p>
          <a:p>
            <a:pPr eaLnBrk="1" hangingPunct="1"/>
            <a:r>
              <a:rPr lang="es-ES" altLang="es-ES" sz="1800"/>
              <a:t>A través del Fondo Social Europeo (FSE), la política de cohesión contribuirá de manera significativa a las prioridades de la UE en el ámbito del empleo, por ejemplo, mediante la formación y el aprendizaje permanente y la educación y la inclusión social (al menos un 20 % del FSE en cada Estado miembro tendrá que utilizarse para apoyar este objetivo). La dotación del FSE se establecerá en función de las necesidades de cada Estado miembro, con un mínimo predefinido, lo que supone un total de al menos 70 000 millones de euros. La nueva Iniciativa de Empleo Juvenil vinculada al FSE y dotada con al menos 6 000 millones de euros se destinará a apoyar la aplicación de la Garantía Juvenil. </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67587"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67588" name="Rectangle 4"/>
          <p:cNvSpPr>
            <a:spLocks noChangeArrowheads="1"/>
          </p:cNvSpPr>
          <p:nvPr/>
        </p:nvSpPr>
        <p:spPr bwMode="auto">
          <a:xfrm>
            <a:off x="611188" y="1779588"/>
            <a:ext cx="79248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1800"/>
              <a:t>3.</a:t>
            </a:r>
            <a:r>
              <a:rPr lang="es-ES" altLang="es-ES" sz="1800" b="1"/>
              <a:t> Fijar metas y objetivos claros, transparentes y cuantificables por lo que se refiere a la responsabilidad y los resultados: </a:t>
            </a:r>
          </a:p>
          <a:p>
            <a:pPr eaLnBrk="1" hangingPunct="1"/>
            <a:r>
              <a:rPr lang="es-ES" altLang="es-ES" sz="1800"/>
              <a:t>Los países y las regiones deberán anunciar con antelación los objetivos que pretenden alcanzar con los recursos disponibles y determinar con precisión cómo van a medir los progresos realizados en la consecución de los mismos. De este modo, la utilización de los recursos financieros podrá ser objeto de un seguimiento y debate periódicos. Esto significa que hacia el final del período podrán ponerse fondos adicionales a disposición de los programas más eficientes (a través de la denominada «reserva de eficacia»).</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68611"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68612" name="Rectangle 4"/>
          <p:cNvSpPr>
            <a:spLocks noChangeArrowheads="1"/>
          </p:cNvSpPr>
          <p:nvPr/>
        </p:nvSpPr>
        <p:spPr bwMode="auto">
          <a:xfrm>
            <a:off x="611188" y="1779588"/>
            <a:ext cx="79248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1800"/>
              <a:t>4. </a:t>
            </a:r>
            <a:r>
              <a:rPr lang="es-ES" altLang="es-ES" sz="1800" b="1"/>
              <a:t>Establecer condiciones antes de que los fondos puedan llegar a su destino a fin de garantizar inversiones más eficaces. </a:t>
            </a:r>
          </a:p>
          <a:p>
            <a:pPr eaLnBrk="1" hangingPunct="1"/>
            <a:r>
              <a:rPr lang="es-ES" altLang="es-ES" sz="1800"/>
              <a:t>Entre las condiciones previas necesarias cabe destacar las estrategias de «especialización inteligente» destinadas a identificar los puntos fuertes y el potencial, las reformas favorables a las empresas, las estrategias de transporte, las medidas destinadas a mejorar los sistemas de contratación pública, el cumplimiento de la normativa sobre medio ambiente y las estrategias para combatir el desempleo de los jóvenes y el abandono escolar y para promover la igualdad entre hombres y mujeres y la no discriminación.</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69635"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69636" name="Rectangle 4"/>
          <p:cNvSpPr>
            <a:spLocks noChangeArrowheads="1"/>
          </p:cNvSpPr>
          <p:nvPr/>
        </p:nvSpPr>
        <p:spPr bwMode="auto">
          <a:xfrm>
            <a:off x="611188" y="1779588"/>
            <a:ext cx="79248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1800"/>
              <a:t>5. </a:t>
            </a:r>
            <a:r>
              <a:rPr lang="es-ES" altLang="es-ES" sz="1800" b="1"/>
              <a:t>Definir una estrategia común para reforzar la coordinación y reducir los solapamientos: </a:t>
            </a:r>
          </a:p>
          <a:p>
            <a:pPr eaLnBrk="1" hangingPunct="1"/>
            <a:r>
              <a:rPr lang="es-ES" altLang="es-ES" sz="1800"/>
              <a:t>Un Marco Estratégico Común sienta las bases para una mejor coordinación entre los Fondos Estructurales y de Inversión Europeos (FEDER, Fondo de Cohesión y FSE, que constituyen los tres fondos de la política de cohesión, así como el Fondo de Desarrollo Rural y el Fondo Marítimo y de Pesca). Permite también desarrollar vínculos más estrechos con otros instrumentos de la UE, como Horizonte 2020, el Mecanismo «Conectar Europa» y el Programa para el Empleo y la Innovación Social. </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70659"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70660" name="Rectangle 4"/>
          <p:cNvSpPr>
            <a:spLocks noChangeArrowheads="1"/>
          </p:cNvSpPr>
          <p:nvPr/>
        </p:nvSpPr>
        <p:spPr bwMode="auto">
          <a:xfrm>
            <a:off x="611188" y="1779588"/>
            <a:ext cx="7924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1800"/>
              <a:t>6. </a:t>
            </a:r>
            <a:r>
              <a:rPr lang="es-ES" altLang="es-ES" sz="1800" b="1"/>
              <a:t>Reducir la burocracia y simplificar la utilización de las inversiones </a:t>
            </a:r>
            <a:r>
              <a:rPr lang="es-ES" altLang="es-ES" sz="1800"/>
              <a:t>de la UE a través de un conjunto de normas comunes para todos los Fondos Estructurales y de Inversión Europeos, así como de normas de contabilidad simplificadas, requisitos de información más específicos y un mayor recurso a la tecnología digital («e-cohesión»).</a:t>
            </a:r>
          </a:p>
          <a:p>
            <a:pPr eaLnBrk="1" hangingPunct="1"/>
            <a:endParaRPr lang="es-ES" altLang="es-ES" sz="1800"/>
          </a:p>
          <a:p>
            <a:pPr eaLnBrk="1" hangingPunct="1"/>
            <a:r>
              <a:rPr lang="es-ES" altLang="es-ES" sz="1800"/>
              <a:t>7. </a:t>
            </a:r>
            <a:r>
              <a:rPr lang="es-ES" altLang="es-ES" sz="1800" b="1"/>
              <a:t>Reforzar la dimensión urbana de la política</a:t>
            </a:r>
            <a:r>
              <a:rPr lang="es-ES" altLang="es-ES" sz="1800"/>
              <a:t>, asignando un importe mínimo de los recursos del FEDER a proyectos integrados en las ciudades, que se suma a otros gastos en las zonas urbanas. </a:t>
            </a:r>
          </a:p>
          <a:p>
            <a:pPr eaLnBrk="1" hangingPunct="1"/>
            <a:endParaRPr lang="es-ES" altLang="es-ES" sz="1800"/>
          </a:p>
          <a:p>
            <a:pPr eaLnBrk="1" hangingPunct="1"/>
            <a:r>
              <a:rPr lang="es-ES" altLang="es-ES" sz="1800"/>
              <a:t>8. </a:t>
            </a:r>
            <a:r>
              <a:rPr lang="es-ES" altLang="es-ES" sz="1800" b="1"/>
              <a:t>Aumentar la cooperación más allá de las fronteras y facilitar el desarrollo de más proyectos transfronterizos.</a:t>
            </a:r>
            <a:r>
              <a:rPr lang="es-ES" altLang="es-ES" sz="1800"/>
              <a:t> Garantizar asimismo que las estrategias macrorregionales, como las relativas al Danubio y al Mar Báltico cuentan con el apoyo de los programas nacionales y regionales.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99CC"/>
            </a:gs>
          </a:gsLst>
          <a:lin ang="5400000" scaled="1"/>
        </a:gradFill>
        <a:effectLst/>
      </p:bgPr>
    </p:bg>
    <p:spTree>
      <p:nvGrpSpPr>
        <p:cNvPr id="1" name=""/>
        <p:cNvGrpSpPr/>
        <p:nvPr/>
      </p:nvGrpSpPr>
      <p:grpSpPr>
        <a:xfrm>
          <a:off x="0" y="0"/>
          <a:ext cx="0" cy="0"/>
          <a:chOff x="0" y="0"/>
          <a:chExt cx="0" cy="0"/>
        </a:xfrm>
      </p:grpSpPr>
      <p:pic>
        <p:nvPicPr>
          <p:cNvPr id="8194" name="Picture 2" descr="o1_25_0002_without_lege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888" y="762000"/>
            <a:ext cx="572611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3"/>
          <p:cNvSpPr>
            <a:spLocks noChangeArrowheads="1"/>
          </p:cNvSpPr>
          <p:nvPr/>
        </p:nvSpPr>
        <p:spPr bwMode="auto">
          <a:xfrm>
            <a:off x="2017713" y="2438400"/>
            <a:ext cx="1606550" cy="180975"/>
          </a:xfrm>
          <a:prstGeom prst="roundRect">
            <a:avLst>
              <a:gd name="adj" fmla="val 87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a:lnSpc>
                <a:spcPct val="85000"/>
              </a:lnSpc>
              <a:buClr>
                <a:srgbClr val="3333CC"/>
              </a:buClr>
              <a:buSzPct val="100000"/>
              <a:buFont typeface="Arial" panose="020B0604020202020204" pitchFamily="34" charset="0"/>
              <a:buNone/>
            </a:pPr>
            <a:r>
              <a:rPr lang="en-GB" altLang="es-ES" sz="1300" b="1">
                <a:solidFill>
                  <a:srgbClr val="3333CC"/>
                </a:solidFill>
                <a:latin typeface="Arial" panose="020B0604020202020204" pitchFamily="34" charset="0"/>
              </a:rPr>
              <a:t>below 75% in EU25</a:t>
            </a:r>
          </a:p>
        </p:txBody>
      </p:sp>
      <p:sp>
        <p:nvSpPr>
          <p:cNvPr id="8196" name="AutoShape 4"/>
          <p:cNvSpPr>
            <a:spLocks noChangeArrowheads="1"/>
          </p:cNvSpPr>
          <p:nvPr/>
        </p:nvSpPr>
        <p:spPr bwMode="auto">
          <a:xfrm>
            <a:off x="1682750" y="2930525"/>
            <a:ext cx="301625" cy="177800"/>
          </a:xfrm>
          <a:prstGeom prst="roundRect">
            <a:avLst>
              <a:gd name="adj" fmla="val 889"/>
            </a:avLst>
          </a:prstGeom>
          <a:solidFill>
            <a:srgbClr val="009900"/>
          </a:solidFill>
          <a:ln w="9360">
            <a:solidFill>
              <a:srgbClr val="FFFFFF"/>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s-ES"/>
          </a:p>
        </p:txBody>
      </p:sp>
      <p:sp>
        <p:nvSpPr>
          <p:cNvPr id="8197" name="Freeform 5"/>
          <p:cNvSpPr>
            <a:spLocks noChangeArrowheads="1"/>
          </p:cNvSpPr>
          <p:nvPr/>
        </p:nvSpPr>
        <p:spPr bwMode="auto">
          <a:xfrm>
            <a:off x="1682750" y="2930525"/>
            <a:ext cx="301625" cy="177800"/>
          </a:xfrm>
          <a:custGeom>
            <a:avLst/>
            <a:gdLst>
              <a:gd name="T0" fmla="*/ 0 w 840"/>
              <a:gd name="T1" fmla="*/ 2147483647 h 495"/>
              <a:gd name="T2" fmla="*/ 0 w 840"/>
              <a:gd name="T3" fmla="*/ 0 h 495"/>
              <a:gd name="T4" fmla="*/ 2147483647 w 840"/>
              <a:gd name="T5" fmla="*/ 0 h 495"/>
              <a:gd name="T6" fmla="*/ 2147483647 w 840"/>
              <a:gd name="T7" fmla="*/ 2147483647 h 495"/>
              <a:gd name="T8" fmla="*/ 0 w 840"/>
              <a:gd name="T9" fmla="*/ 2147483647 h 495"/>
              <a:gd name="T10" fmla="*/ 0 w 840"/>
              <a:gd name="T11" fmla="*/ 2147483647 h 495"/>
              <a:gd name="T12" fmla="*/ 0 60000 65536"/>
              <a:gd name="T13" fmla="*/ 0 60000 65536"/>
              <a:gd name="T14" fmla="*/ 0 60000 65536"/>
              <a:gd name="T15" fmla="*/ 0 60000 65536"/>
              <a:gd name="T16" fmla="*/ 0 60000 65536"/>
              <a:gd name="T17" fmla="*/ 0 60000 65536"/>
              <a:gd name="T18" fmla="*/ 0 w 840"/>
              <a:gd name="T19" fmla="*/ 0 h 495"/>
              <a:gd name="T20" fmla="*/ 840 w 840"/>
              <a:gd name="T21" fmla="*/ 495 h 495"/>
            </a:gdLst>
            <a:ahLst/>
            <a:cxnLst>
              <a:cxn ang="T12">
                <a:pos x="T0" y="T1"/>
              </a:cxn>
              <a:cxn ang="T13">
                <a:pos x="T2" y="T3"/>
              </a:cxn>
              <a:cxn ang="T14">
                <a:pos x="T4" y="T5"/>
              </a:cxn>
              <a:cxn ang="T15">
                <a:pos x="T6" y="T7"/>
              </a:cxn>
              <a:cxn ang="T16">
                <a:pos x="T8" y="T9"/>
              </a:cxn>
              <a:cxn ang="T17">
                <a:pos x="T10" y="T11"/>
              </a:cxn>
            </a:cxnLst>
            <a:rect l="T18" t="T19" r="T20" b="T21"/>
            <a:pathLst>
              <a:path w="840" h="495">
                <a:moveTo>
                  <a:pt x="0" y="234"/>
                </a:moveTo>
                <a:lnTo>
                  <a:pt x="0" y="0"/>
                </a:lnTo>
                <a:lnTo>
                  <a:pt x="839" y="0"/>
                </a:lnTo>
                <a:lnTo>
                  <a:pt x="839" y="494"/>
                </a:lnTo>
                <a:lnTo>
                  <a:pt x="0" y="494"/>
                </a:lnTo>
                <a:lnTo>
                  <a:pt x="0" y="234"/>
                </a:lnTo>
              </a:path>
            </a:pathLst>
          </a:custGeom>
          <a:noFill/>
          <a:ln w="1116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nvGrpSpPr>
          <p:cNvPr id="8198" name="Group 6"/>
          <p:cNvGrpSpPr>
            <a:grpSpLocks/>
          </p:cNvGrpSpPr>
          <p:nvPr/>
        </p:nvGrpSpPr>
        <p:grpSpPr bwMode="auto">
          <a:xfrm>
            <a:off x="1676400" y="3733800"/>
            <a:ext cx="300038" cy="174625"/>
            <a:chOff x="1056" y="2352"/>
            <a:chExt cx="189" cy="110"/>
          </a:xfrm>
        </p:grpSpPr>
        <p:sp>
          <p:nvSpPr>
            <p:cNvPr id="8215" name="AutoShape 7"/>
            <p:cNvSpPr>
              <a:spLocks noChangeArrowheads="1"/>
            </p:cNvSpPr>
            <p:nvPr/>
          </p:nvSpPr>
          <p:spPr bwMode="auto">
            <a:xfrm>
              <a:off x="1056" y="2352"/>
              <a:ext cx="190" cy="111"/>
            </a:xfrm>
            <a:prstGeom prst="roundRect">
              <a:avLst>
                <a:gd name="adj" fmla="val 907"/>
              </a:avLst>
            </a:prstGeom>
            <a:solidFill>
              <a:srgbClr val="99CC00"/>
            </a:solidFill>
            <a:ln w="9360">
              <a:solidFill>
                <a:srgbClr val="FFFFFF"/>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s-ES"/>
            </a:p>
          </p:txBody>
        </p:sp>
        <p:sp>
          <p:nvSpPr>
            <p:cNvPr id="8216" name="Freeform 8"/>
            <p:cNvSpPr>
              <a:spLocks noChangeArrowheads="1"/>
            </p:cNvSpPr>
            <p:nvPr/>
          </p:nvSpPr>
          <p:spPr bwMode="auto">
            <a:xfrm>
              <a:off x="1056" y="2352"/>
              <a:ext cx="190" cy="111"/>
            </a:xfrm>
            <a:custGeom>
              <a:avLst/>
              <a:gdLst>
                <a:gd name="T0" fmla="*/ 0 w 839"/>
                <a:gd name="T1" fmla="*/ 0 h 490"/>
                <a:gd name="T2" fmla="*/ 0 w 839"/>
                <a:gd name="T3" fmla="*/ 0 h 490"/>
                <a:gd name="T4" fmla="*/ 0 w 839"/>
                <a:gd name="T5" fmla="*/ 0 h 490"/>
                <a:gd name="T6" fmla="*/ 0 w 839"/>
                <a:gd name="T7" fmla="*/ 0 h 490"/>
                <a:gd name="T8" fmla="*/ 0 w 839"/>
                <a:gd name="T9" fmla="*/ 0 h 490"/>
                <a:gd name="T10" fmla="*/ 0 w 839"/>
                <a:gd name="T11" fmla="*/ 0 h 490"/>
                <a:gd name="T12" fmla="*/ 0 60000 65536"/>
                <a:gd name="T13" fmla="*/ 0 60000 65536"/>
                <a:gd name="T14" fmla="*/ 0 60000 65536"/>
                <a:gd name="T15" fmla="*/ 0 60000 65536"/>
                <a:gd name="T16" fmla="*/ 0 60000 65536"/>
                <a:gd name="T17" fmla="*/ 0 60000 65536"/>
                <a:gd name="T18" fmla="*/ 0 w 839"/>
                <a:gd name="T19" fmla="*/ 0 h 490"/>
                <a:gd name="T20" fmla="*/ 839 w 839"/>
                <a:gd name="T21" fmla="*/ 490 h 490"/>
              </a:gdLst>
              <a:ahLst/>
              <a:cxnLst>
                <a:cxn ang="T12">
                  <a:pos x="T0" y="T1"/>
                </a:cxn>
                <a:cxn ang="T13">
                  <a:pos x="T2" y="T3"/>
                </a:cxn>
                <a:cxn ang="T14">
                  <a:pos x="T4" y="T5"/>
                </a:cxn>
                <a:cxn ang="T15">
                  <a:pos x="T6" y="T7"/>
                </a:cxn>
                <a:cxn ang="T16">
                  <a:pos x="T8" y="T9"/>
                </a:cxn>
                <a:cxn ang="T17">
                  <a:pos x="T10" y="T11"/>
                </a:cxn>
              </a:cxnLst>
              <a:rect l="T18" t="T19" r="T20" b="T21"/>
              <a:pathLst>
                <a:path w="839" h="490">
                  <a:moveTo>
                    <a:pt x="0" y="259"/>
                  </a:moveTo>
                  <a:lnTo>
                    <a:pt x="0" y="0"/>
                  </a:lnTo>
                  <a:lnTo>
                    <a:pt x="838" y="0"/>
                  </a:lnTo>
                  <a:lnTo>
                    <a:pt x="838" y="489"/>
                  </a:lnTo>
                  <a:lnTo>
                    <a:pt x="0" y="489"/>
                  </a:lnTo>
                  <a:lnTo>
                    <a:pt x="0" y="259"/>
                  </a:lnTo>
                </a:path>
              </a:pathLst>
            </a:custGeom>
            <a:solidFill>
              <a:srgbClr val="99CC00"/>
            </a:solidFill>
            <a:ln w="11160">
              <a:solidFill>
                <a:srgbClr val="FFFFFF"/>
              </a:solidFill>
              <a:round/>
              <a:headEnd/>
              <a:tailEnd/>
            </a:ln>
          </p:spPr>
          <p:txBody>
            <a:bodyPr wrap="none" anchor="ctr"/>
            <a:lstStyle/>
            <a:p>
              <a:endParaRPr lang="es-ES"/>
            </a:p>
          </p:txBody>
        </p:sp>
      </p:grpSp>
      <p:grpSp>
        <p:nvGrpSpPr>
          <p:cNvPr id="8199" name="Group 9"/>
          <p:cNvGrpSpPr>
            <a:grpSpLocks/>
          </p:cNvGrpSpPr>
          <p:nvPr/>
        </p:nvGrpSpPr>
        <p:grpSpPr bwMode="auto">
          <a:xfrm>
            <a:off x="1676400" y="4343400"/>
            <a:ext cx="300038" cy="176213"/>
            <a:chOff x="1056" y="2736"/>
            <a:chExt cx="189" cy="111"/>
          </a:xfrm>
        </p:grpSpPr>
        <p:sp>
          <p:nvSpPr>
            <p:cNvPr id="8213" name="AutoShape 10"/>
            <p:cNvSpPr>
              <a:spLocks noChangeArrowheads="1"/>
            </p:cNvSpPr>
            <p:nvPr/>
          </p:nvSpPr>
          <p:spPr bwMode="auto">
            <a:xfrm>
              <a:off x="1056" y="2736"/>
              <a:ext cx="190" cy="112"/>
            </a:xfrm>
            <a:prstGeom prst="roundRect">
              <a:avLst>
                <a:gd name="adj" fmla="val 889"/>
              </a:avLst>
            </a:prstGeom>
            <a:solidFill>
              <a:srgbClr val="FFFFCC"/>
            </a:solidFill>
            <a:ln w="9360">
              <a:solidFill>
                <a:srgbClr val="0000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s-ES"/>
            </a:p>
          </p:txBody>
        </p:sp>
        <p:sp>
          <p:nvSpPr>
            <p:cNvPr id="8214" name="Freeform 11"/>
            <p:cNvSpPr>
              <a:spLocks noChangeArrowheads="1"/>
            </p:cNvSpPr>
            <p:nvPr/>
          </p:nvSpPr>
          <p:spPr bwMode="auto">
            <a:xfrm>
              <a:off x="1056" y="2736"/>
              <a:ext cx="190" cy="112"/>
            </a:xfrm>
            <a:custGeom>
              <a:avLst/>
              <a:gdLst>
                <a:gd name="T0" fmla="*/ 0 w 839"/>
                <a:gd name="T1" fmla="*/ 0 h 495"/>
                <a:gd name="T2" fmla="*/ 0 w 839"/>
                <a:gd name="T3" fmla="*/ 0 h 495"/>
                <a:gd name="T4" fmla="*/ 0 w 839"/>
                <a:gd name="T5" fmla="*/ 0 h 495"/>
                <a:gd name="T6" fmla="*/ 0 w 839"/>
                <a:gd name="T7" fmla="*/ 0 h 495"/>
                <a:gd name="T8" fmla="*/ 0 w 839"/>
                <a:gd name="T9" fmla="*/ 0 h 495"/>
                <a:gd name="T10" fmla="*/ 0 w 839"/>
                <a:gd name="T11" fmla="*/ 0 h 495"/>
                <a:gd name="T12" fmla="*/ 0 60000 65536"/>
                <a:gd name="T13" fmla="*/ 0 60000 65536"/>
                <a:gd name="T14" fmla="*/ 0 60000 65536"/>
                <a:gd name="T15" fmla="*/ 0 60000 65536"/>
                <a:gd name="T16" fmla="*/ 0 60000 65536"/>
                <a:gd name="T17" fmla="*/ 0 60000 65536"/>
                <a:gd name="T18" fmla="*/ 0 w 839"/>
                <a:gd name="T19" fmla="*/ 0 h 495"/>
                <a:gd name="T20" fmla="*/ 839 w 839"/>
                <a:gd name="T21" fmla="*/ 495 h 495"/>
              </a:gdLst>
              <a:ahLst/>
              <a:cxnLst>
                <a:cxn ang="T12">
                  <a:pos x="T0" y="T1"/>
                </a:cxn>
                <a:cxn ang="T13">
                  <a:pos x="T2" y="T3"/>
                </a:cxn>
                <a:cxn ang="T14">
                  <a:pos x="T4" y="T5"/>
                </a:cxn>
                <a:cxn ang="T15">
                  <a:pos x="T6" y="T7"/>
                </a:cxn>
                <a:cxn ang="T16">
                  <a:pos x="T8" y="T9"/>
                </a:cxn>
                <a:cxn ang="T17">
                  <a:pos x="T10" y="T11"/>
                </a:cxn>
              </a:cxnLst>
              <a:rect l="T18" t="T19" r="T20" b="T21"/>
              <a:pathLst>
                <a:path w="839" h="495">
                  <a:moveTo>
                    <a:pt x="0" y="260"/>
                  </a:moveTo>
                  <a:lnTo>
                    <a:pt x="0" y="0"/>
                  </a:lnTo>
                  <a:lnTo>
                    <a:pt x="838" y="0"/>
                  </a:lnTo>
                  <a:lnTo>
                    <a:pt x="838" y="494"/>
                  </a:lnTo>
                  <a:lnTo>
                    <a:pt x="0" y="494"/>
                  </a:lnTo>
                  <a:lnTo>
                    <a:pt x="0" y="260"/>
                  </a:lnTo>
                </a:path>
              </a:pathLst>
            </a:custGeom>
            <a:noFill/>
            <a:ln w="111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8200" name="AutoShape 12"/>
          <p:cNvSpPr>
            <a:spLocks noChangeArrowheads="1"/>
          </p:cNvSpPr>
          <p:nvPr/>
        </p:nvSpPr>
        <p:spPr bwMode="auto">
          <a:xfrm>
            <a:off x="2035175" y="2833688"/>
            <a:ext cx="1547813" cy="508000"/>
          </a:xfrm>
          <a:prstGeom prst="roundRect">
            <a:avLst>
              <a:gd name="adj" fmla="val 29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85000"/>
              </a:lnSpc>
              <a:buClr>
                <a:srgbClr val="3333CC"/>
              </a:buClr>
              <a:buSzPct val="100000"/>
              <a:buFont typeface="Arial" panose="020B0604020202020204" pitchFamily="34" charset="0"/>
              <a:buNone/>
            </a:pPr>
            <a:r>
              <a:rPr lang="en-GB" altLang="es-ES" sz="1300" b="1">
                <a:solidFill>
                  <a:srgbClr val="3333CC"/>
                </a:solidFill>
                <a:latin typeface="Arial" panose="020B0604020202020204" pitchFamily="34" charset="0"/>
              </a:rPr>
              <a:t>statististical  effect </a:t>
            </a:r>
          </a:p>
          <a:p>
            <a:pPr>
              <a:lnSpc>
                <a:spcPct val="85000"/>
              </a:lnSpc>
              <a:buClr>
                <a:srgbClr val="3333CC"/>
              </a:buClr>
              <a:buSzPct val="100000"/>
              <a:buFont typeface="Arial" panose="020B0604020202020204" pitchFamily="34" charset="0"/>
              <a:buNone/>
            </a:pPr>
            <a:r>
              <a:rPr lang="en-GB" altLang="es-ES" sz="1300" b="1">
                <a:solidFill>
                  <a:srgbClr val="3333CC"/>
                </a:solidFill>
                <a:latin typeface="Arial" panose="020B0604020202020204" pitchFamily="34" charset="0"/>
              </a:rPr>
              <a:t>below 75% in EU15 </a:t>
            </a:r>
          </a:p>
          <a:p>
            <a:pPr>
              <a:lnSpc>
                <a:spcPct val="85000"/>
              </a:lnSpc>
              <a:buClr>
                <a:srgbClr val="3333CC"/>
              </a:buClr>
              <a:buSzPct val="100000"/>
              <a:buFont typeface="Arial" panose="020B0604020202020204" pitchFamily="34" charset="0"/>
              <a:buNone/>
            </a:pPr>
            <a:r>
              <a:rPr lang="en-GB" altLang="es-ES" sz="1300" b="1">
                <a:solidFill>
                  <a:srgbClr val="3333CC"/>
                </a:solidFill>
                <a:latin typeface="Arial" panose="020B0604020202020204" pitchFamily="34" charset="0"/>
              </a:rPr>
              <a:t>Above 75% in EU25</a:t>
            </a:r>
          </a:p>
        </p:txBody>
      </p:sp>
      <p:sp>
        <p:nvSpPr>
          <p:cNvPr id="8201" name="AutoShape 13"/>
          <p:cNvSpPr>
            <a:spLocks noChangeArrowheads="1"/>
          </p:cNvSpPr>
          <p:nvPr/>
        </p:nvSpPr>
        <p:spPr bwMode="auto">
          <a:xfrm>
            <a:off x="2017713" y="3581400"/>
            <a:ext cx="1516062" cy="542925"/>
          </a:xfrm>
          <a:prstGeom prst="roundRect">
            <a:avLst>
              <a:gd name="adj" fmla="val 29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85000"/>
              </a:lnSpc>
              <a:buClr>
                <a:srgbClr val="3333CC"/>
              </a:buClr>
              <a:buSzPct val="100000"/>
              <a:buFont typeface="Arial" panose="020B0604020202020204" pitchFamily="34" charset="0"/>
              <a:buNone/>
            </a:pPr>
            <a:r>
              <a:rPr lang="en-GB" altLang="es-ES" sz="1300" b="1">
                <a:solidFill>
                  <a:srgbClr val="3333CC"/>
                </a:solidFill>
                <a:latin typeface="Arial" panose="020B0604020202020204" pitchFamily="34" charset="0"/>
              </a:rPr>
              <a:t>"naturally" above </a:t>
            </a:r>
          </a:p>
          <a:p>
            <a:pPr>
              <a:lnSpc>
                <a:spcPct val="85000"/>
              </a:lnSpc>
              <a:buClr>
                <a:srgbClr val="3333CC"/>
              </a:buClr>
              <a:buSzPct val="100000"/>
              <a:buFont typeface="Arial" panose="020B0604020202020204" pitchFamily="34" charset="0"/>
              <a:buNone/>
            </a:pPr>
            <a:r>
              <a:rPr lang="en-GB" altLang="es-ES" sz="1300" b="1">
                <a:solidFill>
                  <a:srgbClr val="3333CC"/>
                </a:solidFill>
                <a:latin typeface="Arial" panose="020B0604020202020204" pitchFamily="34" charset="0"/>
              </a:rPr>
              <a:t>75% because of </a:t>
            </a:r>
          </a:p>
          <a:p>
            <a:pPr>
              <a:lnSpc>
                <a:spcPct val="85000"/>
              </a:lnSpc>
              <a:buClr>
                <a:srgbClr val="3333CC"/>
              </a:buClr>
              <a:buSzPct val="100000"/>
              <a:buFont typeface="Arial" panose="020B0604020202020204" pitchFamily="34" charset="0"/>
              <a:buNone/>
            </a:pPr>
            <a:r>
              <a:rPr lang="en-GB" altLang="es-ES" sz="1300" b="1">
                <a:solidFill>
                  <a:srgbClr val="3333CC"/>
                </a:solidFill>
                <a:latin typeface="Arial" panose="020B0604020202020204" pitchFamily="34" charset="0"/>
              </a:rPr>
              <a:t>growth</a:t>
            </a:r>
          </a:p>
        </p:txBody>
      </p:sp>
      <p:sp>
        <p:nvSpPr>
          <p:cNvPr id="8202" name="AutoShape 14"/>
          <p:cNvSpPr>
            <a:spLocks noChangeArrowheads="1"/>
          </p:cNvSpPr>
          <p:nvPr/>
        </p:nvSpPr>
        <p:spPr bwMode="auto">
          <a:xfrm>
            <a:off x="2017713" y="4343400"/>
            <a:ext cx="1131887" cy="180975"/>
          </a:xfrm>
          <a:prstGeom prst="roundRect">
            <a:avLst>
              <a:gd name="adj" fmla="val 87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85000"/>
              </a:lnSpc>
              <a:buClr>
                <a:srgbClr val="3333CC"/>
              </a:buClr>
              <a:buSzPct val="100000"/>
              <a:buFont typeface="Arial" panose="020B0604020202020204" pitchFamily="34" charset="0"/>
              <a:buNone/>
            </a:pPr>
            <a:r>
              <a:rPr lang="en-GB" altLang="es-ES" sz="1300" b="1">
                <a:solidFill>
                  <a:srgbClr val="3333CC"/>
                </a:solidFill>
                <a:latin typeface="Arial" panose="020B0604020202020204" pitchFamily="34" charset="0"/>
              </a:rPr>
              <a:t>other regions</a:t>
            </a:r>
          </a:p>
        </p:txBody>
      </p:sp>
      <p:sp>
        <p:nvSpPr>
          <p:cNvPr id="8203" name="Text Box 15"/>
          <p:cNvSpPr txBox="1">
            <a:spLocks noChangeArrowheads="1"/>
          </p:cNvSpPr>
          <p:nvPr/>
        </p:nvSpPr>
        <p:spPr bwMode="auto">
          <a:xfrm>
            <a:off x="1825625" y="4876800"/>
            <a:ext cx="17526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a:lnSpc>
                <a:spcPct val="85000"/>
              </a:lnSpc>
              <a:buClr>
                <a:srgbClr val="3333CC"/>
              </a:buClr>
              <a:buSzPct val="100000"/>
              <a:buFont typeface="Arial" panose="020B0604020202020204" pitchFamily="34" charset="0"/>
              <a:buNone/>
            </a:pPr>
            <a:r>
              <a:rPr lang="en-GB" altLang="es-ES" sz="1400" b="1">
                <a:solidFill>
                  <a:srgbClr val="3333CC"/>
                </a:solidFill>
                <a:latin typeface="Arial" panose="020B0604020202020204" pitchFamily="34" charset="0"/>
              </a:rPr>
              <a:t>Index EU 25</a:t>
            </a:r>
            <a:br>
              <a:rPr lang="en-GB" altLang="es-ES" sz="1400" b="1">
                <a:solidFill>
                  <a:srgbClr val="3333CC"/>
                </a:solidFill>
                <a:latin typeface="Arial" panose="020B0604020202020204" pitchFamily="34" charset="0"/>
              </a:rPr>
            </a:br>
            <a:r>
              <a:rPr lang="en-GB" altLang="es-ES" sz="1400" b="1">
                <a:solidFill>
                  <a:srgbClr val="3333CC"/>
                </a:solidFill>
                <a:latin typeface="Arial" panose="020B0604020202020204" pitchFamily="34" charset="0"/>
              </a:rPr>
              <a:t>= 100</a:t>
            </a:r>
          </a:p>
        </p:txBody>
      </p:sp>
      <p:sp>
        <p:nvSpPr>
          <p:cNvPr id="8204" name="AutoShape 16"/>
          <p:cNvSpPr>
            <a:spLocks noChangeArrowheads="1"/>
          </p:cNvSpPr>
          <p:nvPr/>
        </p:nvSpPr>
        <p:spPr bwMode="auto">
          <a:xfrm>
            <a:off x="1984375" y="6294438"/>
            <a:ext cx="1317625" cy="250825"/>
          </a:xfrm>
          <a:prstGeom prst="roundRect">
            <a:avLst>
              <a:gd name="adj" fmla="val 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85000"/>
              </a:lnSpc>
              <a:buClr>
                <a:srgbClr val="000066"/>
              </a:buClr>
              <a:buSzPct val="100000"/>
              <a:buFont typeface="Arial" panose="020B0604020202020204" pitchFamily="34" charset="0"/>
              <a:buNone/>
            </a:pPr>
            <a:r>
              <a:rPr lang="en-GB" altLang="es-ES" sz="1200" i="1">
                <a:solidFill>
                  <a:srgbClr val="000066"/>
                </a:solidFill>
                <a:latin typeface="Arial" panose="020B0604020202020204" pitchFamily="34" charset="0"/>
              </a:rPr>
              <a:t>Source: Eurostat</a:t>
            </a:r>
          </a:p>
        </p:txBody>
      </p:sp>
      <p:sp>
        <p:nvSpPr>
          <p:cNvPr id="8205" name="Freeform 17"/>
          <p:cNvSpPr>
            <a:spLocks noChangeArrowheads="1"/>
          </p:cNvSpPr>
          <p:nvPr/>
        </p:nvSpPr>
        <p:spPr bwMode="auto">
          <a:xfrm>
            <a:off x="1682750" y="2449513"/>
            <a:ext cx="301625" cy="177800"/>
          </a:xfrm>
          <a:custGeom>
            <a:avLst/>
            <a:gdLst>
              <a:gd name="T0" fmla="*/ 0 w 840"/>
              <a:gd name="T1" fmla="*/ 2147483647 h 495"/>
              <a:gd name="T2" fmla="*/ 0 w 840"/>
              <a:gd name="T3" fmla="*/ 0 h 495"/>
              <a:gd name="T4" fmla="*/ 2147483647 w 840"/>
              <a:gd name="T5" fmla="*/ 0 h 495"/>
              <a:gd name="T6" fmla="*/ 2147483647 w 840"/>
              <a:gd name="T7" fmla="*/ 2147483647 h 495"/>
              <a:gd name="T8" fmla="*/ 0 w 840"/>
              <a:gd name="T9" fmla="*/ 2147483647 h 495"/>
              <a:gd name="T10" fmla="*/ 0 w 840"/>
              <a:gd name="T11" fmla="*/ 2147483647 h 495"/>
              <a:gd name="T12" fmla="*/ 0 60000 65536"/>
              <a:gd name="T13" fmla="*/ 0 60000 65536"/>
              <a:gd name="T14" fmla="*/ 0 60000 65536"/>
              <a:gd name="T15" fmla="*/ 0 60000 65536"/>
              <a:gd name="T16" fmla="*/ 0 60000 65536"/>
              <a:gd name="T17" fmla="*/ 0 60000 65536"/>
              <a:gd name="T18" fmla="*/ 0 w 840"/>
              <a:gd name="T19" fmla="*/ 0 h 495"/>
              <a:gd name="T20" fmla="*/ 840 w 840"/>
              <a:gd name="T21" fmla="*/ 495 h 495"/>
            </a:gdLst>
            <a:ahLst/>
            <a:cxnLst>
              <a:cxn ang="T12">
                <a:pos x="T0" y="T1"/>
              </a:cxn>
              <a:cxn ang="T13">
                <a:pos x="T2" y="T3"/>
              </a:cxn>
              <a:cxn ang="T14">
                <a:pos x="T4" y="T5"/>
              </a:cxn>
              <a:cxn ang="T15">
                <a:pos x="T6" y="T7"/>
              </a:cxn>
              <a:cxn ang="T16">
                <a:pos x="T8" y="T9"/>
              </a:cxn>
              <a:cxn ang="T17">
                <a:pos x="T10" y="T11"/>
              </a:cxn>
            </a:cxnLst>
            <a:rect l="T18" t="T19" r="T20" b="T21"/>
            <a:pathLst>
              <a:path w="840" h="495">
                <a:moveTo>
                  <a:pt x="0" y="260"/>
                </a:moveTo>
                <a:lnTo>
                  <a:pt x="0" y="0"/>
                </a:lnTo>
                <a:lnTo>
                  <a:pt x="839" y="0"/>
                </a:lnTo>
                <a:lnTo>
                  <a:pt x="839" y="494"/>
                </a:lnTo>
                <a:lnTo>
                  <a:pt x="0" y="494"/>
                </a:lnTo>
                <a:lnTo>
                  <a:pt x="0" y="260"/>
                </a:lnTo>
              </a:path>
            </a:pathLst>
          </a:custGeom>
          <a:solidFill>
            <a:srgbClr val="FF0000"/>
          </a:solidFill>
          <a:ln w="11160">
            <a:solidFill>
              <a:srgbClr val="FFFFFF"/>
            </a:solidFill>
            <a:round/>
            <a:headEnd/>
            <a:tailEnd/>
          </a:ln>
        </p:spPr>
        <p:txBody>
          <a:bodyPr wrap="none" anchor="ctr"/>
          <a:lstStyle/>
          <a:p>
            <a:endParaRPr lang="es-ES"/>
          </a:p>
        </p:txBody>
      </p:sp>
      <p:grpSp>
        <p:nvGrpSpPr>
          <p:cNvPr id="8206" name="Group 18"/>
          <p:cNvGrpSpPr>
            <a:grpSpLocks/>
          </p:cNvGrpSpPr>
          <p:nvPr/>
        </p:nvGrpSpPr>
        <p:grpSpPr bwMode="auto">
          <a:xfrm>
            <a:off x="228600" y="5791200"/>
            <a:ext cx="1293813" cy="379413"/>
            <a:chOff x="144" y="3648"/>
            <a:chExt cx="815" cy="239"/>
          </a:xfrm>
        </p:grpSpPr>
        <p:sp>
          <p:nvSpPr>
            <p:cNvPr id="8211" name="AutoShape 19"/>
            <p:cNvSpPr>
              <a:spLocks noChangeArrowheads="1"/>
            </p:cNvSpPr>
            <p:nvPr/>
          </p:nvSpPr>
          <p:spPr bwMode="auto">
            <a:xfrm>
              <a:off x="144" y="3648"/>
              <a:ext cx="816" cy="240"/>
            </a:xfrm>
            <a:prstGeom prst="roundRect">
              <a:avLst>
                <a:gd name="adj" fmla="val 417"/>
              </a:avLst>
            </a:prstGeom>
            <a:solidFill>
              <a:srgbClr val="CCFFFF"/>
            </a:solidFill>
            <a:ln w="9360" cap="rnd">
              <a:solidFill>
                <a:srgbClr val="FFFF00"/>
              </a:solidFill>
              <a:prstDash val="sysDot"/>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s-ES"/>
            </a:p>
          </p:txBody>
        </p:sp>
        <p:sp>
          <p:nvSpPr>
            <p:cNvPr id="8212" name="AutoShape 20"/>
            <p:cNvSpPr>
              <a:spLocks noChangeArrowheads="1"/>
            </p:cNvSpPr>
            <p:nvPr/>
          </p:nvSpPr>
          <p:spPr bwMode="auto">
            <a:xfrm>
              <a:off x="144" y="3648"/>
              <a:ext cx="816" cy="240"/>
            </a:xfrm>
            <a:prstGeom prst="roundRect">
              <a:avLst>
                <a:gd name="adj" fmla="val 41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a:lnSpc>
                  <a:spcPct val="93000"/>
                </a:lnSpc>
                <a:buClr>
                  <a:srgbClr val="000000"/>
                </a:buClr>
                <a:buSzPct val="100000"/>
                <a:buFont typeface="Arial" panose="020B0604020202020204" pitchFamily="34" charset="0"/>
                <a:buNone/>
              </a:pPr>
              <a:r>
                <a:rPr lang="en-GB" altLang="es-ES" sz="1000" b="1">
                  <a:latin typeface="Arial" panose="020B0604020202020204" pitchFamily="34" charset="0"/>
                </a:rPr>
                <a:t>Art. 5+6 Gen.Reg.</a:t>
              </a:r>
            </a:p>
          </p:txBody>
        </p:sp>
      </p:grpSp>
      <p:sp>
        <p:nvSpPr>
          <p:cNvPr id="8207" name="AutoShape 21"/>
          <p:cNvSpPr>
            <a:spLocks noChangeArrowheads="1"/>
          </p:cNvSpPr>
          <p:nvPr/>
        </p:nvSpPr>
        <p:spPr bwMode="auto">
          <a:xfrm>
            <a:off x="1835150" y="1341438"/>
            <a:ext cx="1527175" cy="447675"/>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3000"/>
              </a:lnSpc>
              <a:buClr>
                <a:srgbClr val="3333CC"/>
              </a:buClr>
              <a:buSzPct val="100000"/>
              <a:buFont typeface="Arial" panose="020B0604020202020204" pitchFamily="34" charset="0"/>
              <a:buNone/>
            </a:pPr>
            <a:r>
              <a:rPr lang="en-GB" altLang="es-ES" sz="1200" i="1">
                <a:solidFill>
                  <a:srgbClr val="3333CC"/>
                </a:solidFill>
                <a:latin typeface="Arial" panose="020B0604020202020204" pitchFamily="34" charset="0"/>
              </a:rPr>
              <a:t>GDP/head average </a:t>
            </a:r>
          </a:p>
          <a:p>
            <a:pPr>
              <a:buClr>
                <a:srgbClr val="3333CC"/>
              </a:buClr>
              <a:buSzPct val="100000"/>
              <a:buFont typeface="Arial" panose="020B0604020202020204" pitchFamily="34" charset="0"/>
              <a:buNone/>
            </a:pPr>
            <a:r>
              <a:rPr lang="de-DE" altLang="es-ES" sz="1200" i="1">
                <a:solidFill>
                  <a:schemeClr val="accent2"/>
                </a:solidFill>
                <a:latin typeface="Arial" panose="020B0604020202020204" pitchFamily="34" charset="0"/>
              </a:rPr>
              <a:t>2000-2001-2002</a:t>
            </a:r>
            <a:endParaRPr lang="en-GB" altLang="es-ES" sz="1200" i="1">
              <a:solidFill>
                <a:schemeClr val="accent2"/>
              </a:solidFill>
              <a:latin typeface="Arial" panose="020B0604020202020204" pitchFamily="34" charset="0"/>
            </a:endParaRPr>
          </a:p>
        </p:txBody>
      </p:sp>
      <p:grpSp>
        <p:nvGrpSpPr>
          <p:cNvPr id="8208" name="Group 22"/>
          <p:cNvGrpSpPr>
            <a:grpSpLocks/>
          </p:cNvGrpSpPr>
          <p:nvPr/>
        </p:nvGrpSpPr>
        <p:grpSpPr bwMode="auto">
          <a:xfrm>
            <a:off x="1752600" y="712788"/>
            <a:ext cx="3902075" cy="638175"/>
            <a:chOff x="1104" y="449"/>
            <a:chExt cx="2458" cy="402"/>
          </a:xfrm>
        </p:grpSpPr>
        <p:sp>
          <p:nvSpPr>
            <p:cNvPr id="8209" name="AutoShape 23"/>
            <p:cNvSpPr>
              <a:spLocks noChangeArrowheads="1"/>
            </p:cNvSpPr>
            <p:nvPr/>
          </p:nvSpPr>
          <p:spPr bwMode="auto">
            <a:xfrm>
              <a:off x="1104" y="449"/>
              <a:ext cx="2459" cy="403"/>
            </a:xfrm>
            <a:prstGeom prst="roundRect">
              <a:avLst>
                <a:gd name="adj" fmla="val 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s-ES" altLang="es-ES"/>
            </a:p>
          </p:txBody>
        </p:sp>
        <p:sp>
          <p:nvSpPr>
            <p:cNvPr id="8210" name="AutoShape 24"/>
            <p:cNvSpPr>
              <a:spLocks noChangeArrowheads="1"/>
            </p:cNvSpPr>
            <p:nvPr/>
          </p:nvSpPr>
          <p:spPr bwMode="auto">
            <a:xfrm>
              <a:off x="1104" y="449"/>
              <a:ext cx="2459" cy="403"/>
            </a:xfrm>
            <a:prstGeom prst="roundRect">
              <a:avLst>
                <a:gd name="adj" fmla="val 24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3000"/>
                </a:lnSpc>
                <a:buClr>
                  <a:srgbClr val="000099"/>
                </a:buClr>
                <a:buSzPct val="100000"/>
                <a:buFont typeface="Arial" panose="020B0604020202020204" pitchFamily="34" charset="0"/>
                <a:buNone/>
              </a:pPr>
              <a:r>
                <a:rPr lang="en-GB" altLang="es-ES" sz="2200" b="1">
                  <a:solidFill>
                    <a:srgbClr val="000099"/>
                  </a:solidFill>
                  <a:latin typeface="Arial" panose="020B0604020202020204" pitchFamily="34" charset="0"/>
                </a:rPr>
                <a:t>Geographical concentration</a:t>
              </a:r>
            </a:p>
            <a:p>
              <a:pPr>
                <a:buClr>
                  <a:srgbClr val="000099"/>
                </a:buClr>
                <a:buSzPct val="100000"/>
                <a:buFont typeface="Arial" panose="020B0604020202020204" pitchFamily="34" charset="0"/>
                <a:buNone/>
              </a:pPr>
              <a:r>
                <a:rPr lang="en-GB" altLang="es-ES" sz="1400" b="1" i="1">
                  <a:solidFill>
                    <a:srgbClr val="000099"/>
                  </a:solidFill>
                  <a:latin typeface="Arial" panose="020B0604020202020204" pitchFamily="34" charset="0"/>
                </a:rPr>
                <a:t>Regions below or close to 75% threshold</a:t>
              </a: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71683"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71684" name="Rectangle 4"/>
          <p:cNvSpPr>
            <a:spLocks noChangeArrowheads="1"/>
          </p:cNvSpPr>
          <p:nvPr/>
        </p:nvSpPr>
        <p:spPr bwMode="auto">
          <a:xfrm>
            <a:off x="611188" y="1779588"/>
            <a:ext cx="79248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1800"/>
              <a:t>9. Velar por que la política de cohesión esté mejor vinculada a una mayor gobernanza económica de la UE: Los programas deberán ser coherentes con los programas nacionales de reforma e incluir las reformas pertinentes identificadas en las recomendaciones específicas para cada país en el Semestre Europeo. Cuando sea necesario, la Comisión podrá solicitar a los Estados miembros, en el marco de la denominada «cláusula de condicionalidad macroeconómica», la modificación de los programas para apoyar reformas estructurales clave. Como último recurso, podrá suspender los fondos si se incumplen de manera grave y repetida las recomendaciones económicas.</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72707"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72708" name="Rectangle 4"/>
          <p:cNvSpPr>
            <a:spLocks noChangeArrowheads="1"/>
          </p:cNvSpPr>
          <p:nvPr/>
        </p:nvSpPr>
        <p:spPr bwMode="auto">
          <a:xfrm>
            <a:off x="611188" y="1779588"/>
            <a:ext cx="7924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1800" b="1"/>
              <a:t>10. Fomentar un mayor recurso a los instrumentos financieros con el fin de dar a las PYME más apoyo y acceso al crédito: </a:t>
            </a:r>
          </a:p>
          <a:p>
            <a:pPr eaLnBrk="1" hangingPunct="1"/>
            <a:r>
              <a:rPr lang="es-ES" altLang="es-ES" sz="1800"/>
              <a:t>Los Fondos de la UE apoyarán los préstamos, las garantías y el capital social / capital riesgo a través de normas comunes, una ampliación de su ámbito de aplicación y la oferta de incentivos (por ejemplo, porcentajes de cofinanciación más elevados). Favorecer los préstamos en detrimento de las subvenciones debería mejorar la calidad de los proyectos y disuadir de la dependencia de las subvenciones. </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73731"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73732" name="Rectangle 4"/>
          <p:cNvSpPr>
            <a:spLocks noChangeArrowheads="1"/>
          </p:cNvSpPr>
          <p:nvPr/>
        </p:nvSpPr>
        <p:spPr bwMode="auto">
          <a:xfrm>
            <a:off x="533400" y="2133600"/>
            <a:ext cx="7924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sz="2800">
                <a:cs typeface="Times New Roman" panose="02020603050405020304" pitchFamily="18" charset="0"/>
              </a:rPr>
              <a:t>Si se mantiene el criterio actual de elegilibilidad en el </a:t>
            </a:r>
            <a:r>
              <a:rPr lang="es-ES_tradnl" altLang="es-ES" sz="2800">
                <a:cs typeface="Times New Roman" panose="02020603050405020304" pitchFamily="18" charset="0"/>
              </a:rPr>
              <a:t>objetivo nº1 </a:t>
            </a:r>
            <a:r>
              <a:rPr lang="fr-FR" altLang="es-ES" sz="2800">
                <a:cs typeface="Times New Roman" panose="02020603050405020304" pitchFamily="18" charset="0"/>
              </a:rPr>
              <a:t>de los Fondos Estructurales, las regiones cuyo PIB por habitante es inferior al 75% de la media comunitaria en una Unión de 25 miembros representaría 115 millones de habitantes, es decir, el 25% de la población total.</a:t>
            </a:r>
            <a:r>
              <a:rPr lang="fr-FR" altLang="es-ES" sz="2800"/>
              <a:t>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74755"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74756" name="Rectangle 4"/>
          <p:cNvSpPr>
            <a:spLocks noChangeArrowheads="1"/>
          </p:cNvSpPr>
          <p:nvPr/>
        </p:nvSpPr>
        <p:spPr bwMode="auto">
          <a:xfrm>
            <a:off x="533400" y="2133600"/>
            <a:ext cx="7924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sz="2800" b="1" i="1">
                <a:cs typeface="Times New Roman" panose="02020603050405020304" pitchFamily="18" charset="0"/>
              </a:rPr>
              <a:t>Las regiones consideradas en retraso de desarrollo de acuerdo con los criterios actuales serían más numerosas en los países candidatos</a:t>
            </a:r>
            <a:r>
              <a:rPr lang="fr-FR" altLang="es-ES" sz="2800" b="1" i="1">
                <a:solidFill>
                  <a:srgbClr val="FF3300"/>
                </a:solidFill>
                <a:cs typeface="Times New Roman" panose="02020603050405020304" pitchFamily="18" charset="0"/>
              </a:rPr>
              <a:t>.</a:t>
            </a:r>
            <a:r>
              <a:rPr lang="fr-FR" altLang="es-ES" sz="2800" i="1">
                <a:solidFill>
                  <a:srgbClr val="FF3300"/>
                </a:solidFill>
                <a:cs typeface="Times New Roman" panose="02020603050405020304" pitchFamily="18" charset="0"/>
              </a:rPr>
              <a:t> </a:t>
            </a:r>
            <a:br>
              <a:rPr lang="fr-FR" altLang="es-ES" sz="2800" i="1">
                <a:solidFill>
                  <a:srgbClr val="FF3300"/>
                </a:solidFill>
                <a:cs typeface="Times New Roman" panose="02020603050405020304" pitchFamily="18" charset="0"/>
              </a:rPr>
            </a:br>
            <a:endParaRPr lang="es-ES_tradnl" altLang="es-ES" sz="2800" i="1">
              <a:solidFill>
                <a:srgbClr val="FF3300"/>
              </a:solidFill>
              <a:cs typeface="Times New Roman" panose="02020603050405020304" pitchFamily="18" charset="0"/>
            </a:endParaRPr>
          </a:p>
          <a:p>
            <a:pPr eaLnBrk="1" hangingPunct="1"/>
            <a:r>
              <a:rPr lang="fr-FR" altLang="es-ES" sz="2800">
                <a:cs typeface="Times New Roman" panose="02020603050405020304" pitchFamily="18" charset="0"/>
              </a:rPr>
              <a:t>De estos </a:t>
            </a:r>
            <a:r>
              <a:rPr lang="fr-FR" altLang="es-ES" sz="2800">
                <a:solidFill>
                  <a:srgbClr val="FF0000"/>
                </a:solidFill>
                <a:cs typeface="Times New Roman" panose="02020603050405020304" pitchFamily="18" charset="0"/>
              </a:rPr>
              <a:t>115 millones de habitantes</a:t>
            </a:r>
            <a:r>
              <a:rPr lang="fr-FR" altLang="es-ES" sz="2800">
                <a:cs typeface="Times New Roman" panose="02020603050405020304" pitchFamily="18" charset="0"/>
              </a:rPr>
              <a:t>, el 40% estaría situado en las regiones de los 15 Estados miembros actuales, y el 60% en los países candidatos. </a:t>
            </a:r>
            <a:endParaRPr lang="es-ES_tradnl" altLang="es-ES" sz="2800">
              <a:cs typeface="Times New Roman" panose="02020603050405020304" pitchFamily="18" charset="0"/>
            </a:endParaRPr>
          </a:p>
          <a:p>
            <a:pPr eaLnBrk="1" hangingPunct="1"/>
            <a:endParaRPr lang="es-ES_tradnl" altLang="es-ES" sz="2800">
              <a:cs typeface="Times New Roman" panose="02020603050405020304" pitchFamily="18" charset="0"/>
            </a:endParaRPr>
          </a:p>
          <a:p>
            <a:pPr eaLnBrk="1" hangingPunct="1"/>
            <a:r>
              <a:rPr lang="fr-FR" altLang="es-ES" sz="2800">
                <a:cs typeface="Times New Roman" panose="02020603050405020304" pitchFamily="18" charset="0"/>
              </a:rPr>
              <a:t>Se prevé un deslizamiento hacia el Este de la futura política regional.</a:t>
            </a:r>
            <a:r>
              <a:rPr lang="fr-FR" altLang="es-ES" sz="2800"/>
              <a:t>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75779"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75780" name="Rectangle 4"/>
          <p:cNvSpPr>
            <a:spLocks noChangeArrowheads="1"/>
          </p:cNvSpPr>
          <p:nvPr/>
        </p:nvSpPr>
        <p:spPr bwMode="auto">
          <a:xfrm>
            <a:off x="609600" y="1752600"/>
            <a:ext cx="79248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fr-FR" altLang="es-ES">
                <a:cs typeface="Times New Roman" panose="02020603050405020304" pitchFamily="18" charset="0"/>
              </a:rPr>
              <a:t>Las regiones actualmente beneficiarias del objetivo nº 1, que se situarían después de la ampliación por encima del umbral del 75% del PIB medio por habitante, representarían </a:t>
            </a:r>
            <a:r>
              <a:rPr lang="fr-FR" altLang="es-ES">
                <a:solidFill>
                  <a:srgbClr val="008000"/>
                </a:solidFill>
                <a:cs typeface="Times New Roman" panose="02020603050405020304" pitchFamily="18" charset="0"/>
              </a:rPr>
              <a:t>37 millones de habitantes. </a:t>
            </a:r>
            <a:br>
              <a:rPr lang="fr-FR" altLang="es-ES">
                <a:solidFill>
                  <a:srgbClr val="008000"/>
                </a:solidFill>
                <a:cs typeface="Times New Roman" panose="02020603050405020304" pitchFamily="18" charset="0"/>
              </a:rPr>
            </a:br>
            <a:endParaRPr lang="es-ES_tradnl" altLang="es-ES">
              <a:solidFill>
                <a:srgbClr val="008000"/>
              </a:solidFill>
              <a:cs typeface="Times New Roman" panose="02020603050405020304" pitchFamily="18" charset="0"/>
            </a:endParaRPr>
          </a:p>
          <a:p>
            <a:pPr eaLnBrk="1" hangingPunct="1">
              <a:lnSpc>
                <a:spcPct val="90000"/>
              </a:lnSpc>
            </a:pPr>
            <a:r>
              <a:rPr lang="fr-FR" altLang="es-ES">
                <a:cs typeface="Times New Roman" panose="02020603050405020304" pitchFamily="18" charset="0"/>
              </a:rPr>
              <a:t>Para dos tercios aproximadamente de la población de estas regiones, es decir </a:t>
            </a:r>
            <a:r>
              <a:rPr lang="fr-FR" altLang="es-ES">
                <a:solidFill>
                  <a:srgbClr val="008000"/>
                </a:solidFill>
                <a:cs typeface="Times New Roman" panose="02020603050405020304" pitchFamily="18" charset="0"/>
              </a:rPr>
              <a:t>25 millones,</a:t>
            </a:r>
            <a:r>
              <a:rPr lang="fr-FR" altLang="es-ES">
                <a:cs typeface="Times New Roman" panose="02020603050405020304" pitchFamily="18" charset="0"/>
              </a:rPr>
              <a:t> esta evolución resultaría de un simple efecto mecánico de expulsión, debido a la disminución estadística del 13% del PIB medio comunitario. </a:t>
            </a:r>
            <a:br>
              <a:rPr lang="fr-FR" altLang="es-ES">
                <a:cs typeface="Times New Roman" panose="02020603050405020304" pitchFamily="18" charset="0"/>
              </a:rPr>
            </a:br>
            <a:endParaRPr lang="es-ES_tradnl" altLang="es-ES">
              <a:cs typeface="Times New Roman" panose="02020603050405020304" pitchFamily="18" charset="0"/>
            </a:endParaRPr>
          </a:p>
          <a:p>
            <a:pPr eaLnBrk="1" hangingPunct="1">
              <a:lnSpc>
                <a:spcPct val="90000"/>
              </a:lnSpc>
            </a:pPr>
            <a:r>
              <a:rPr lang="fr-FR" altLang="es-ES">
                <a:cs typeface="Times New Roman" panose="02020603050405020304" pitchFamily="18" charset="0"/>
              </a:rPr>
              <a:t>El tercio restante ya se encuentra por encima del umbral del 75% con independencia de toda ampliación. Este fenómeno pone en evidencia la </a:t>
            </a:r>
            <a:r>
              <a:rPr lang="fr-FR" altLang="es-ES">
                <a:solidFill>
                  <a:srgbClr val="008000"/>
                </a:solidFill>
                <a:cs typeface="Times New Roman" panose="02020603050405020304" pitchFamily="18" charset="0"/>
              </a:rPr>
              <a:t>convergencia real</a:t>
            </a:r>
            <a:r>
              <a:rPr lang="fr-FR" altLang="es-ES">
                <a:cs typeface="Times New Roman" panose="02020603050405020304" pitchFamily="18" charset="0"/>
              </a:rPr>
              <a:t> de un cierto número de regiones europeas. </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76803"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76804" name="Rectangle 4"/>
          <p:cNvSpPr>
            <a:spLocks noChangeArrowheads="1"/>
          </p:cNvSpPr>
          <p:nvPr/>
        </p:nvSpPr>
        <p:spPr bwMode="auto">
          <a:xfrm>
            <a:off x="609600" y="2133600"/>
            <a:ext cx="79248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s-ES_tradnl" altLang="es-ES" sz="3200">
                <a:solidFill>
                  <a:srgbClr val="008000"/>
                </a:solidFill>
                <a:cs typeface="Times New Roman" panose="02020603050405020304" pitchFamily="18" charset="0"/>
              </a:rPr>
              <a:t>El </a:t>
            </a:r>
            <a:r>
              <a:rPr lang="es-ES_tradnl" altLang="es-ES" sz="3200">
                <a:solidFill>
                  <a:srgbClr val="FF3300"/>
                </a:solidFill>
                <a:cs typeface="Times New Roman" panose="02020603050405020304" pitchFamily="18" charset="0"/>
              </a:rPr>
              <a:t>Foro Europeo sobre la cohesión,  </a:t>
            </a:r>
            <a:r>
              <a:rPr lang="es-ES_tradnl" altLang="es-ES" sz="3200">
                <a:solidFill>
                  <a:srgbClr val="008000"/>
                </a:solidFill>
                <a:cs typeface="Times New Roman" panose="02020603050405020304" pitchFamily="18" charset="0"/>
              </a:rPr>
              <a:t>organizado los días 21 y 22 de mayo de 2001, reunió a más de 1 800 responsables políticos de la Europa de los Quince y de los países candidatos que tuvieron ocasión de expresar su opinión sobre el futuro de la política de cohesión.</a:t>
            </a:r>
            <a:endParaRPr lang="fr-FR" altLang="es-ES" sz="3200">
              <a:cs typeface="Times New Roman" panose="02020603050405020304" pitchFamily="18"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77827"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77828" name="Rectangle 4"/>
          <p:cNvSpPr>
            <a:spLocks noChangeArrowheads="1"/>
          </p:cNvSpPr>
          <p:nvPr/>
        </p:nvSpPr>
        <p:spPr bwMode="auto">
          <a:xfrm>
            <a:off x="609600" y="2133600"/>
            <a:ext cx="7924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s-ES_tradnl" altLang="es-ES" sz="3200">
                <a:solidFill>
                  <a:srgbClr val="008000"/>
                </a:solidFill>
                <a:cs typeface="Times New Roman" panose="02020603050405020304" pitchFamily="18" charset="0"/>
              </a:rPr>
              <a:t>El </a:t>
            </a:r>
            <a:r>
              <a:rPr lang="es-ES_tradnl" altLang="es-ES" sz="3200">
                <a:solidFill>
                  <a:srgbClr val="FF3300"/>
                </a:solidFill>
                <a:cs typeface="Times New Roman" panose="02020603050405020304" pitchFamily="18" charset="0"/>
              </a:rPr>
              <a:t>Foro Europeo sobre la cohesión,  </a:t>
            </a:r>
            <a:r>
              <a:rPr lang="es-ES_tradnl" altLang="es-ES" sz="3200">
                <a:solidFill>
                  <a:srgbClr val="008000"/>
                </a:solidFill>
                <a:cs typeface="Times New Roman" panose="02020603050405020304" pitchFamily="18" charset="0"/>
              </a:rPr>
              <a:t>organizado los días 21 y 22 de mayo de 2001, reunió a más de 1 800 responsables políticos de la Europa de los Quince y de los países candidatos que tuvieron ocasión de expresar su opinión sobre el futuro de la política de cohesión. </a:t>
            </a:r>
          </a:p>
          <a:p>
            <a:pPr eaLnBrk="1" hangingPunct="1">
              <a:lnSpc>
                <a:spcPct val="90000"/>
              </a:lnSpc>
            </a:pPr>
            <a:endParaRPr lang="es-ES_tradnl" altLang="es-ES" sz="3200">
              <a:solidFill>
                <a:srgbClr val="008000"/>
              </a:solidFill>
              <a:cs typeface="Times New Roman" panose="02020603050405020304" pitchFamily="18" charset="0"/>
            </a:endParaRPr>
          </a:p>
          <a:p>
            <a:pPr eaLnBrk="1" hangingPunct="1">
              <a:lnSpc>
                <a:spcPct val="90000"/>
              </a:lnSpc>
            </a:pPr>
            <a:r>
              <a:rPr lang="fr-FR" altLang="es-ES" sz="3200">
                <a:solidFill>
                  <a:srgbClr val="008000"/>
                </a:solidFill>
                <a:cs typeface="Times New Roman" panose="02020603050405020304" pitchFamily="18" charset="0"/>
              </a:rPr>
              <a:t>Las principales conclusiones del Foro son las siguientes: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78851"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78852" name="Rectangle 4"/>
          <p:cNvSpPr>
            <a:spLocks noChangeArrowheads="1"/>
          </p:cNvSpPr>
          <p:nvPr/>
        </p:nvSpPr>
        <p:spPr bwMode="auto">
          <a:xfrm>
            <a:off x="609600" y="2133600"/>
            <a:ext cx="79248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fr-FR" altLang="es-ES" sz="3200" b="1" i="1">
                <a:cs typeface="Times New Roman" panose="02020603050405020304" pitchFamily="18" charset="0"/>
              </a:rPr>
              <a:t>La cohesión no debe limitarse únicamente a la política estructural</a:t>
            </a:r>
            <a:r>
              <a:rPr lang="fr-FR" altLang="es-ES" sz="3200" b="1">
                <a:cs typeface="Times New Roman" panose="02020603050405020304" pitchFamily="18" charset="0"/>
              </a:rPr>
              <a:t>. </a:t>
            </a:r>
            <a:br>
              <a:rPr lang="fr-FR" altLang="es-ES" sz="3200" b="1">
                <a:cs typeface="Times New Roman" panose="02020603050405020304" pitchFamily="18" charset="0"/>
              </a:rPr>
            </a:br>
            <a:endParaRPr lang="fr-FR" altLang="es-ES" sz="3200" b="1">
              <a:cs typeface="Times New Roman" panose="02020603050405020304" pitchFamily="18" charset="0"/>
            </a:endParaRPr>
          </a:p>
          <a:p>
            <a:pPr eaLnBrk="1" hangingPunct="1">
              <a:lnSpc>
                <a:spcPct val="90000"/>
              </a:lnSpc>
            </a:pPr>
            <a:r>
              <a:rPr lang="fr-FR" altLang="es-ES" sz="3200">
                <a:cs typeface="Times New Roman" panose="02020603050405020304" pitchFamily="18" charset="0"/>
              </a:rPr>
              <a:t>Las demás políticas comunitarias y, en particular, la política agrícola común (PAC) a través del desarrollo rural, y las políticas de medio ambiente y de transportes deben contribuir más eficazmente a la consecución del objetivo de cohesión.</a:t>
            </a:r>
            <a:r>
              <a:rPr lang="fr-FR" altLang="es-ES" sz="3200">
                <a:solidFill>
                  <a:srgbClr val="008000"/>
                </a:solidFill>
                <a:cs typeface="Times New Roman" panose="02020603050405020304" pitchFamily="18" charset="0"/>
              </a:rPr>
              <a:t>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79875"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79876" name="Rectangle 4"/>
          <p:cNvSpPr>
            <a:spLocks noChangeArrowheads="1"/>
          </p:cNvSpPr>
          <p:nvPr/>
        </p:nvSpPr>
        <p:spPr bwMode="auto">
          <a:xfrm>
            <a:off x="609600" y="1676400"/>
            <a:ext cx="822960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fr-FR" altLang="es-ES" sz="2800" b="1" i="1">
                <a:cs typeface="Times New Roman" panose="02020603050405020304" pitchFamily="18" charset="0"/>
              </a:rPr>
              <a:t>La Unión necesita una política de cohesión que se dirija a tres categorías de regiones y de problemas estructurales</a:t>
            </a:r>
            <a:r>
              <a:rPr lang="fr-FR" altLang="es-ES" sz="2000" b="1">
                <a:cs typeface="Times New Roman" panose="02020603050405020304" pitchFamily="18" charset="0"/>
              </a:rPr>
              <a:t>:</a:t>
            </a:r>
            <a:r>
              <a:rPr lang="fr-FR" altLang="es-ES" b="1">
                <a:cs typeface="Times New Roman" panose="02020603050405020304" pitchFamily="18" charset="0"/>
              </a:rPr>
              <a:t> </a:t>
            </a:r>
          </a:p>
          <a:p>
            <a:pPr eaLnBrk="1" hangingPunct="1">
              <a:lnSpc>
                <a:spcPct val="90000"/>
              </a:lnSpc>
            </a:pPr>
            <a:endParaRPr lang="es-ES_tradnl" altLang="es-ES" b="1">
              <a:cs typeface="Times New Roman" panose="02020603050405020304" pitchFamily="18" charset="0"/>
            </a:endParaRPr>
          </a:p>
          <a:p>
            <a:pPr eaLnBrk="1" hangingPunct="1">
              <a:lnSpc>
                <a:spcPct val="90000"/>
              </a:lnSpc>
              <a:buFontTx/>
              <a:buAutoNum type="arabicParenR"/>
            </a:pPr>
            <a:r>
              <a:rPr lang="fr-FR" altLang="es-ES">
                <a:cs typeface="Times New Roman" panose="02020603050405020304" pitchFamily="18" charset="0"/>
              </a:rPr>
              <a:t>regiones menos desarrolladas, de las cuales el 60% están situadas en los países candidatos; </a:t>
            </a:r>
            <a:endParaRPr lang="es-ES_tradnl" altLang="es-ES">
              <a:cs typeface="Times New Roman" panose="02020603050405020304" pitchFamily="18" charset="0"/>
            </a:endParaRPr>
          </a:p>
          <a:p>
            <a:pPr eaLnBrk="1" hangingPunct="1">
              <a:lnSpc>
                <a:spcPct val="90000"/>
              </a:lnSpc>
              <a:buFontTx/>
              <a:buAutoNum type="arabicParenR"/>
            </a:pPr>
            <a:r>
              <a:rPr lang="fr-FR" altLang="es-ES">
                <a:cs typeface="Times New Roman" panose="02020603050405020304" pitchFamily="18" charset="0"/>
              </a:rPr>
              <a:t>regiones de los Quince que no han finalizado el proceso de convergencia real (en particular en los tres países de la cohesión); </a:t>
            </a:r>
            <a:endParaRPr lang="es-ES_tradnl" altLang="es-ES">
              <a:cs typeface="Times New Roman" panose="02020603050405020304" pitchFamily="18" charset="0"/>
            </a:endParaRPr>
          </a:p>
          <a:p>
            <a:pPr eaLnBrk="1" hangingPunct="1">
              <a:lnSpc>
                <a:spcPct val="90000"/>
              </a:lnSpc>
              <a:buFontTx/>
              <a:buAutoNum type="arabicParenR"/>
            </a:pPr>
            <a:r>
              <a:rPr lang="fr-FR" altLang="es-ES">
                <a:cs typeface="Times New Roman" panose="02020603050405020304" pitchFamily="18" charset="0"/>
              </a:rPr>
              <a:t>regiones con dificultades estructurales graves, como algunas zonas urbanas, regiones en proceso de reconversión industrial, zonas rurales dependientes de la agricultura o de la pesca y zonas con desventajas naturales o demográficas (islas, montañas, regiones ultraperiféricas, etc...). </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80899" name="Rectangle 3"/>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
        <p:nvSpPr>
          <p:cNvPr id="80900" name="Rectangle 4"/>
          <p:cNvSpPr>
            <a:spLocks noChangeArrowheads="1"/>
          </p:cNvSpPr>
          <p:nvPr/>
        </p:nvSpPr>
        <p:spPr bwMode="auto">
          <a:xfrm>
            <a:off x="609600" y="1676400"/>
            <a:ext cx="79248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fr-FR" altLang="es-ES" sz="2800" b="1" i="1">
                <a:cs typeface="Times New Roman" panose="02020603050405020304" pitchFamily="18" charset="0"/>
              </a:rPr>
              <a:t>Las regiones y las colectividades locales desean el establecimiento de una cooperación real con las instituciones europeas</a:t>
            </a:r>
            <a:r>
              <a:rPr lang="fr-FR" altLang="es-ES" sz="2800" b="1">
                <a:cs typeface="Times New Roman" panose="02020603050405020304" pitchFamily="18" charset="0"/>
              </a:rPr>
              <a:t>.</a:t>
            </a:r>
            <a:r>
              <a:rPr lang="fr-FR" altLang="es-ES" sz="2800">
                <a:cs typeface="Times New Roman" panose="02020603050405020304" pitchFamily="18" charset="0"/>
              </a:rPr>
              <a:t> </a:t>
            </a:r>
            <a:br>
              <a:rPr lang="fr-FR" altLang="es-ES" sz="2800">
                <a:cs typeface="Times New Roman" panose="02020603050405020304" pitchFamily="18" charset="0"/>
              </a:rPr>
            </a:br>
            <a:endParaRPr lang="es-ES_tradnl" altLang="es-ES" sz="2800">
              <a:cs typeface="Times New Roman" panose="02020603050405020304" pitchFamily="18" charset="0"/>
            </a:endParaRPr>
          </a:p>
          <a:p>
            <a:pPr eaLnBrk="1" hangingPunct="1">
              <a:lnSpc>
                <a:spcPct val="90000"/>
              </a:lnSpc>
            </a:pPr>
            <a:r>
              <a:rPr lang="fr-FR" altLang="es-ES" sz="2800">
                <a:cs typeface="Times New Roman" panose="02020603050405020304" pitchFamily="18" charset="0"/>
              </a:rPr>
              <a:t>Hay que avanzar en la descentralización y la definición de funciones para evitar que la cooperación se limite al nivel nacional. </a:t>
            </a:r>
            <a:endParaRPr lang="es-ES_tradnl" altLang="es-ES" sz="2800">
              <a:cs typeface="Times New Roman" panose="02020603050405020304" pitchFamily="18" charset="0"/>
            </a:endParaRPr>
          </a:p>
          <a:p>
            <a:pPr eaLnBrk="1" hangingPunct="1">
              <a:lnSpc>
                <a:spcPct val="80000"/>
              </a:lnSpc>
            </a:pPr>
            <a:endParaRPr lang="es-ES_tradnl" altLang="es-ES" sz="2800">
              <a:cs typeface="Times New Roman" panose="02020603050405020304" pitchFamily="18" charset="0"/>
            </a:endParaRPr>
          </a:p>
          <a:p>
            <a:pPr eaLnBrk="1" hangingPunct="1">
              <a:lnSpc>
                <a:spcPct val="80000"/>
              </a:lnSpc>
            </a:pPr>
            <a:r>
              <a:rPr lang="fr-FR" altLang="es-ES" sz="2800">
                <a:cs typeface="Times New Roman" panose="02020603050405020304" pitchFamily="18" charset="0"/>
              </a:rPr>
              <a:t>De conformidad con el </a:t>
            </a:r>
            <a:r>
              <a:rPr lang="fr-FR" altLang="es-ES" sz="2800" u="sng">
                <a:cs typeface="Times New Roman" panose="02020603050405020304" pitchFamily="18" charset="0"/>
              </a:rPr>
              <a:t>Libro Blanco sobre la gobernanza</a:t>
            </a:r>
            <a:r>
              <a:rPr lang="fr-FR" altLang="es-ES" sz="2800">
                <a:cs typeface="Times New Roman" panose="02020603050405020304" pitchFamily="18" charset="0"/>
              </a:rPr>
              <a:t>, las regiones desean que se reconozca plenamente su acción sobre el terreno en el ámbito de la cohesión económica y social y esperan desempeñar un papel cada vez mayor en la definición de las políticas que les conciernen directamente.</a:t>
            </a:r>
            <a:r>
              <a:rPr lang="fr-FR" altLang="es-ES" sz="2800">
                <a:solidFill>
                  <a:srgbClr val="008000"/>
                </a:solidFill>
                <a:cs typeface="Times New Roman" panose="02020603050405020304" pitchFamily="18" charset="0"/>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99CC"/>
            </a:gs>
          </a:gsLst>
          <a:lin ang="5400000" scaled="1"/>
        </a:gradFill>
        <a:effectLst/>
      </p:bgPr>
    </p:bg>
    <p:spTree>
      <p:nvGrpSpPr>
        <p:cNvPr id="1" name=""/>
        <p:cNvGrpSpPr/>
        <p:nvPr/>
      </p:nvGrpSpPr>
      <p:grpSpPr>
        <a:xfrm>
          <a:off x="0" y="0"/>
          <a:ext cx="0" cy="0"/>
          <a:chOff x="0" y="0"/>
          <a:chExt cx="0" cy="0"/>
        </a:xfrm>
      </p:grpSpPr>
      <p:pic>
        <p:nvPicPr>
          <p:cNvPr id="25" name="Picture 1098" descr="07"/>
          <p:cNvPicPr>
            <a:picLocks noChangeAspect="1" noChangeArrowheads="1"/>
          </p:cNvPicPr>
          <p:nvPr/>
        </p:nvPicPr>
        <p:blipFill>
          <a:blip r:embed="rId2">
            <a:extLst>
              <a:ext uri="{28A0092B-C50C-407E-A947-70E740481C1C}">
                <a14:useLocalDpi xmlns:a14="http://schemas.microsoft.com/office/drawing/2010/main" val="0"/>
              </a:ext>
            </a:extLst>
          </a:blip>
          <a:srcRect b="13998"/>
          <a:stretch>
            <a:fillRect/>
          </a:stretch>
        </p:blipFill>
        <p:spPr bwMode="auto">
          <a:xfrm>
            <a:off x="0" y="0"/>
            <a:ext cx="9144000"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2 Marcador de número de diapositiva"/>
          <p:cNvSpPr>
            <a:spLocks noGrp="1"/>
          </p:cNvSpPr>
          <p:nvPr>
            <p:ph type="sldNum" sz="quarter" idx="12"/>
          </p:nvPr>
        </p:nvSpPr>
        <p:spPr>
          <a:xfrm>
            <a:off x="312738" y="6364288"/>
            <a:ext cx="2243137" cy="395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fr-FR" altLang="es-ES" sz="1400"/>
              <a:t>│</a:t>
            </a:r>
            <a:r>
              <a:rPr lang="fr-FR" altLang="es-ES" sz="1800"/>
              <a:t> </a:t>
            </a:r>
            <a:fld id="{CBC2647C-BAC1-447B-9910-2309506AB39D}" type="slidenum">
              <a:rPr lang="fr-FR" altLang="es-ES" sz="1200" baseline="30000"/>
              <a:pPr algn="l" eaLnBrk="1" hangingPunct="1"/>
              <a:t>8</a:t>
            </a:fld>
            <a:endParaRPr lang="fr-FR" altLang="es-ES" sz="1200" baseline="30000"/>
          </a:p>
        </p:txBody>
      </p:sp>
      <p:sp>
        <p:nvSpPr>
          <p:cNvPr id="53" name="Rectangle 1089"/>
          <p:cNvSpPr txBox="1">
            <a:spLocks noChangeArrowheads="1"/>
          </p:cNvSpPr>
          <p:nvPr/>
        </p:nvSpPr>
        <p:spPr>
          <a:xfrm>
            <a:off x="468313" y="0"/>
            <a:ext cx="7715250" cy="908050"/>
          </a:xfrm>
          <a:prstGeom prst="rect">
            <a:avLst/>
          </a:prstGeom>
        </p:spPr>
        <p:txBody>
          <a:bodyPr/>
          <a:lstStyle/>
          <a:p>
            <a:pPr algn="ctr">
              <a:defRPr/>
            </a:pPr>
            <a:r>
              <a:rPr lang="fr-BE" sz="3200" kern="0" dirty="0" err="1">
                <a:solidFill>
                  <a:schemeClr val="tx2"/>
                </a:solidFill>
                <a:latin typeface="+mj-lt"/>
                <a:ea typeface="+mj-ea"/>
                <a:cs typeface="+mj-cs"/>
              </a:rPr>
              <a:t>Todavía</a:t>
            </a:r>
            <a:r>
              <a:rPr lang="fr-BE" sz="3200" kern="0" dirty="0">
                <a:solidFill>
                  <a:schemeClr val="tx2"/>
                </a:solidFill>
                <a:latin typeface="+mj-lt"/>
                <a:ea typeface="+mj-ea"/>
                <a:cs typeface="+mj-cs"/>
              </a:rPr>
              <a:t> </a:t>
            </a:r>
            <a:r>
              <a:rPr lang="fr-BE" sz="3200" kern="0" dirty="0" err="1">
                <a:solidFill>
                  <a:schemeClr val="tx2"/>
                </a:solidFill>
                <a:latin typeface="+mj-lt"/>
                <a:ea typeface="+mj-ea"/>
                <a:cs typeface="+mj-cs"/>
              </a:rPr>
              <a:t>existen</a:t>
            </a:r>
            <a:r>
              <a:rPr lang="fr-BE" sz="3200" kern="0" dirty="0">
                <a:solidFill>
                  <a:schemeClr val="tx2"/>
                </a:solidFill>
                <a:latin typeface="+mj-lt"/>
                <a:ea typeface="+mj-ea"/>
                <a:cs typeface="+mj-cs"/>
              </a:rPr>
              <a:t> </a:t>
            </a:r>
            <a:r>
              <a:rPr lang="fr-BE" sz="3200" kern="0" dirty="0" err="1">
                <a:solidFill>
                  <a:schemeClr val="tx2"/>
                </a:solidFill>
                <a:latin typeface="+mj-lt"/>
                <a:ea typeface="+mj-ea"/>
                <a:cs typeface="+mj-cs"/>
              </a:rPr>
              <a:t>diferencias</a:t>
            </a:r>
            <a:r>
              <a:rPr lang="fr-BE" sz="3200" kern="0" dirty="0">
                <a:solidFill>
                  <a:schemeClr val="tx2"/>
                </a:solidFill>
                <a:latin typeface="+mj-lt"/>
                <a:ea typeface="+mj-ea"/>
                <a:cs typeface="+mj-cs"/>
              </a:rPr>
              <a:t> </a:t>
            </a:r>
            <a:br>
              <a:rPr lang="fr-BE" sz="3200" kern="0" dirty="0">
                <a:solidFill>
                  <a:schemeClr val="tx2"/>
                </a:solidFill>
                <a:latin typeface="+mj-lt"/>
                <a:ea typeface="+mj-ea"/>
                <a:cs typeface="+mj-cs"/>
              </a:rPr>
            </a:br>
            <a:r>
              <a:rPr lang="fr-BE" sz="3200" kern="0" dirty="0">
                <a:solidFill>
                  <a:schemeClr val="tx2"/>
                </a:solidFill>
                <a:latin typeface="+mj-lt"/>
                <a:ea typeface="+mj-ea"/>
                <a:cs typeface="+mj-cs"/>
              </a:rPr>
              <a:t>entre </a:t>
            </a:r>
            <a:r>
              <a:rPr lang="fr-BE" sz="3200" kern="0" dirty="0" err="1">
                <a:solidFill>
                  <a:schemeClr val="tx2"/>
                </a:solidFill>
                <a:latin typeface="+mj-lt"/>
                <a:ea typeface="+mj-ea"/>
                <a:cs typeface="+mj-cs"/>
              </a:rPr>
              <a:t>regiones</a:t>
            </a:r>
            <a:endParaRPr lang="fr-FR" sz="3200" kern="0" dirty="0">
              <a:solidFill>
                <a:schemeClr val="tx2"/>
              </a:solidFill>
              <a:latin typeface="+mj-lt"/>
              <a:ea typeface="+mj-ea"/>
              <a:cs typeface="+mj-cs"/>
            </a:endParaRPr>
          </a:p>
        </p:txBody>
      </p:sp>
      <p:sp>
        <p:nvSpPr>
          <p:cNvPr id="54" name="Rectangle 813"/>
          <p:cNvSpPr>
            <a:spLocks noChangeArrowheads="1"/>
          </p:cNvSpPr>
          <p:nvPr/>
        </p:nvSpPr>
        <p:spPr bwMode="gray">
          <a:xfrm>
            <a:off x="539750" y="1989138"/>
            <a:ext cx="35274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355600" algn="l"/>
              </a:tabLst>
              <a:defRPr sz="2400">
                <a:solidFill>
                  <a:schemeClr val="tx1"/>
                </a:solidFill>
                <a:latin typeface="Times New Roman" panose="02020603050405020304" pitchFamily="18" charset="0"/>
              </a:defRPr>
            </a:lvl1pPr>
            <a:lvl2pPr marL="742950" indent="-285750" eaLnBrk="0" hangingPunct="0">
              <a:tabLst>
                <a:tab pos="355600" algn="l"/>
              </a:tabLst>
              <a:defRPr sz="2400">
                <a:solidFill>
                  <a:schemeClr val="tx1"/>
                </a:solidFill>
                <a:latin typeface="Times New Roman" panose="02020603050405020304" pitchFamily="18" charset="0"/>
              </a:defRPr>
            </a:lvl2pPr>
            <a:lvl3pPr marL="1143000" indent="-228600" eaLnBrk="0" hangingPunct="0">
              <a:tabLst>
                <a:tab pos="355600" algn="l"/>
              </a:tabLst>
              <a:defRPr sz="2400">
                <a:solidFill>
                  <a:schemeClr val="tx1"/>
                </a:solidFill>
                <a:latin typeface="Times New Roman" panose="02020603050405020304" pitchFamily="18" charset="0"/>
              </a:defRPr>
            </a:lvl3pPr>
            <a:lvl4pPr marL="1600200" indent="-228600" eaLnBrk="0" hangingPunct="0">
              <a:tabLst>
                <a:tab pos="355600" algn="l"/>
              </a:tabLst>
              <a:defRPr sz="2400">
                <a:solidFill>
                  <a:schemeClr val="tx1"/>
                </a:solidFill>
                <a:latin typeface="Times New Roman" panose="02020603050405020304" pitchFamily="18" charset="0"/>
              </a:defRPr>
            </a:lvl4pPr>
            <a:lvl5pPr marL="2057400" indent="-228600" eaLnBrk="0" hangingPunct="0">
              <a:tabLst>
                <a:tab pos="3556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3556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3556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3556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355600" algn="l"/>
              </a:tabLst>
              <a:defRPr sz="2400">
                <a:solidFill>
                  <a:schemeClr val="tx1"/>
                </a:solidFill>
                <a:latin typeface="Times New Roman" panose="02020603050405020304" pitchFamily="18" charset="0"/>
              </a:defRPr>
            </a:lvl9pPr>
          </a:lstStyle>
          <a:p>
            <a:pPr eaLnBrk="1" hangingPunct="1"/>
            <a:r>
              <a:rPr lang="en-US" altLang="es-ES" b="1">
                <a:ea typeface="Geneva"/>
                <a:cs typeface="Geneva"/>
              </a:rPr>
              <a:t>Media</a:t>
            </a:r>
          </a:p>
          <a:p>
            <a:pPr eaLnBrk="1" hangingPunct="1"/>
            <a:r>
              <a:rPr lang="en-US" altLang="es-ES" b="1">
                <a:ea typeface="Geneva"/>
                <a:cs typeface="Geneva"/>
              </a:rPr>
              <a:t>2006 - 2007 - 2008</a:t>
            </a:r>
          </a:p>
          <a:p>
            <a:pPr eaLnBrk="1" hangingPunct="1"/>
            <a:r>
              <a:rPr lang="en-US" altLang="es-ES" sz="2000">
                <a:solidFill>
                  <a:schemeClr val="hlink"/>
                </a:solidFill>
                <a:ea typeface="Geneva"/>
                <a:cs typeface="Geneva"/>
              </a:rPr>
              <a:t>►	Eliminar estas diferencias 	es un objetivo principal</a:t>
            </a:r>
          </a:p>
        </p:txBody>
      </p:sp>
      <p:sp>
        <p:nvSpPr>
          <p:cNvPr id="55" name="Rectangle 814"/>
          <p:cNvSpPr>
            <a:spLocks noChangeArrowheads="1"/>
          </p:cNvSpPr>
          <p:nvPr/>
        </p:nvSpPr>
        <p:spPr bwMode="gray">
          <a:xfrm>
            <a:off x="468313" y="1354138"/>
            <a:ext cx="1200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es-ES" sz="1400" b="1">
                <a:solidFill>
                  <a:srgbClr val="000000"/>
                </a:solidFill>
                <a:ea typeface="Geneva"/>
                <a:cs typeface="Geneva"/>
              </a:rPr>
              <a:t>PIB per cápita*</a:t>
            </a:r>
            <a:endParaRPr lang="fr-FR" altLang="es-ES" sz="1400" b="1">
              <a:solidFill>
                <a:srgbClr val="000000"/>
              </a:solidFill>
              <a:ea typeface="Geneva"/>
              <a:cs typeface="Geneva"/>
            </a:endParaRPr>
          </a:p>
        </p:txBody>
      </p:sp>
      <p:sp>
        <p:nvSpPr>
          <p:cNvPr id="56" name="Rectangle 815"/>
          <p:cNvSpPr>
            <a:spLocks noChangeArrowheads="1"/>
          </p:cNvSpPr>
          <p:nvPr/>
        </p:nvSpPr>
        <p:spPr bwMode="gray">
          <a:xfrm>
            <a:off x="466725" y="1773238"/>
            <a:ext cx="1368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s-ES" sz="1200">
                <a:ea typeface="Geneva"/>
                <a:cs typeface="Geneva"/>
              </a:rPr>
              <a:t>*</a:t>
            </a:r>
            <a:r>
              <a:rPr lang="fr-BE" altLang="es-ES" sz="1200">
                <a:ea typeface="Geneva"/>
                <a:cs typeface="Geneva"/>
              </a:rPr>
              <a:t>índice EU27=100</a:t>
            </a:r>
          </a:p>
        </p:txBody>
      </p:sp>
      <p:grpSp>
        <p:nvGrpSpPr>
          <p:cNvPr id="2" name="Group 1051"/>
          <p:cNvGrpSpPr>
            <a:grpSpLocks/>
          </p:cNvGrpSpPr>
          <p:nvPr/>
        </p:nvGrpSpPr>
        <p:grpSpPr bwMode="auto">
          <a:xfrm>
            <a:off x="1979613" y="1400175"/>
            <a:ext cx="549275" cy="212725"/>
            <a:chOff x="1292" y="755"/>
            <a:chExt cx="346" cy="134"/>
          </a:xfrm>
        </p:grpSpPr>
        <p:sp>
          <p:nvSpPr>
            <p:cNvPr id="9243" name="Rectangle 1052"/>
            <p:cNvSpPr>
              <a:spLocks noChangeArrowheads="1"/>
            </p:cNvSpPr>
            <p:nvPr/>
          </p:nvSpPr>
          <p:spPr bwMode="gray">
            <a:xfrm>
              <a:off x="1292" y="777"/>
              <a:ext cx="92" cy="92"/>
            </a:xfrm>
            <a:prstGeom prst="rect">
              <a:avLst/>
            </a:prstGeom>
            <a:solidFill>
              <a:srgbClr val="AC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BE" altLang="es-ES">
                <a:ea typeface="Geneva"/>
                <a:cs typeface="Geneva"/>
              </a:endParaRPr>
            </a:p>
          </p:txBody>
        </p:sp>
        <p:sp>
          <p:nvSpPr>
            <p:cNvPr id="9244" name="Rectangle 1053"/>
            <p:cNvSpPr>
              <a:spLocks noChangeArrowheads="1"/>
            </p:cNvSpPr>
            <p:nvPr/>
          </p:nvSpPr>
          <p:spPr bwMode="gray">
            <a:xfrm>
              <a:off x="1418" y="755"/>
              <a:ext cx="22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es-ES" sz="1400">
                  <a:solidFill>
                    <a:srgbClr val="000000"/>
                  </a:solidFill>
                  <a:ea typeface="Geneva"/>
                  <a:cs typeface="Geneva"/>
                </a:rPr>
                <a:t>&lt; 50</a:t>
              </a:r>
              <a:endParaRPr lang="fr-FR" altLang="es-ES" sz="1200">
                <a:solidFill>
                  <a:srgbClr val="000000"/>
                </a:solidFill>
                <a:ea typeface="Geneva"/>
                <a:cs typeface="Geneva"/>
              </a:endParaRPr>
            </a:p>
          </p:txBody>
        </p:sp>
      </p:grpSp>
      <p:grpSp>
        <p:nvGrpSpPr>
          <p:cNvPr id="3" name="Group 1054"/>
          <p:cNvGrpSpPr>
            <a:grpSpLocks/>
          </p:cNvGrpSpPr>
          <p:nvPr/>
        </p:nvGrpSpPr>
        <p:grpSpPr bwMode="auto">
          <a:xfrm>
            <a:off x="2771775" y="1400175"/>
            <a:ext cx="652463" cy="212725"/>
            <a:chOff x="1937" y="755"/>
            <a:chExt cx="411" cy="134"/>
          </a:xfrm>
        </p:grpSpPr>
        <p:sp>
          <p:nvSpPr>
            <p:cNvPr id="9241" name="Rectangle 1055"/>
            <p:cNvSpPr>
              <a:spLocks noChangeArrowheads="1"/>
            </p:cNvSpPr>
            <p:nvPr/>
          </p:nvSpPr>
          <p:spPr bwMode="gray">
            <a:xfrm>
              <a:off x="1937" y="777"/>
              <a:ext cx="92" cy="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BE" altLang="es-ES">
                <a:ea typeface="Geneva"/>
                <a:cs typeface="Geneva"/>
              </a:endParaRPr>
            </a:p>
          </p:txBody>
        </p:sp>
        <p:sp>
          <p:nvSpPr>
            <p:cNvPr id="9242" name="Rectangle 1056"/>
            <p:cNvSpPr>
              <a:spLocks noChangeArrowheads="1"/>
            </p:cNvSpPr>
            <p:nvPr/>
          </p:nvSpPr>
          <p:spPr bwMode="gray">
            <a:xfrm>
              <a:off x="2063" y="755"/>
              <a:ext cx="2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sz="1400">
                  <a:solidFill>
                    <a:srgbClr val="000000"/>
                  </a:solidFill>
                  <a:ea typeface="Geneva"/>
                  <a:cs typeface="Geneva"/>
                </a:rPr>
                <a:t>75-90</a:t>
              </a:r>
              <a:endParaRPr lang="fr-FR" altLang="es-ES" sz="1200">
                <a:ea typeface="Geneva"/>
                <a:cs typeface="Geneva"/>
              </a:endParaRPr>
            </a:p>
          </p:txBody>
        </p:sp>
      </p:grpSp>
      <p:grpSp>
        <p:nvGrpSpPr>
          <p:cNvPr id="4" name="Group 1057"/>
          <p:cNvGrpSpPr>
            <a:grpSpLocks/>
          </p:cNvGrpSpPr>
          <p:nvPr/>
        </p:nvGrpSpPr>
        <p:grpSpPr bwMode="auto">
          <a:xfrm>
            <a:off x="3722688" y="1400175"/>
            <a:ext cx="849312" cy="212725"/>
            <a:chOff x="3354" y="755"/>
            <a:chExt cx="535" cy="134"/>
          </a:xfrm>
        </p:grpSpPr>
        <p:sp>
          <p:nvSpPr>
            <p:cNvPr id="9239" name="Rectangle 1058"/>
            <p:cNvSpPr>
              <a:spLocks noChangeArrowheads="1"/>
            </p:cNvSpPr>
            <p:nvPr/>
          </p:nvSpPr>
          <p:spPr bwMode="gray">
            <a:xfrm>
              <a:off x="3354" y="777"/>
              <a:ext cx="92" cy="92"/>
            </a:xfrm>
            <a:prstGeom prst="rect">
              <a:avLst/>
            </a:prstGeom>
            <a:solidFill>
              <a:srgbClr val="E6FF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BE" altLang="es-ES">
                <a:ea typeface="Geneva"/>
                <a:cs typeface="Geneva"/>
              </a:endParaRPr>
            </a:p>
          </p:txBody>
        </p:sp>
        <p:sp>
          <p:nvSpPr>
            <p:cNvPr id="9240" name="Rectangle 1059"/>
            <p:cNvSpPr>
              <a:spLocks noChangeArrowheads="1"/>
            </p:cNvSpPr>
            <p:nvPr/>
          </p:nvSpPr>
          <p:spPr bwMode="gray">
            <a:xfrm>
              <a:off x="3480" y="755"/>
              <a:ext cx="4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es-ES" sz="1400">
                  <a:solidFill>
                    <a:srgbClr val="000000"/>
                  </a:solidFill>
                  <a:ea typeface="Geneva"/>
                  <a:cs typeface="Geneva"/>
                </a:rPr>
                <a:t>100-125</a:t>
              </a:r>
              <a:endParaRPr lang="fr-BE" altLang="es-ES" sz="1400">
                <a:ea typeface="Geneva"/>
                <a:cs typeface="Geneva"/>
              </a:endParaRPr>
            </a:p>
          </p:txBody>
        </p:sp>
      </p:grpSp>
      <p:grpSp>
        <p:nvGrpSpPr>
          <p:cNvPr id="5" name="Group 1060"/>
          <p:cNvGrpSpPr>
            <a:grpSpLocks/>
          </p:cNvGrpSpPr>
          <p:nvPr/>
        </p:nvGrpSpPr>
        <p:grpSpPr bwMode="auto">
          <a:xfrm>
            <a:off x="2411413" y="1798638"/>
            <a:ext cx="652462" cy="212725"/>
            <a:chOff x="1292" y="755"/>
            <a:chExt cx="411" cy="134"/>
          </a:xfrm>
        </p:grpSpPr>
        <p:sp>
          <p:nvSpPr>
            <p:cNvPr id="9237" name="Rectangle 1061"/>
            <p:cNvSpPr>
              <a:spLocks noChangeArrowheads="1"/>
            </p:cNvSpPr>
            <p:nvPr/>
          </p:nvSpPr>
          <p:spPr bwMode="gray">
            <a:xfrm>
              <a:off x="1292" y="777"/>
              <a:ext cx="92" cy="92"/>
            </a:xfrm>
            <a:prstGeom prst="rect">
              <a:avLst/>
            </a:prstGeom>
            <a:solidFill>
              <a:srgbClr val="FF9F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BE" altLang="es-ES">
                <a:ea typeface="Geneva"/>
                <a:cs typeface="Geneva"/>
              </a:endParaRPr>
            </a:p>
          </p:txBody>
        </p:sp>
        <p:sp>
          <p:nvSpPr>
            <p:cNvPr id="9238" name="Rectangle 1062"/>
            <p:cNvSpPr>
              <a:spLocks noChangeArrowheads="1"/>
            </p:cNvSpPr>
            <p:nvPr/>
          </p:nvSpPr>
          <p:spPr bwMode="gray">
            <a:xfrm>
              <a:off x="1418" y="755"/>
              <a:ext cx="2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es-ES" sz="1400">
                  <a:solidFill>
                    <a:srgbClr val="000000"/>
                  </a:solidFill>
                  <a:ea typeface="Geneva"/>
                  <a:cs typeface="Geneva"/>
                </a:rPr>
                <a:t>50-75</a:t>
              </a:r>
              <a:endParaRPr lang="fr-FR" altLang="es-ES" sz="1200">
                <a:solidFill>
                  <a:srgbClr val="000000"/>
                </a:solidFill>
                <a:ea typeface="Geneva"/>
                <a:cs typeface="Geneva"/>
              </a:endParaRPr>
            </a:p>
          </p:txBody>
        </p:sp>
      </p:grpSp>
      <p:grpSp>
        <p:nvGrpSpPr>
          <p:cNvPr id="6" name="Group 1063"/>
          <p:cNvGrpSpPr>
            <a:grpSpLocks/>
          </p:cNvGrpSpPr>
          <p:nvPr/>
        </p:nvGrpSpPr>
        <p:grpSpPr bwMode="auto">
          <a:xfrm>
            <a:off x="3276600" y="1798638"/>
            <a:ext cx="750888" cy="212725"/>
            <a:chOff x="1937" y="755"/>
            <a:chExt cx="473" cy="134"/>
          </a:xfrm>
        </p:grpSpPr>
        <p:sp>
          <p:nvSpPr>
            <p:cNvPr id="9235" name="Rectangle 1064"/>
            <p:cNvSpPr>
              <a:spLocks noChangeArrowheads="1"/>
            </p:cNvSpPr>
            <p:nvPr/>
          </p:nvSpPr>
          <p:spPr bwMode="gray">
            <a:xfrm>
              <a:off x="1937" y="777"/>
              <a:ext cx="92" cy="92"/>
            </a:xfrm>
            <a:prstGeom prst="rect">
              <a:avLst/>
            </a:prstGeom>
            <a:solidFill>
              <a:srgbClr val="FDD4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BE" altLang="es-ES">
                <a:ea typeface="Geneva"/>
                <a:cs typeface="Geneva"/>
              </a:endParaRPr>
            </a:p>
          </p:txBody>
        </p:sp>
        <p:sp>
          <p:nvSpPr>
            <p:cNvPr id="9236" name="Rectangle 1065"/>
            <p:cNvSpPr>
              <a:spLocks noChangeArrowheads="1"/>
            </p:cNvSpPr>
            <p:nvPr/>
          </p:nvSpPr>
          <p:spPr bwMode="gray">
            <a:xfrm>
              <a:off x="2063" y="755"/>
              <a:ext cx="34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sz="1400">
                  <a:solidFill>
                    <a:srgbClr val="000000"/>
                  </a:solidFill>
                  <a:ea typeface="Geneva"/>
                  <a:cs typeface="Geneva"/>
                </a:rPr>
                <a:t>90-100</a:t>
              </a:r>
              <a:endParaRPr lang="fr-FR" altLang="es-ES" sz="1200">
                <a:ea typeface="Geneva"/>
                <a:cs typeface="Geneva"/>
              </a:endParaRPr>
            </a:p>
          </p:txBody>
        </p:sp>
      </p:grpSp>
      <p:grpSp>
        <p:nvGrpSpPr>
          <p:cNvPr id="7" name="Group 1066"/>
          <p:cNvGrpSpPr>
            <a:grpSpLocks/>
          </p:cNvGrpSpPr>
          <p:nvPr/>
        </p:nvGrpSpPr>
        <p:grpSpPr bwMode="auto">
          <a:xfrm>
            <a:off x="4211638" y="1798638"/>
            <a:ext cx="647700" cy="212725"/>
            <a:chOff x="3354" y="755"/>
            <a:chExt cx="408" cy="134"/>
          </a:xfrm>
        </p:grpSpPr>
        <p:sp>
          <p:nvSpPr>
            <p:cNvPr id="9233" name="Rectangle 1067"/>
            <p:cNvSpPr>
              <a:spLocks noChangeArrowheads="1"/>
            </p:cNvSpPr>
            <p:nvPr/>
          </p:nvSpPr>
          <p:spPr bwMode="gray">
            <a:xfrm>
              <a:off x="3354" y="777"/>
              <a:ext cx="92" cy="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BE" altLang="es-ES">
                <a:ea typeface="Geneva"/>
                <a:cs typeface="Geneva"/>
              </a:endParaRPr>
            </a:p>
          </p:txBody>
        </p:sp>
        <p:sp>
          <p:nvSpPr>
            <p:cNvPr id="9234" name="Rectangle 1068"/>
            <p:cNvSpPr>
              <a:spLocks noChangeArrowheads="1"/>
            </p:cNvSpPr>
            <p:nvPr/>
          </p:nvSpPr>
          <p:spPr bwMode="gray">
            <a:xfrm>
              <a:off x="3480" y="755"/>
              <a:ext cx="28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es-ES" sz="1400">
                  <a:solidFill>
                    <a:srgbClr val="000000"/>
                  </a:solidFill>
                  <a:ea typeface="Geneva"/>
                  <a:cs typeface="Geneva"/>
                </a:rPr>
                <a:t>&gt; 125</a:t>
              </a:r>
              <a:endParaRPr lang="fr-BE" altLang="es-ES" sz="1400">
                <a:ea typeface="Geneva"/>
                <a:cs typeface="Geneva"/>
              </a:endParaRPr>
            </a:p>
          </p:txBody>
        </p:sp>
      </p:grpSp>
      <p:sp>
        <p:nvSpPr>
          <p:cNvPr id="75" name="Rectangle 1760"/>
          <p:cNvSpPr>
            <a:spLocks noChangeArrowheads="1"/>
          </p:cNvSpPr>
          <p:nvPr/>
        </p:nvSpPr>
        <p:spPr bwMode="gray">
          <a:xfrm>
            <a:off x="827088" y="5516563"/>
            <a:ext cx="73453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s-ES" sz="800">
              <a:solidFill>
                <a:srgbClr val="777777"/>
              </a:solidFill>
              <a:ea typeface="Geneva"/>
              <a:cs typeface="Geneva"/>
            </a:endParaRPr>
          </a:p>
          <a:p>
            <a:pPr eaLnBrk="1" hangingPunct="1"/>
            <a:r>
              <a:rPr lang="en-US" altLang="es-ES" sz="800">
                <a:solidFill>
                  <a:srgbClr val="777777"/>
                </a:solidFill>
                <a:ea typeface="Geneva"/>
                <a:cs typeface="Geneva"/>
              </a:rPr>
              <a:t>© Asociación EuroGeographics para las demarcaciones administrativas </a:t>
            </a:r>
          </a:p>
        </p:txBody>
      </p:sp>
      <p:sp>
        <p:nvSpPr>
          <p:cNvPr id="76" name="Rectangle 1090"/>
          <p:cNvSpPr>
            <a:spLocks noChangeArrowheads="1"/>
          </p:cNvSpPr>
          <p:nvPr/>
        </p:nvSpPr>
        <p:spPr bwMode="gray">
          <a:xfrm>
            <a:off x="7380288" y="2565400"/>
            <a:ext cx="41433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es-ES">
                <a:solidFill>
                  <a:srgbClr val="FF0000"/>
                </a:solidFill>
                <a:sym typeface="Wingdings" panose="05000000000000000000" pitchFamily="2" charset="2"/>
              </a:rPr>
              <a:t></a:t>
            </a:r>
          </a:p>
          <a:p>
            <a:pPr eaLnBrk="1" hangingPunct="1"/>
            <a:r>
              <a:rPr lang="fr-BE" altLang="es-ES">
                <a:solidFill>
                  <a:srgbClr val="FF0000"/>
                </a:solidFill>
                <a:sym typeface="Wingdings" panose="05000000000000000000" pitchFamily="2" charset="2"/>
              </a:rPr>
              <a:t></a:t>
            </a:r>
          </a:p>
          <a:p>
            <a:pPr eaLnBrk="1" hangingPunct="1"/>
            <a:r>
              <a:rPr lang="fr-BE" altLang="es-ES">
                <a:solidFill>
                  <a:srgbClr val="FF0000"/>
                </a:solidFill>
                <a:sym typeface="Wingdings" panose="05000000000000000000" pitchFamily="2" charset="2"/>
              </a:rPr>
              <a:t></a:t>
            </a:r>
          </a:p>
          <a:p>
            <a:pPr eaLnBrk="1" hangingPunct="1"/>
            <a:r>
              <a:rPr lang="fr-BE" altLang="es-ES">
                <a:solidFill>
                  <a:srgbClr val="FF0000"/>
                </a:solidFill>
                <a:sym typeface="Wingdings" panose="05000000000000000000" pitchFamily="2" charset="2"/>
              </a:rPr>
              <a:t></a:t>
            </a:r>
          </a:p>
          <a:p>
            <a:pPr eaLnBrk="1" hangingPunct="1"/>
            <a:endParaRPr lang="fr-BE" altLang="es-ES" sz="900">
              <a:solidFill>
                <a:srgbClr val="FF0000"/>
              </a:solidFill>
              <a:sym typeface="Wingdings" panose="05000000000000000000" pitchFamily="2" charset="2"/>
            </a:endParaRPr>
          </a:p>
          <a:p>
            <a:pPr eaLnBrk="1" hangingPunct="1"/>
            <a:r>
              <a:rPr lang="fr-BE" altLang="es-ES">
                <a:solidFill>
                  <a:srgbClr val="FF0000"/>
                </a:solidFill>
                <a:sym typeface="Wingdings" panose="05000000000000000000" pitchFamily="2" charset="2"/>
              </a:rPr>
              <a:t></a:t>
            </a:r>
          </a:p>
          <a:p>
            <a:pPr eaLnBrk="1" hangingPunct="1"/>
            <a:r>
              <a:rPr lang="fr-BE" altLang="es-ES">
                <a:solidFill>
                  <a:srgbClr val="FF0000"/>
                </a:solidFill>
                <a:sym typeface="Wingdings" panose="05000000000000000000" pitchFamily="2" charset="2"/>
              </a:rPr>
              <a:t></a:t>
            </a:r>
          </a:p>
          <a:p>
            <a:pPr eaLnBrk="1" hangingPunct="1"/>
            <a:r>
              <a:rPr lang="fr-BE" altLang="es-ES">
                <a:solidFill>
                  <a:srgbClr val="FF0000"/>
                </a:solidFill>
                <a:sym typeface="Wingdings" panose="05000000000000000000" pitchFamily="2" charset="2"/>
              </a:rPr>
              <a:t></a:t>
            </a:r>
          </a:p>
        </p:txBody>
      </p:sp>
      <p:sp>
        <p:nvSpPr>
          <p:cNvPr id="77" name="Rectangle 1091"/>
          <p:cNvSpPr>
            <a:spLocks noChangeArrowheads="1"/>
          </p:cNvSpPr>
          <p:nvPr/>
        </p:nvSpPr>
        <p:spPr bwMode="gray">
          <a:xfrm>
            <a:off x="7667625" y="2565400"/>
            <a:ext cx="14033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BE" altLang="es-ES" sz="1200" b="1">
                <a:solidFill>
                  <a:srgbClr val="FF0000"/>
                </a:solidFill>
                <a:sym typeface="Wingdings" panose="05000000000000000000" pitchFamily="2" charset="2"/>
              </a:rPr>
              <a:t>Canarias</a:t>
            </a:r>
          </a:p>
          <a:p>
            <a:pPr eaLnBrk="1" hangingPunct="1"/>
            <a:endParaRPr lang="fr-BE" altLang="es-ES" sz="1200" b="1">
              <a:solidFill>
                <a:srgbClr val="FF0000"/>
              </a:solidFill>
              <a:sym typeface="Wingdings" panose="05000000000000000000" pitchFamily="2" charset="2"/>
            </a:endParaRPr>
          </a:p>
          <a:p>
            <a:pPr eaLnBrk="1" hangingPunct="1"/>
            <a:endParaRPr lang="fr-BE" altLang="es-ES" sz="1200" b="1">
              <a:solidFill>
                <a:srgbClr val="FF0000"/>
              </a:solidFill>
              <a:sym typeface="Wingdings" panose="05000000000000000000" pitchFamily="2" charset="2"/>
            </a:endParaRPr>
          </a:p>
          <a:p>
            <a:pPr eaLnBrk="1" hangingPunct="1"/>
            <a:r>
              <a:rPr lang="fr-BE" altLang="es-ES" sz="1200" b="1">
                <a:solidFill>
                  <a:srgbClr val="FF0000"/>
                </a:solidFill>
                <a:sym typeface="Wingdings" panose="05000000000000000000" pitchFamily="2" charset="2"/>
              </a:rPr>
              <a:t>Guyana</a:t>
            </a:r>
          </a:p>
          <a:p>
            <a:pPr eaLnBrk="1" hangingPunct="1"/>
            <a:endParaRPr lang="fr-BE" altLang="es-ES" sz="1200" b="1">
              <a:solidFill>
                <a:srgbClr val="FF0000"/>
              </a:solidFill>
              <a:sym typeface="Wingdings" panose="05000000000000000000" pitchFamily="2" charset="2"/>
            </a:endParaRPr>
          </a:p>
          <a:p>
            <a:pPr eaLnBrk="1" hangingPunct="1"/>
            <a:r>
              <a:rPr lang="fr-BE" altLang="es-ES" sz="1200" b="1">
                <a:solidFill>
                  <a:srgbClr val="FF0000"/>
                </a:solidFill>
                <a:sym typeface="Wingdings" panose="05000000000000000000" pitchFamily="2" charset="2"/>
              </a:rPr>
              <a:t>Reunión </a:t>
            </a:r>
          </a:p>
          <a:p>
            <a:pPr eaLnBrk="1" hangingPunct="1"/>
            <a:endParaRPr lang="fr-BE" altLang="es-ES" sz="1200" b="1">
              <a:solidFill>
                <a:srgbClr val="FF0000"/>
              </a:solidFill>
              <a:sym typeface="Wingdings" panose="05000000000000000000" pitchFamily="2" charset="2"/>
            </a:endParaRPr>
          </a:p>
          <a:p>
            <a:pPr eaLnBrk="1" hangingPunct="1"/>
            <a:r>
              <a:rPr lang="fr-BE" altLang="es-ES" sz="1200" b="1">
                <a:solidFill>
                  <a:srgbClr val="FF0000"/>
                </a:solidFill>
                <a:sym typeface="Wingdings" panose="05000000000000000000" pitchFamily="2" charset="2"/>
              </a:rPr>
              <a:t>Guadalupe/Martinica</a:t>
            </a:r>
          </a:p>
          <a:p>
            <a:pPr eaLnBrk="1" hangingPunct="1"/>
            <a:r>
              <a:rPr lang="fr-BE" altLang="es-ES" sz="1200" b="1">
                <a:solidFill>
                  <a:srgbClr val="FF0000"/>
                </a:solidFill>
                <a:sym typeface="Wingdings" panose="05000000000000000000" pitchFamily="2" charset="2"/>
              </a:rPr>
              <a:t>Madeira</a:t>
            </a:r>
          </a:p>
          <a:p>
            <a:pPr eaLnBrk="1" hangingPunct="1"/>
            <a:endParaRPr lang="fr-BE" altLang="es-ES" sz="1200" b="1">
              <a:solidFill>
                <a:srgbClr val="FF0000"/>
              </a:solidFill>
              <a:sym typeface="Wingdings" panose="05000000000000000000" pitchFamily="2" charset="2"/>
            </a:endParaRPr>
          </a:p>
          <a:p>
            <a:pPr eaLnBrk="1" hangingPunct="1"/>
            <a:r>
              <a:rPr lang="fr-BE" altLang="es-ES" sz="1200" b="1">
                <a:solidFill>
                  <a:srgbClr val="FF0000"/>
                </a:solidFill>
                <a:sym typeface="Wingdings" panose="05000000000000000000" pitchFamily="2" charset="2"/>
              </a:rPr>
              <a:t>Azores</a:t>
            </a:r>
          </a:p>
          <a:p>
            <a:pPr eaLnBrk="1" hangingPunct="1"/>
            <a:endParaRPr lang="fr-BE" altLang="es-ES" sz="1200" b="1">
              <a:solidFill>
                <a:srgbClr val="FF0000"/>
              </a:solidFill>
              <a:sym typeface="Wingdings" panose="05000000000000000000" pitchFamily="2" charset="2"/>
            </a:endParaRPr>
          </a:p>
          <a:p>
            <a:pPr eaLnBrk="1" hangingPunct="1"/>
            <a:r>
              <a:rPr lang="fr-BE" altLang="es-ES" sz="1200" b="1">
                <a:solidFill>
                  <a:srgbClr val="FF0000"/>
                </a:solidFill>
                <a:sym typeface="Wingdings" panose="05000000000000000000" pitchFamily="2" charset="2"/>
              </a:rPr>
              <a:t>Malta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Right)">
                                      <p:cBhvr>
                                        <p:cTn id="7" dur="1000"/>
                                        <p:tgtEl>
                                          <p:spTgt spid="25"/>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slide(fromBottom)">
                                      <p:cBhvr>
                                        <p:cTn id="11" dur="500"/>
                                        <p:tgtEl>
                                          <p:spTgt spid="53"/>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left)">
                                      <p:cBhvr>
                                        <p:cTn id="15" dur="1000"/>
                                        <p:tgtEl>
                                          <p:spTgt spid="54"/>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p:cTn id="18" dur="1000" fill="hold"/>
                                        <p:tgtEl>
                                          <p:spTgt spid="75"/>
                                        </p:tgtEl>
                                        <p:attrNameLst>
                                          <p:attrName>ppt_x</p:attrName>
                                        </p:attrNameLst>
                                      </p:cBhvr>
                                      <p:tavLst>
                                        <p:tav tm="0">
                                          <p:val>
                                            <p:strVal val="#ppt_x-.2"/>
                                          </p:val>
                                        </p:tav>
                                        <p:tav tm="100000">
                                          <p:val>
                                            <p:strVal val="#ppt_x"/>
                                          </p:val>
                                        </p:tav>
                                      </p:tavLst>
                                    </p:anim>
                                    <p:anim calcmode="lin" valueType="num">
                                      <p:cBhvr>
                                        <p:cTn id="19" dur="10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5"/>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slide(fromBottom)">
                                      <p:cBhvr>
                                        <p:cTn id="23" dur="500"/>
                                        <p:tgtEl>
                                          <p:spTgt spid="5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slide(fromBottom)">
                                      <p:cBhvr>
                                        <p:cTn id="26" dur="500"/>
                                        <p:tgtEl>
                                          <p:spTgt spid="56"/>
                                        </p:tgtEl>
                                      </p:cBhvr>
                                    </p:animEffect>
                                  </p:childTnLst>
                                </p:cTn>
                              </p:par>
                              <p:par>
                                <p:cTn id="27" presetID="22" presetClass="entr" presetSubtype="1"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up)">
                                      <p:cBhvr>
                                        <p:cTn id="29" dur="500"/>
                                        <p:tgtEl>
                                          <p:spTgt spid="76"/>
                                        </p:tgtEl>
                                      </p:cBhvr>
                                    </p:animEffect>
                                  </p:childTnLst>
                                </p:cTn>
                              </p:par>
                              <p:par>
                                <p:cTn id="30" presetID="22" presetClass="entr" presetSubtype="8" fill="hold" nodeType="withEffect">
                                  <p:stCondLst>
                                    <p:cond delay="500"/>
                                  </p:stCondLst>
                                  <p:childTnLst>
                                    <p:set>
                                      <p:cBhvr>
                                        <p:cTn id="31" dur="1" fill="hold">
                                          <p:stCondLst>
                                            <p:cond delay="0"/>
                                          </p:stCondLst>
                                        </p:cTn>
                                        <p:tgtEl>
                                          <p:spTgt spid="77"/>
                                        </p:tgtEl>
                                        <p:attrNameLst>
                                          <p:attrName>style.visibility</p:attrName>
                                        </p:attrNameLst>
                                      </p:cBhvr>
                                      <p:to>
                                        <p:strVal val="visible"/>
                                      </p:to>
                                    </p:set>
                                    <p:animEffect transition="in" filter="wipe(left)">
                                      <p:cBhvr>
                                        <p:cTn id="32" dur="500"/>
                                        <p:tgtEl>
                                          <p:spTgt spid="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slide(fromBottom)">
                                      <p:cBhvr>
                                        <p:cTn id="37" dur="5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lide(fromBottom)">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slide(fromBottom)">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slide(fromBottom)">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slide(fromBottom)">
                                      <p:cBhvr>
                                        <p:cTn id="57" dur="500"/>
                                        <p:tgtEl>
                                          <p:spTgt spid="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slide(fromBottom)">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75" grpId="0"/>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81923" name="Rectangle 3"/>
          <p:cNvSpPr>
            <a:spLocks noChangeArrowheads="1"/>
          </p:cNvSpPr>
          <p:nvPr/>
        </p:nvSpPr>
        <p:spPr bwMode="auto">
          <a:xfrm>
            <a:off x="571500" y="1660525"/>
            <a:ext cx="80010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19050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2800">
                <a:cs typeface="Times New Roman" panose="02020603050405020304" pitchFamily="18" charset="0"/>
              </a:rPr>
              <a:t>Las</a:t>
            </a:r>
            <a:r>
              <a:rPr lang="fr-FR" altLang="es-ES" sz="2800">
                <a:cs typeface="Times New Roman" panose="02020603050405020304" pitchFamily="18" charset="0"/>
              </a:rPr>
              <a:t> grandes líneas de la futura política regional son las siguientes:</a:t>
            </a:r>
            <a:endParaRPr lang="es-ES_tradnl" altLang="es-ES" sz="2800">
              <a:cs typeface="Times New Roman" panose="02020603050405020304" pitchFamily="18" charset="0"/>
            </a:endParaRPr>
          </a:p>
          <a:p>
            <a:pPr eaLnBrk="1" hangingPunct="1">
              <a:lnSpc>
                <a:spcPct val="60000"/>
              </a:lnSpc>
            </a:pPr>
            <a:endParaRPr lang="fr-FR" altLang="es-ES" sz="2800">
              <a:cs typeface="Times New Roman" panose="02020603050405020304" pitchFamily="18" charset="0"/>
            </a:endParaRPr>
          </a:p>
          <a:p>
            <a:pPr lvl="1"/>
            <a:r>
              <a:rPr lang="fr-FR" altLang="es-ES" sz="2800"/>
              <a:t>Un </a:t>
            </a:r>
            <a:r>
              <a:rPr lang="fr-FR" altLang="es-ES" sz="2800" b="1" u="sng"/>
              <a:t>nuevo objetivo nº 1</a:t>
            </a:r>
            <a:r>
              <a:rPr lang="fr-FR" altLang="es-ES" sz="2800"/>
              <a:t> reagruparía las intervenciones estructurales en favor de las regiones menos desarrolladas. Incluiría a las regiones actuales de la UE que no hayan completado su convergencia económica y a casi todas las regiones de los nuevos Estados miembros. </a:t>
            </a:r>
            <a:endParaRPr lang="es-ES_tradnl" altLang="es-ES" sz="2800"/>
          </a:p>
          <a:p>
            <a:pPr lvl="1"/>
            <a:r>
              <a:rPr lang="fr-FR" altLang="es-ES" sz="2800"/>
              <a:t>Únicamente Chipre y las regiones de Praga (República Checa) y de Bratislava (Eslovaquia) estarían excluidas. </a:t>
            </a:r>
          </a:p>
        </p:txBody>
      </p:sp>
      <p:sp>
        <p:nvSpPr>
          <p:cNvPr id="81924" name="Rectangle 4"/>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82947" name="Rectangle 3"/>
          <p:cNvSpPr>
            <a:spLocks noChangeArrowheads="1"/>
          </p:cNvSpPr>
          <p:nvPr/>
        </p:nvSpPr>
        <p:spPr bwMode="auto">
          <a:xfrm>
            <a:off x="381000" y="1878013"/>
            <a:ext cx="83820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s-ES_tradnl" altLang="es-ES" sz="2000">
              <a:solidFill>
                <a:srgbClr val="008000"/>
              </a:solidFill>
              <a:cs typeface="Times New Roman" panose="02020603050405020304" pitchFamily="18" charset="0"/>
            </a:endParaRPr>
          </a:p>
          <a:p>
            <a:pPr eaLnBrk="1" hangingPunct="1"/>
            <a:r>
              <a:rPr lang="fr-FR" altLang="es-ES" sz="2800">
                <a:solidFill>
                  <a:srgbClr val="008000"/>
                </a:solidFill>
              </a:rPr>
              <a:t> </a:t>
            </a:r>
            <a:r>
              <a:rPr lang="fr-FR" altLang="es-ES" sz="2800"/>
              <a:t>En lo sucesivo está previsto un </a:t>
            </a:r>
            <a:r>
              <a:rPr lang="fr-FR" altLang="es-ES" sz="2800" b="1" u="sng"/>
              <a:t>apoyo transitorio</a:t>
            </a:r>
            <a:r>
              <a:rPr lang="fr-FR" altLang="es-ES" sz="2800"/>
              <a:t> para las regiones actuales de la Unión que, debido a la ampliación, quedarían fuera de los criterios de subvencionabilidd por un simple efecto estadístico. El objetivo nº 1 concentraría el 75% de los créditos asignados a la futura política regional.</a:t>
            </a:r>
          </a:p>
          <a:p>
            <a:endParaRPr lang="fr-FR" altLang="es-ES" sz="2800"/>
          </a:p>
        </p:txBody>
      </p:sp>
      <p:sp>
        <p:nvSpPr>
          <p:cNvPr id="82948" name="Rectangle 4"/>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83971" name="Rectangle 3"/>
          <p:cNvSpPr>
            <a:spLocks noChangeArrowheads="1"/>
          </p:cNvSpPr>
          <p:nvPr/>
        </p:nvSpPr>
        <p:spPr bwMode="auto">
          <a:xfrm>
            <a:off x="533400" y="1981200"/>
            <a:ext cx="82296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s-ES" sz="2800"/>
              <a:t>Un </a:t>
            </a:r>
            <a:r>
              <a:rPr lang="fr-FR" altLang="es-ES" sz="2800" b="1" u="sng"/>
              <a:t>objetivo nº 2 renovado</a:t>
            </a:r>
            <a:r>
              <a:rPr lang="fr-FR" altLang="es-ES" sz="2800"/>
              <a:t> apoyaría, con el 20% de los créditos, proyectos en favor de la competitividad regional, el empleo y la formación en las regiones no incluidas en el objetivo nº 1. </a:t>
            </a:r>
            <a:endParaRPr lang="es-ES_tradnl" altLang="es-ES" sz="2800"/>
          </a:p>
          <a:p>
            <a:pPr eaLnBrk="1" hangingPunct="1"/>
            <a:endParaRPr lang="es-ES_tradnl" altLang="es-ES" sz="2800"/>
          </a:p>
          <a:p>
            <a:pPr eaLnBrk="1" hangingPunct="1"/>
            <a:r>
              <a:rPr lang="fr-FR" altLang="es-ES" sz="2800"/>
              <a:t>Cada Estado miembro recibiría una dotación nacional con la obligación de respetar una concentración temática, financiera y temporal.</a:t>
            </a:r>
          </a:p>
        </p:txBody>
      </p:sp>
      <p:sp>
        <p:nvSpPr>
          <p:cNvPr id="83972" name="Rectangle 4"/>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76200"/>
            <a:ext cx="7772400" cy="685800"/>
          </a:xfrm>
        </p:spPr>
        <p:txBody>
          <a:bodyPr/>
          <a:lstStyle/>
          <a:p>
            <a:pPr eaLnBrk="1" hangingPunct="1"/>
            <a:r>
              <a:rPr lang="es-ES_tradnl" altLang="es-ES" sz="3600" smtClean="0">
                <a:solidFill>
                  <a:srgbClr val="008000"/>
                </a:solidFill>
              </a:rPr>
              <a:t>Fondos Estructurales</a:t>
            </a:r>
            <a:endParaRPr lang="fr-FR" altLang="es-ES" sz="3600" smtClean="0">
              <a:solidFill>
                <a:srgbClr val="008000"/>
              </a:solidFill>
            </a:endParaRPr>
          </a:p>
        </p:txBody>
      </p:sp>
      <p:sp>
        <p:nvSpPr>
          <p:cNvPr id="84995" name="Rectangle 3"/>
          <p:cNvSpPr>
            <a:spLocks noChangeArrowheads="1"/>
          </p:cNvSpPr>
          <p:nvPr/>
        </p:nvSpPr>
        <p:spPr bwMode="auto">
          <a:xfrm>
            <a:off x="1066800" y="2420938"/>
            <a:ext cx="7162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1"/>
            <a:r>
              <a:rPr lang="fr-FR" altLang="es-ES" sz="2800"/>
              <a:t>La </a:t>
            </a:r>
            <a:r>
              <a:rPr lang="fr-FR" altLang="es-ES" sz="2800" b="1" u="sng"/>
              <a:t>cooperación regional</a:t>
            </a:r>
            <a:r>
              <a:rPr lang="fr-FR" altLang="es-ES" sz="2800"/>
              <a:t> debería mantenerse en la proporción del </a:t>
            </a:r>
            <a:r>
              <a:rPr lang="fr-FR" altLang="es-ES" sz="2800" b="1"/>
              <a:t>5%</a:t>
            </a:r>
            <a:r>
              <a:rPr lang="fr-FR" altLang="es-ES" sz="2800"/>
              <a:t> de los créditos. </a:t>
            </a:r>
            <a:endParaRPr lang="es-ES_tradnl" altLang="es-ES" sz="2800"/>
          </a:p>
          <a:p>
            <a:pPr lvl="1"/>
            <a:endParaRPr lang="es-ES_tradnl" altLang="es-ES" sz="2800"/>
          </a:p>
          <a:p>
            <a:pPr lvl="1"/>
            <a:r>
              <a:rPr lang="fr-FR" altLang="es-ES" sz="2800"/>
              <a:t>Se llevaría a cabo a nivel de las fronteras internas y externas de la Unión.</a:t>
            </a:r>
          </a:p>
          <a:p>
            <a:endParaRPr lang="fr-FR" altLang="es-ES" sz="2800"/>
          </a:p>
        </p:txBody>
      </p:sp>
      <p:sp>
        <p:nvSpPr>
          <p:cNvPr id="84996" name="Rectangle 4"/>
          <p:cNvSpPr>
            <a:spLocks noChangeArrowheads="1"/>
          </p:cNvSpPr>
          <p:nvPr/>
        </p:nvSpPr>
        <p:spPr bwMode="auto">
          <a:xfrm>
            <a:off x="1357313" y="914400"/>
            <a:ext cx="6427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_tradnl" altLang="es-ES" sz="3200">
                <a:solidFill>
                  <a:srgbClr val="008000"/>
                </a:solidFill>
                <a:cs typeface="Times New Roman" panose="02020603050405020304" pitchFamily="18" charset="0"/>
              </a:rPr>
              <a:t>La reforma de los fondos estructurales</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Título"/>
          <p:cNvSpPr>
            <a:spLocks noGrp="1"/>
          </p:cNvSpPr>
          <p:nvPr>
            <p:ph type="title"/>
          </p:nvPr>
        </p:nvSpPr>
        <p:spPr>
          <a:xfrm>
            <a:off x="395288" y="260350"/>
            <a:ext cx="8497887" cy="1143000"/>
          </a:xfrm>
        </p:spPr>
        <p:txBody>
          <a:bodyPr/>
          <a:lstStyle/>
          <a:p>
            <a:r>
              <a:rPr lang="es-ES" altLang="es-ES" sz="3200" b="1" smtClean="0"/>
              <a:t>Reforma de la política de cohesión 2014-2020</a:t>
            </a:r>
            <a:r>
              <a:rPr lang="es-ES" altLang="es-ES" sz="2000" smtClean="0"/>
              <a:t/>
            </a:r>
            <a:br>
              <a:rPr lang="es-ES" altLang="es-ES" sz="2000" smtClean="0"/>
            </a:br>
            <a:r>
              <a:rPr lang="es-ES" altLang="es-ES" sz="2000" smtClean="0"/>
              <a:t>Reorientar la política de cohesión de la UE para obtener el máximo impacto en el crecimiento y el empleo: la reforma en diez puntos</a:t>
            </a:r>
          </a:p>
        </p:txBody>
      </p:sp>
      <p:sp>
        <p:nvSpPr>
          <p:cNvPr id="86019" name="2 Rectángulo"/>
          <p:cNvSpPr>
            <a:spLocks noChangeArrowheads="1"/>
          </p:cNvSpPr>
          <p:nvPr/>
        </p:nvSpPr>
        <p:spPr bwMode="auto">
          <a:xfrm>
            <a:off x="395288" y="1844675"/>
            <a:ext cx="84248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2000"/>
              <a:t>En conjunto, la política de cohesión reformada destinará hasta </a:t>
            </a:r>
            <a:r>
              <a:rPr lang="es-ES" altLang="es-ES" sz="2000" b="1"/>
              <a:t>366 800 millones de euros</a:t>
            </a:r>
            <a:r>
              <a:rPr lang="es-ES" altLang="es-ES" sz="2000"/>
              <a:t> a inversiones en las regiones y ciudades de Europa, así como en la economía real. Será el instrumento de inversión principal para cumplir los </a:t>
            </a:r>
            <a:r>
              <a:rPr lang="es-ES" altLang="es-ES" sz="2000" b="1"/>
              <a:t>objetivos de «Europa 2020»: </a:t>
            </a:r>
            <a:r>
              <a:rPr lang="es-ES" altLang="es-ES" sz="2000"/>
              <a:t>generar crecimiento y puestos de trabajo, abordar el cambio climático y la dependencia energética y reducir la pobreza y la marginación social. Contribuirá a esto que el Fondo Europeo de Desarrollo Regional se centre en las prioridades fundamentales, tales como el </a:t>
            </a:r>
            <a:r>
              <a:rPr lang="es-ES" altLang="es-ES" sz="2000" b="1"/>
              <a:t>apoyo a las pequeñas y medianas empresas</a:t>
            </a:r>
            <a:r>
              <a:rPr lang="es-ES" altLang="es-ES" sz="2000"/>
              <a:t>, con el objetivo de </a:t>
            </a:r>
            <a:r>
              <a:rPr lang="es-ES" altLang="es-ES" sz="2000" b="1"/>
              <a:t>duplicar las ayudas de 70 000 millones de euros a 140 000 millones a lo largo de siete años</a:t>
            </a:r>
            <a:r>
              <a:rPr lang="es-ES" altLang="es-ES" sz="2000"/>
              <a:t>. Habrá una mayor orientación hacia los resultados y una nueva reserva de eficacia en todos los fondos estructurales y de inversión que incentive los buenos proyectos. Por último, la eficiencia de la política de cohesión, de desarrollo rural y de pesca también se asociará a la gobernanza económica </a:t>
            </a:r>
            <a:r>
              <a:rPr lang="es-ES" altLang="es-ES" sz="2000" b="1"/>
              <a:t>para promover el cumplimiento por los Estados miembros de las recomendaciones de la UE en el marco del Semestre Europeo</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Título"/>
          <p:cNvSpPr>
            <a:spLocks noGrp="1"/>
          </p:cNvSpPr>
          <p:nvPr>
            <p:ph type="title"/>
          </p:nvPr>
        </p:nvSpPr>
        <p:spPr>
          <a:xfrm>
            <a:off x="395288" y="260350"/>
            <a:ext cx="8497887" cy="1143000"/>
          </a:xfrm>
        </p:spPr>
        <p:txBody>
          <a:bodyPr/>
          <a:lstStyle/>
          <a:p>
            <a:r>
              <a:rPr lang="es-ES" altLang="es-ES" sz="3200" b="1" smtClean="0"/>
              <a:t>Reforma de la política de cohesión 2014-2020</a:t>
            </a:r>
            <a:r>
              <a:rPr lang="es-ES" altLang="es-ES" sz="2000" smtClean="0"/>
              <a:t/>
            </a:r>
            <a:br>
              <a:rPr lang="es-ES" altLang="es-ES" sz="2000" smtClean="0"/>
            </a:br>
            <a:r>
              <a:rPr lang="es-ES" altLang="es-ES" sz="2000" smtClean="0"/>
              <a:t>Reorientar la política de cohesión de la UE para obtener el máximo impacto en el crecimiento y el empleo: la reforma en diez puntos</a:t>
            </a:r>
          </a:p>
        </p:txBody>
      </p:sp>
      <p:sp>
        <p:nvSpPr>
          <p:cNvPr id="87043" name="2 Rectángulo"/>
          <p:cNvSpPr>
            <a:spLocks noChangeArrowheads="1"/>
          </p:cNvSpPr>
          <p:nvPr/>
        </p:nvSpPr>
        <p:spPr bwMode="auto">
          <a:xfrm>
            <a:off x="468313" y="2565400"/>
            <a:ext cx="84248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2000"/>
              <a:t>1. Invertir en todas las regiones de la UE y adaptar el nivel de la ayuda y la contribución nacional (tasa de cofinanciación) a sus respectivos niveles de desarrollo:</a:t>
            </a:r>
          </a:p>
          <a:p>
            <a:pPr eaLnBrk="1" hangingPunct="1"/>
            <a:endParaRPr lang="es-ES" altLang="es-ES" sz="2000"/>
          </a:p>
          <a:p>
            <a:pPr eaLnBrk="1" hangingPunct="1"/>
            <a:r>
              <a:rPr lang="es-ES" altLang="es-ES" sz="2000"/>
              <a:t>Regiones menos desarrolladas (PIB &lt; 75 % de la media de la EU-27)</a:t>
            </a:r>
          </a:p>
          <a:p>
            <a:pPr eaLnBrk="1" hangingPunct="1"/>
            <a:endParaRPr lang="es-ES" altLang="es-ES" sz="2000"/>
          </a:p>
          <a:p>
            <a:pPr eaLnBrk="1" hangingPunct="1"/>
            <a:r>
              <a:rPr lang="es-ES" altLang="es-ES" sz="2000"/>
              <a:t>Regiones en transición (PIB entre el 75 y el 90 % de la media de la EU-27) </a:t>
            </a:r>
          </a:p>
          <a:p>
            <a:pPr eaLnBrk="1" hangingPunct="1"/>
            <a:endParaRPr lang="es-ES" altLang="es-ES" sz="2000"/>
          </a:p>
          <a:p>
            <a:pPr eaLnBrk="1" hangingPunct="1"/>
            <a:r>
              <a:rPr lang="es-ES" altLang="es-ES" sz="2000"/>
              <a:t>Regiones más desarrolladas (PIB &gt; 90 % de la media de la EU-27)</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Título"/>
          <p:cNvSpPr>
            <a:spLocks noGrp="1"/>
          </p:cNvSpPr>
          <p:nvPr>
            <p:ph type="title"/>
          </p:nvPr>
        </p:nvSpPr>
        <p:spPr>
          <a:xfrm>
            <a:off x="395288" y="260350"/>
            <a:ext cx="8497887" cy="1143000"/>
          </a:xfrm>
        </p:spPr>
        <p:txBody>
          <a:bodyPr/>
          <a:lstStyle/>
          <a:p>
            <a:r>
              <a:rPr lang="es-ES" altLang="es-ES" sz="3200" b="1" smtClean="0"/>
              <a:t>Reforma de la política de cohesión 2014-2020</a:t>
            </a:r>
            <a:r>
              <a:rPr lang="es-ES" altLang="es-ES" sz="2000" smtClean="0"/>
              <a:t/>
            </a:r>
            <a:br>
              <a:rPr lang="es-ES" altLang="es-ES" sz="2000" smtClean="0"/>
            </a:br>
            <a:r>
              <a:rPr lang="es-ES" altLang="es-ES" sz="2000" smtClean="0"/>
              <a:t>Reorientar la política de cohesión de la UE para obtener el máximo impacto en el crecimiento y el empleo: la reforma en diez puntos</a:t>
            </a:r>
          </a:p>
        </p:txBody>
      </p:sp>
      <p:sp>
        <p:nvSpPr>
          <p:cNvPr id="88067" name="2 Rectángulo"/>
          <p:cNvSpPr>
            <a:spLocks noChangeArrowheads="1"/>
          </p:cNvSpPr>
          <p:nvPr/>
        </p:nvSpPr>
        <p:spPr bwMode="auto">
          <a:xfrm>
            <a:off x="395288" y="1484313"/>
            <a:ext cx="8424862"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1800" b="1"/>
              <a:t>2. Concentrar los recursos en los principales sectores de crecimiento: </a:t>
            </a:r>
          </a:p>
          <a:p>
            <a:pPr eaLnBrk="1" hangingPunct="1"/>
            <a:r>
              <a:rPr lang="es-ES" altLang="es-ES" sz="1800" b="1"/>
              <a:t>FEDER: </a:t>
            </a:r>
            <a:r>
              <a:rPr lang="es-ES" altLang="es-ES" sz="1800"/>
              <a:t> cuatro prioridades principales: innovación e investigación, agenda digital, apoyo a las pequeñas y medianas empresas (PYME) y economía con bajas emisiones de carbono, en función de la categoría de región de que se trate (menos desarrolladas: 50 %; en transición: 60 %; y más desarrolladas: 80 %). A estos sectores se dedicarán aproximadamente 100 000 millones de euros, de los cuales al menos 23 000 millones servirán para apoyar el paso a una economía con bajas emisiones de carbono (eficiencia energética y energías renovables). A este respecto, existen obligaciones separadas para la asignación de recursos del FEDER (menos desarrolladas: 12 %; transición: 15 %; y más desarrolladas: 20 %). </a:t>
            </a:r>
          </a:p>
          <a:p>
            <a:pPr eaLnBrk="1" hangingPunct="1"/>
            <a:r>
              <a:rPr lang="es-ES" altLang="es-ES" sz="1800" b="1"/>
              <a:t>Fondo de Cohesión,: </a:t>
            </a:r>
            <a:r>
              <a:rPr lang="es-ES" altLang="es-ES" sz="1800"/>
              <a:t>66 000 millones de euros a las conexiones prioritarias de las redes de transporte transeuropeas y a los proyectos de infraestructuras medioambientales clave.</a:t>
            </a:r>
          </a:p>
          <a:p>
            <a:pPr eaLnBrk="1" hangingPunct="1"/>
            <a:r>
              <a:rPr lang="es-ES" altLang="es-ES" sz="1800" b="1"/>
              <a:t>FSE</a:t>
            </a:r>
            <a:r>
              <a:rPr lang="es-ES" altLang="es-ES" sz="1800"/>
              <a:t>:, 70 000 millones de euros  para formación y el aprendizaje permanente y la educación y la inclusión social (al menos un 20 % del FSE en cada Estado miembro tendrá que utilizarse para apoyar este objetivo). La dotación del FSE se establecerá en función de las necesidades de cada Estado miembro, con un mínimo predefinido, lo que supone un total de al menos. La nueva </a:t>
            </a:r>
            <a:r>
              <a:rPr lang="es-ES" altLang="es-ES" sz="1800" b="1"/>
              <a:t>Iniciativa de Empleo Juvenil </a:t>
            </a:r>
            <a:r>
              <a:rPr lang="es-ES" altLang="es-ES" sz="1800"/>
              <a:t>vinculada al FSE y dotada con al menos </a:t>
            </a:r>
            <a:r>
              <a:rPr lang="es-ES" altLang="es-ES" sz="1800" b="1"/>
              <a:t>6 000 millones </a:t>
            </a:r>
            <a:r>
              <a:rPr lang="es-ES" altLang="es-ES" sz="1800"/>
              <a:t>de euros se destinará a apoyar la aplicación de la Garantía Juvenil.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Título"/>
          <p:cNvSpPr>
            <a:spLocks noGrp="1"/>
          </p:cNvSpPr>
          <p:nvPr>
            <p:ph type="title"/>
          </p:nvPr>
        </p:nvSpPr>
        <p:spPr>
          <a:xfrm>
            <a:off x="395288" y="260350"/>
            <a:ext cx="8497887" cy="1143000"/>
          </a:xfrm>
        </p:spPr>
        <p:txBody>
          <a:bodyPr/>
          <a:lstStyle/>
          <a:p>
            <a:r>
              <a:rPr lang="es-ES" altLang="es-ES" sz="3200" b="1" smtClean="0"/>
              <a:t>Reforma de la política de cohesión 2014-2020</a:t>
            </a:r>
            <a:r>
              <a:rPr lang="es-ES" altLang="es-ES" sz="2000" smtClean="0"/>
              <a:t/>
            </a:r>
            <a:br>
              <a:rPr lang="es-ES" altLang="es-ES" sz="2000" smtClean="0"/>
            </a:br>
            <a:r>
              <a:rPr lang="es-ES" altLang="es-ES" sz="2000" smtClean="0"/>
              <a:t>Reorientar la política de cohesión de la UE para obtener el máximo impacto en el crecimiento y el empleo: la reforma en diez puntos</a:t>
            </a:r>
          </a:p>
        </p:txBody>
      </p:sp>
      <p:sp>
        <p:nvSpPr>
          <p:cNvPr id="89091" name="2 Rectángulo"/>
          <p:cNvSpPr>
            <a:spLocks noChangeArrowheads="1"/>
          </p:cNvSpPr>
          <p:nvPr/>
        </p:nvSpPr>
        <p:spPr bwMode="auto">
          <a:xfrm>
            <a:off x="468313" y="2565400"/>
            <a:ext cx="84248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2000" b="1"/>
              <a:t>3. Fijar metas y objetivos claros, transparentes y cuantificables por lo que se refiere a la responsabilidad y los resultados: </a:t>
            </a:r>
            <a:r>
              <a:rPr lang="es-ES" altLang="es-ES" sz="2000"/>
              <a:t>Los países y las regiones deberán anunciar con antelación los objetivos que pretenden alcanzar con los recursos disponibles y determinar con precisión cómo van a medir los progresos realizados en la consecución de los mismos. De este modo, la utilización de los recursos financieros podrá ser objeto de un seguimiento y debate periódicos. Esto significa que hacia el final del período podrán ponerse fondos adicionales a disposición de los programas más eficientes (a través de la denominada «reserva de eficacia»).</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Título"/>
          <p:cNvSpPr>
            <a:spLocks noGrp="1"/>
          </p:cNvSpPr>
          <p:nvPr>
            <p:ph type="title"/>
          </p:nvPr>
        </p:nvSpPr>
        <p:spPr>
          <a:xfrm>
            <a:off x="395288" y="260350"/>
            <a:ext cx="8497887" cy="1143000"/>
          </a:xfrm>
        </p:spPr>
        <p:txBody>
          <a:bodyPr/>
          <a:lstStyle/>
          <a:p>
            <a:r>
              <a:rPr lang="es-ES" altLang="es-ES" sz="3200" b="1" smtClean="0"/>
              <a:t>Reforma de la política de cohesión 2014-2020</a:t>
            </a:r>
            <a:r>
              <a:rPr lang="es-ES" altLang="es-ES" sz="2000" smtClean="0"/>
              <a:t/>
            </a:r>
            <a:br>
              <a:rPr lang="es-ES" altLang="es-ES" sz="2000" smtClean="0"/>
            </a:br>
            <a:r>
              <a:rPr lang="es-ES" altLang="es-ES" sz="2000" smtClean="0"/>
              <a:t>Reorientar la política de cohesión de la UE para obtener el máximo impacto en el crecimiento y el empleo: la reforma en diez puntos</a:t>
            </a:r>
          </a:p>
        </p:txBody>
      </p:sp>
      <p:sp>
        <p:nvSpPr>
          <p:cNvPr id="90115" name="2 Rectángulo"/>
          <p:cNvSpPr>
            <a:spLocks noChangeArrowheads="1"/>
          </p:cNvSpPr>
          <p:nvPr/>
        </p:nvSpPr>
        <p:spPr bwMode="auto">
          <a:xfrm>
            <a:off x="468313" y="2565400"/>
            <a:ext cx="84248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2000" b="1"/>
              <a:t>4. Establecer condiciones antes de que los fondos puedan llegar a su destino a fin de garantizar inversiones más eficaces. </a:t>
            </a:r>
            <a:r>
              <a:rPr lang="es-ES" altLang="es-ES" sz="2000"/>
              <a:t>Entre las condiciones previas necesarias cabe destacar las estrategias de «especialización inteligente» destinadas a identificar los puntos fuertes y el potencial, las reformas favorables a las empresas, las estrategias de transporte, las medidas destinadas a mejorar los sistemas de contratación pública, el cumplimiento de la normativa sobre medio ambiente y las estrategias para combatir el desempleo de los jóvenes y el abandono escolar y para promover la igualdad entre hombres y mujeres y la no discriminación.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Título"/>
          <p:cNvSpPr>
            <a:spLocks noGrp="1"/>
          </p:cNvSpPr>
          <p:nvPr>
            <p:ph type="title"/>
          </p:nvPr>
        </p:nvSpPr>
        <p:spPr>
          <a:xfrm>
            <a:off x="395288" y="260350"/>
            <a:ext cx="8497887" cy="1143000"/>
          </a:xfrm>
        </p:spPr>
        <p:txBody>
          <a:bodyPr/>
          <a:lstStyle/>
          <a:p>
            <a:r>
              <a:rPr lang="es-ES" altLang="es-ES" sz="3200" b="1" smtClean="0"/>
              <a:t>Reforma de la política de cohesión 2014-2020</a:t>
            </a:r>
            <a:r>
              <a:rPr lang="es-ES" altLang="es-ES" sz="2000" smtClean="0"/>
              <a:t/>
            </a:r>
            <a:br>
              <a:rPr lang="es-ES" altLang="es-ES" sz="2000" smtClean="0"/>
            </a:br>
            <a:r>
              <a:rPr lang="es-ES" altLang="es-ES" sz="2000" smtClean="0"/>
              <a:t>Reorientar la política de cohesión de la UE para obtener el máximo impacto en el crecimiento y el empleo: la reforma en diez puntos</a:t>
            </a:r>
          </a:p>
        </p:txBody>
      </p:sp>
      <p:sp>
        <p:nvSpPr>
          <p:cNvPr id="91139" name="2 Rectángulo"/>
          <p:cNvSpPr>
            <a:spLocks noChangeArrowheads="1"/>
          </p:cNvSpPr>
          <p:nvPr/>
        </p:nvSpPr>
        <p:spPr bwMode="auto">
          <a:xfrm>
            <a:off x="468313" y="2565400"/>
            <a:ext cx="842486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2000" b="1"/>
              <a:t>5. Definir una estrategia común para reforzar la coordinación y reducir los solapamientos: </a:t>
            </a:r>
            <a:r>
              <a:rPr lang="es-ES" altLang="es-ES" sz="2000"/>
              <a:t>Un Marco Estratégico Común sienta las bases para una mejor coordinación entre los Fondos Estructurales y de Inversión Europeos (FEDER, Fondo de Cohesión y FSE, que constituyen los tres fondos de la política de cohesión, así como el Fondo de Desarrollo Rural y el Fondo Marítimo y de Pesca). Permite también desarrollar vínculos más estrechos con otros instrumentos de la UE, como Horizonte 2020, el Mecanismo «Conectar Europa» y el Programa para el Empleo y la Innovación Social.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u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24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492375"/>
            <a:ext cx="46291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Título"/>
          <p:cNvSpPr>
            <a:spLocks noGrp="1"/>
          </p:cNvSpPr>
          <p:nvPr>
            <p:ph type="title"/>
          </p:nvPr>
        </p:nvSpPr>
        <p:spPr>
          <a:xfrm>
            <a:off x="395288" y="260350"/>
            <a:ext cx="8497887" cy="1143000"/>
          </a:xfrm>
        </p:spPr>
        <p:txBody>
          <a:bodyPr/>
          <a:lstStyle/>
          <a:p>
            <a:r>
              <a:rPr lang="es-ES" altLang="es-ES" sz="3200" b="1" smtClean="0"/>
              <a:t>Reforma de la política de cohesión 2014-2020</a:t>
            </a:r>
            <a:r>
              <a:rPr lang="es-ES" altLang="es-ES" sz="2000" smtClean="0"/>
              <a:t/>
            </a:r>
            <a:br>
              <a:rPr lang="es-ES" altLang="es-ES" sz="2000" smtClean="0"/>
            </a:br>
            <a:r>
              <a:rPr lang="es-ES" altLang="es-ES" sz="2000" smtClean="0"/>
              <a:t>Reorientar la política de cohesión de la UE para obtener el máximo impacto en el crecimiento y el empleo: la reforma en diez puntos</a:t>
            </a:r>
          </a:p>
        </p:txBody>
      </p:sp>
      <p:sp>
        <p:nvSpPr>
          <p:cNvPr id="92163" name="2 Rectángulo"/>
          <p:cNvSpPr>
            <a:spLocks noChangeArrowheads="1"/>
          </p:cNvSpPr>
          <p:nvPr/>
        </p:nvSpPr>
        <p:spPr bwMode="auto">
          <a:xfrm>
            <a:off x="323850" y="1844675"/>
            <a:ext cx="8424863"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2000"/>
              <a:t>6. </a:t>
            </a:r>
            <a:r>
              <a:rPr lang="es-ES" altLang="es-ES" sz="2000" b="1"/>
              <a:t>Reducir la burocracia y simplificar la utilización de las inversiones </a:t>
            </a:r>
            <a:r>
              <a:rPr lang="es-ES" altLang="es-ES" sz="2000"/>
              <a:t>de la UE a través de un conjunto de normas comunes para todos los Fondos Estructurales y de Inversión Europeos, así como de normas de contabilidad simplificadas, requisitos de información más específicos y un mayor recurso a la tecnología digital («e-cohesión»).</a:t>
            </a:r>
          </a:p>
          <a:p>
            <a:pPr eaLnBrk="1" hangingPunct="1"/>
            <a:endParaRPr lang="es-ES" altLang="es-ES" sz="2000"/>
          </a:p>
          <a:p>
            <a:pPr eaLnBrk="1" hangingPunct="1"/>
            <a:r>
              <a:rPr lang="es-ES" altLang="es-ES" sz="2000" b="1"/>
              <a:t>7. Reforzar la dimensión urbana de la política</a:t>
            </a:r>
            <a:r>
              <a:rPr lang="es-ES" altLang="es-ES" sz="2000"/>
              <a:t>, asignando un importe mínimo de los recursos del FEDER a proyectos integrados en las ciudades, que se suma a otros gastos en las zonas urbanas. </a:t>
            </a:r>
          </a:p>
          <a:p>
            <a:pPr eaLnBrk="1" hangingPunct="1"/>
            <a:endParaRPr lang="es-ES" altLang="es-ES" sz="2000"/>
          </a:p>
          <a:p>
            <a:pPr eaLnBrk="1" hangingPunct="1"/>
            <a:r>
              <a:rPr lang="es-ES" altLang="es-ES" sz="2000" b="1"/>
              <a:t>8. Aumentar la cooperación más allá de las fronteras </a:t>
            </a:r>
            <a:r>
              <a:rPr lang="es-ES" altLang="es-ES" sz="2000"/>
              <a:t>y facilitar el desarrollo de más proyectos transfronterizos. Garantizar asimismo que las estrategias macrorregionales, como las relativas al Danubio y al Mar Báltico cuentan con el apoyo de los programas nacionales y regionales.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Título"/>
          <p:cNvSpPr>
            <a:spLocks noGrp="1"/>
          </p:cNvSpPr>
          <p:nvPr>
            <p:ph type="title"/>
          </p:nvPr>
        </p:nvSpPr>
        <p:spPr>
          <a:xfrm>
            <a:off x="395288" y="260350"/>
            <a:ext cx="8497887" cy="1143000"/>
          </a:xfrm>
        </p:spPr>
        <p:txBody>
          <a:bodyPr/>
          <a:lstStyle/>
          <a:p>
            <a:r>
              <a:rPr lang="es-ES" altLang="es-ES" sz="3200" b="1" smtClean="0"/>
              <a:t>Reforma de la política de cohesión 2014-2020</a:t>
            </a:r>
            <a:r>
              <a:rPr lang="es-ES" altLang="es-ES" sz="2000" smtClean="0"/>
              <a:t/>
            </a:r>
            <a:br>
              <a:rPr lang="es-ES" altLang="es-ES" sz="2000" smtClean="0"/>
            </a:br>
            <a:r>
              <a:rPr lang="es-ES" altLang="es-ES" sz="2000" smtClean="0"/>
              <a:t>Reorientar la política de cohesión de la UE para obtener el máximo impacto en el crecimiento y el empleo: la reforma en diez puntos</a:t>
            </a:r>
          </a:p>
        </p:txBody>
      </p:sp>
      <p:sp>
        <p:nvSpPr>
          <p:cNvPr id="93187" name="2 Rectángulo"/>
          <p:cNvSpPr>
            <a:spLocks noChangeArrowheads="1"/>
          </p:cNvSpPr>
          <p:nvPr/>
        </p:nvSpPr>
        <p:spPr bwMode="auto">
          <a:xfrm>
            <a:off x="468313" y="2565400"/>
            <a:ext cx="84248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2000" b="1"/>
              <a:t>9. Velar por que la política de cohesión esté mejor vinculada a una mayor gobernanza económica de la UE: </a:t>
            </a:r>
            <a:r>
              <a:rPr lang="es-ES" altLang="es-ES" sz="2000"/>
              <a:t>Los programas deberán ser coherentes con los programas nacionales de reforma e incluir las reformas pertinentes identificadas en las recomendaciones específicas para cada país en el Semestre Europeo. Cuando sea necesario, la Comisión podrá solicitar a los Estados miembros, en el marco de la denominada «cláusula de condicionalidad macroeconómica», la modificación de los programas para apoyar reformas estructurales clave. Como último recurso, podrá suspender los fondos si se incumplen de manera grave y repetida las recomendaciones económicas.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Título"/>
          <p:cNvSpPr>
            <a:spLocks noGrp="1"/>
          </p:cNvSpPr>
          <p:nvPr>
            <p:ph type="title"/>
          </p:nvPr>
        </p:nvSpPr>
        <p:spPr>
          <a:xfrm>
            <a:off x="395288" y="260350"/>
            <a:ext cx="8497887" cy="1143000"/>
          </a:xfrm>
        </p:spPr>
        <p:txBody>
          <a:bodyPr/>
          <a:lstStyle/>
          <a:p>
            <a:r>
              <a:rPr lang="es-ES" altLang="es-ES" sz="3200" b="1" smtClean="0"/>
              <a:t>Reforma de la política de cohesión 2014-2020</a:t>
            </a:r>
            <a:r>
              <a:rPr lang="es-ES" altLang="es-ES" sz="2000" smtClean="0"/>
              <a:t/>
            </a:r>
            <a:br>
              <a:rPr lang="es-ES" altLang="es-ES" sz="2000" smtClean="0"/>
            </a:br>
            <a:r>
              <a:rPr lang="es-ES" altLang="es-ES" sz="2000" smtClean="0"/>
              <a:t>Reorientar la política de cohesión de la UE para obtener el máximo impacto en el crecimiento y el empleo: la reforma en diez puntos</a:t>
            </a:r>
          </a:p>
        </p:txBody>
      </p:sp>
      <p:sp>
        <p:nvSpPr>
          <p:cNvPr id="94211" name="2 Rectángulo"/>
          <p:cNvSpPr>
            <a:spLocks noChangeArrowheads="1"/>
          </p:cNvSpPr>
          <p:nvPr/>
        </p:nvSpPr>
        <p:spPr bwMode="auto">
          <a:xfrm>
            <a:off x="468313" y="2565400"/>
            <a:ext cx="84248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s-ES" altLang="es-ES" sz="2000" b="1"/>
              <a:t>10. Fomentar un mayor recurso a los instrumentos financieros con el fin de dar a las PYME más apoyo y acceso al crédito: </a:t>
            </a:r>
            <a:r>
              <a:rPr lang="es-ES" altLang="es-ES" sz="2000"/>
              <a:t>Los Fondos de la UE apoyarán los préstamos, las garantías y el capital social / capital riesgo a través de normas comunes, una ampliación de su ámbito de aplicación y la oferta de incentivos (por ejemplo, porcentajes de cofinanciación más elevados). Favorecer los préstamos en detrimento de las subvenciones debería mejorar la calidad de los proyectos y disuadir de la dependencia de las subvenciones.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475" y="0"/>
            <a:ext cx="2897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p:cNvGraphicFramePr>
            <a:graphicFrameLocks noGrp="1"/>
          </p:cNvGraphicFramePr>
          <p:nvPr>
            <p:extLst>
              <p:ext uri="{D42A27DB-BD31-4B8C-83A1-F6EECF244321}">
                <p14:modId xmlns:p14="http://schemas.microsoft.com/office/powerpoint/2010/main" val="609607821"/>
              </p:ext>
            </p:extLst>
          </p:nvPr>
        </p:nvGraphicFramePr>
        <p:xfrm>
          <a:off x="-252536" y="548680"/>
          <a:ext cx="9303712" cy="60806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37229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Título"/>
          <p:cNvSpPr>
            <a:spLocks noGrp="1"/>
          </p:cNvSpPr>
          <p:nvPr>
            <p:ph type="title"/>
          </p:nvPr>
        </p:nvSpPr>
        <p:spPr/>
        <p:txBody>
          <a:bodyPr/>
          <a:lstStyle/>
          <a:p>
            <a:r>
              <a:rPr lang="es-ES" altLang="es-ES" b="1" dirty="0" smtClean="0">
                <a:hlinkClick r:id="rId2"/>
              </a:rPr>
              <a:t>Prioridades para </a:t>
            </a:r>
            <a:r>
              <a:rPr lang="es-ES" altLang="es-ES" b="1" dirty="0" smtClean="0">
                <a:hlinkClick r:id="rId2"/>
              </a:rPr>
              <a:t>2021-2027 </a:t>
            </a:r>
            <a:endParaRPr lang="es-ES" altLang="es-ES" dirty="0"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9552" y="836712"/>
            <a:ext cx="8064896" cy="4893647"/>
          </a:xfrm>
          <a:prstGeom prst="rect">
            <a:avLst/>
          </a:prstGeom>
        </p:spPr>
        <p:txBody>
          <a:bodyPr wrap="square">
            <a:spAutoFit/>
          </a:bodyPr>
          <a:lstStyle/>
          <a:p>
            <a:r>
              <a:rPr lang="es-ES" b="1" i="1" dirty="0" smtClean="0"/>
              <a:t>Introducción</a:t>
            </a:r>
            <a:endParaRPr lang="es-ES" dirty="0" smtClean="0"/>
          </a:p>
          <a:p>
            <a:r>
              <a:rPr lang="es-ES" dirty="0" smtClean="0"/>
              <a:t>Los </a:t>
            </a:r>
            <a:r>
              <a:rPr lang="es-ES" b="1" dirty="0" smtClean="0"/>
              <a:t>trabajos de programación para el periodo 2021-2027</a:t>
            </a:r>
            <a:r>
              <a:rPr lang="es-ES" dirty="0" smtClean="0"/>
              <a:t> del Fondo Europeo de Desarrollo Regional (FEDER) contemplan fundamentalmente la elaboración del </a:t>
            </a:r>
            <a:r>
              <a:rPr lang="es-ES" b="1" dirty="0" smtClean="0"/>
              <a:t>Acuerdo de Asociación y los Programas</a:t>
            </a:r>
            <a:r>
              <a:rPr lang="es-ES" dirty="0" smtClean="0"/>
              <a:t>.</a:t>
            </a:r>
          </a:p>
          <a:p>
            <a:r>
              <a:rPr lang="es-ES" dirty="0" smtClean="0"/>
              <a:t>El </a:t>
            </a:r>
            <a:r>
              <a:rPr lang="es-ES" b="1" dirty="0" smtClean="0"/>
              <a:t>Acuerdo de Asociación </a:t>
            </a:r>
            <a:r>
              <a:rPr lang="es-ES" dirty="0" smtClean="0"/>
              <a:t>(AA) es un documento de carácter estratégico, elaborado por cada uno de los Estados miembros, y que recoge el planteamiento básico y las prioridades de inversión de FEDER, del Fondo Social Europeo Plus (FSE+), del Fondo Europeo Marítimo, de Pesca y de Acuicultura (FEMPA), y del Fondo de Transición Justa (FTJ), atendiendo a lo dispuesto en el Reglamento de Disposiciones Comunes (Reglamento (UE) 2021/1060).</a:t>
            </a:r>
            <a:endParaRPr lang="es-ES" dirty="0"/>
          </a:p>
        </p:txBody>
      </p:sp>
    </p:spTree>
    <p:extLst>
      <p:ext uri="{BB962C8B-B14F-4D97-AF65-F5344CB8AC3E}">
        <p14:creationId xmlns:p14="http://schemas.microsoft.com/office/powerpoint/2010/main" val="30369083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1560" y="692696"/>
            <a:ext cx="7992888" cy="4401205"/>
          </a:xfrm>
          <a:prstGeom prst="rect">
            <a:avLst/>
          </a:prstGeom>
        </p:spPr>
        <p:txBody>
          <a:bodyPr wrap="square">
            <a:spAutoFit/>
          </a:bodyPr>
          <a:lstStyle/>
          <a:p>
            <a:r>
              <a:rPr lang="es-ES" sz="2000" b="1" i="1" dirty="0" smtClean="0"/>
              <a:t>Objetivos de los Fondos</a:t>
            </a:r>
          </a:p>
          <a:p>
            <a:endParaRPr lang="es-ES" sz="2000" dirty="0" smtClean="0"/>
          </a:p>
          <a:p>
            <a:r>
              <a:rPr lang="es-ES" sz="2000" dirty="0" smtClean="0"/>
              <a:t>El artículo 5 del </a:t>
            </a:r>
            <a:r>
              <a:rPr lang="es-ES" sz="2000" b="1" dirty="0" smtClean="0"/>
              <a:t>Reglamento de Disposiciones Comunes</a:t>
            </a:r>
            <a:r>
              <a:rPr lang="es-ES" sz="2000" dirty="0" smtClean="0"/>
              <a:t> establece que el FEDER, el FSE+ y el FEMPA deben prestar apoyo a los siguientes cinco </a:t>
            </a:r>
            <a:r>
              <a:rPr lang="es-ES" sz="2000" b="1" dirty="0" smtClean="0"/>
              <a:t>Objetivos Políticos (artículo 5)</a:t>
            </a:r>
            <a:r>
              <a:rPr lang="es-ES" sz="2000" dirty="0" smtClean="0"/>
              <a:t>:</a:t>
            </a:r>
          </a:p>
          <a:p>
            <a:endParaRPr lang="es-ES" sz="2000" dirty="0" smtClean="0"/>
          </a:p>
          <a:p>
            <a:pPr>
              <a:buFont typeface="Arial" panose="020B0604020202020204" pitchFamily="34" charset="0"/>
              <a:buChar char="•"/>
            </a:pPr>
            <a:r>
              <a:rPr lang="es-ES" sz="2000" dirty="0" smtClean="0"/>
              <a:t>OP 1. </a:t>
            </a:r>
            <a:r>
              <a:rPr lang="es-ES" sz="2000" b="1" dirty="0" smtClean="0"/>
              <a:t>Una Europa más competitiva e inteligente</a:t>
            </a:r>
            <a:r>
              <a:rPr lang="es-ES" sz="2000" dirty="0" smtClean="0"/>
              <a:t>, promoviendo una transformación económica innovadora e inteligente y una conectividad regional a las tecnologías de la información y de las comunicaciones.</a:t>
            </a:r>
          </a:p>
          <a:p>
            <a:pPr>
              <a:buFont typeface="Arial" panose="020B0604020202020204" pitchFamily="34" charset="0"/>
              <a:buChar char="•"/>
            </a:pPr>
            <a:r>
              <a:rPr lang="es-ES" sz="2000" dirty="0" smtClean="0"/>
              <a:t>OP 2. </a:t>
            </a:r>
            <a:r>
              <a:rPr lang="es-ES" sz="2000" b="1" dirty="0" smtClean="0"/>
              <a:t>Una Europa más verde</a:t>
            </a:r>
            <a:r>
              <a:rPr lang="es-ES" sz="2000" dirty="0" smtClean="0"/>
              <a:t>, baja en carbono, en transición hacia una economía con cero emisiones netas de carbono y </a:t>
            </a:r>
            <a:r>
              <a:rPr lang="es-ES" sz="2000" dirty="0" err="1" smtClean="0"/>
              <a:t>resiliente</a:t>
            </a:r>
            <a:r>
              <a:rPr lang="es-ES" sz="2000" dirty="0" smtClean="0"/>
              <a:t>, promoviendo una transición energética limpia y equitativa, la inversión verde y azul, la economía circular, la mitigación y adaptación al cambio climático, la prevención y gestión de riesgos y la movilidad urbana sostenible.</a:t>
            </a:r>
          </a:p>
        </p:txBody>
      </p:sp>
    </p:spTree>
    <p:extLst>
      <p:ext uri="{BB962C8B-B14F-4D97-AF65-F5344CB8AC3E}">
        <p14:creationId xmlns:p14="http://schemas.microsoft.com/office/powerpoint/2010/main" val="2877812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7544" y="1124744"/>
            <a:ext cx="7992888" cy="4093428"/>
          </a:xfrm>
          <a:prstGeom prst="rect">
            <a:avLst/>
          </a:prstGeom>
        </p:spPr>
        <p:txBody>
          <a:bodyPr wrap="square">
            <a:spAutoFit/>
          </a:bodyPr>
          <a:lstStyle/>
          <a:p>
            <a:r>
              <a:rPr lang="es-ES" sz="2000" b="1" i="1" dirty="0" smtClean="0"/>
              <a:t>Objetivos de los Fondos</a:t>
            </a:r>
          </a:p>
          <a:p>
            <a:endParaRPr lang="es-ES" sz="2000" dirty="0" smtClean="0"/>
          </a:p>
          <a:p>
            <a:pPr>
              <a:buFont typeface="Arial" panose="020B0604020202020204" pitchFamily="34" charset="0"/>
              <a:buChar char="•"/>
            </a:pPr>
            <a:r>
              <a:rPr lang="es-ES" sz="2000" dirty="0" smtClean="0"/>
              <a:t>OP 3. </a:t>
            </a:r>
            <a:r>
              <a:rPr lang="es-ES" sz="2000" b="1" dirty="0" smtClean="0"/>
              <a:t>Una Europa más conectada</a:t>
            </a:r>
            <a:r>
              <a:rPr lang="es-ES" sz="2000" dirty="0" smtClean="0"/>
              <a:t>, mejorando la movilidad.</a:t>
            </a:r>
          </a:p>
          <a:p>
            <a:pPr>
              <a:buFont typeface="Arial" panose="020B0604020202020204" pitchFamily="34" charset="0"/>
              <a:buChar char="•"/>
            </a:pPr>
            <a:r>
              <a:rPr lang="es-ES" sz="2000" dirty="0" smtClean="0"/>
              <a:t>OP 4. </a:t>
            </a:r>
            <a:r>
              <a:rPr lang="es-ES" sz="2000" b="1" dirty="0" smtClean="0"/>
              <a:t>Una Europa más social e inclusiva</a:t>
            </a:r>
            <a:r>
              <a:rPr lang="es-ES" sz="2000" dirty="0" smtClean="0"/>
              <a:t>, por medio de la aplicación del Pilar Europeo de Derechos Sociales.</a:t>
            </a:r>
          </a:p>
          <a:p>
            <a:pPr>
              <a:buFont typeface="Arial" panose="020B0604020202020204" pitchFamily="34" charset="0"/>
              <a:buChar char="•"/>
            </a:pPr>
            <a:r>
              <a:rPr lang="es-ES" sz="2000" dirty="0" smtClean="0"/>
              <a:t>OP 5. U</a:t>
            </a:r>
            <a:r>
              <a:rPr lang="es-ES" sz="2000" b="1" dirty="0" smtClean="0"/>
              <a:t>na Europa más próxima a los ciudadanos</a:t>
            </a:r>
            <a:r>
              <a:rPr lang="es-ES" sz="2000" dirty="0" smtClean="0"/>
              <a:t>, fomentando el desarrollo integrado y sostenible de todo tipo de territorios e iniciativas locales.</a:t>
            </a:r>
          </a:p>
          <a:p>
            <a:pPr>
              <a:buFont typeface="Arial" panose="020B0604020202020204" pitchFamily="34" charset="0"/>
              <a:buChar char="•"/>
            </a:pPr>
            <a:r>
              <a:rPr lang="es-ES" sz="2000" dirty="0" smtClean="0"/>
              <a:t>Por su parte el FTJ respaldará el objetivo específico, basado en el Acuerdo de París, de hacer posible que las regiones y las personas afronten las repercusiones sociales, laborales, económicas y medioambientales de la transición hacia los objetivos en materia de energía y clima de la Unión para 2030 y una economía climáticamente neutra de la Unión de aquí a 2050.</a:t>
            </a:r>
            <a:endParaRPr lang="es-ES" sz="2000" dirty="0"/>
          </a:p>
        </p:txBody>
      </p:sp>
    </p:spTree>
    <p:extLst>
      <p:ext uri="{BB962C8B-B14F-4D97-AF65-F5344CB8AC3E}">
        <p14:creationId xmlns:p14="http://schemas.microsoft.com/office/powerpoint/2010/main" val="4048759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1700808"/>
            <a:ext cx="7704856" cy="4708981"/>
          </a:xfrm>
          <a:prstGeom prst="rect">
            <a:avLst/>
          </a:prstGeom>
        </p:spPr>
        <p:txBody>
          <a:bodyPr wrap="square">
            <a:spAutoFit/>
          </a:bodyPr>
          <a:lstStyle/>
          <a:p>
            <a:r>
              <a:rPr lang="es-ES" sz="2000" dirty="0" smtClean="0"/>
              <a:t>El FEDER, FSE+ y FTJ contribuirán a reforzar la cohesión económica, social y territorial de la Unión europea persiguiendo dos objetivos:</a:t>
            </a:r>
          </a:p>
          <a:p>
            <a:endParaRPr lang="es-ES" sz="2000" dirty="0" smtClean="0"/>
          </a:p>
          <a:p>
            <a:pPr>
              <a:buFont typeface="Arial" panose="020B0604020202020204" pitchFamily="34" charset="0"/>
              <a:buChar char="•"/>
            </a:pPr>
            <a:r>
              <a:rPr lang="es-ES" sz="2000" dirty="0" smtClean="0"/>
              <a:t>La inversión en crecimiento y empleo, orientada a fortalecer el mercado laboral y las economías regionales a través de FEDER, FSE+ y FTJ;</a:t>
            </a:r>
          </a:p>
          <a:p>
            <a:pPr>
              <a:buFont typeface="Arial" panose="020B0604020202020204" pitchFamily="34" charset="0"/>
              <a:buChar char="•"/>
            </a:pPr>
            <a:endParaRPr lang="es-ES" sz="2000" dirty="0" smtClean="0"/>
          </a:p>
          <a:p>
            <a:pPr>
              <a:buFont typeface="Arial" panose="020B0604020202020204" pitchFamily="34" charset="0"/>
              <a:buChar char="•"/>
            </a:pPr>
            <a:r>
              <a:rPr lang="es-ES" sz="2000" dirty="0" smtClean="0"/>
              <a:t>La cooperación territorial europea, orientada a reforzar la cooperación transfronteriza, transnacional e interregional dentro de la Unión a través de FEDER (</a:t>
            </a:r>
            <a:r>
              <a:rPr lang="es-ES" sz="2000" dirty="0" err="1" smtClean="0"/>
              <a:t>Interrreg</a:t>
            </a:r>
            <a:r>
              <a:rPr lang="es-ES" sz="2000" dirty="0" smtClean="0"/>
              <a:t>)</a:t>
            </a:r>
          </a:p>
          <a:p>
            <a:pPr>
              <a:buFont typeface="Arial" panose="020B0604020202020204" pitchFamily="34" charset="0"/>
              <a:buChar char="•"/>
            </a:pPr>
            <a:endParaRPr lang="es-ES" sz="2000" dirty="0" smtClean="0"/>
          </a:p>
          <a:p>
            <a:r>
              <a:rPr lang="es-ES" sz="2000" b="1" dirty="0" smtClean="0"/>
              <a:t>La regulación básica se encuentra recogida en el Reglamento de Disposiciones Comunes (Reglamento (UE) 2021/1060) y cada Fondo cuenta con una reglamentación específica: FTJ (Reglamento (UE) 2021/1056), FSE + (Reglamento (UE) 2021/1057), FEDER (Reglamento (UE)2021/1058), FEMPA (Reglamento (UE) 2021/1139)</a:t>
            </a:r>
            <a:endParaRPr lang="es-ES" sz="2000" dirty="0"/>
          </a:p>
        </p:txBody>
      </p:sp>
    </p:spTree>
    <p:extLst>
      <p:ext uri="{BB962C8B-B14F-4D97-AF65-F5344CB8AC3E}">
        <p14:creationId xmlns:p14="http://schemas.microsoft.com/office/powerpoint/2010/main" val="2160555707"/>
      </p:ext>
    </p:extLst>
  </p:cSld>
  <p:clrMapOvr>
    <a:masterClrMapping/>
  </p:clrMapOvr>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8066</Words>
  <Application>Microsoft Office PowerPoint</Application>
  <PresentationFormat>Presentación en pantalla (4:3)</PresentationFormat>
  <Paragraphs>598</Paragraphs>
  <Slides>102</Slides>
  <Notes>0</Notes>
  <HiddenSlides>23</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102</vt:i4>
      </vt:variant>
    </vt:vector>
  </HeadingPairs>
  <TitlesOfParts>
    <vt:vector size="108" baseType="lpstr">
      <vt:lpstr>Times New Roman</vt:lpstr>
      <vt:lpstr>Arial</vt:lpstr>
      <vt:lpstr>Calibri</vt:lpstr>
      <vt:lpstr>Wingdings</vt:lpstr>
      <vt:lpstr>Geneva</vt:lpstr>
      <vt:lpstr>Diseño predeterminado</vt:lpstr>
      <vt:lpstr>Fondos estructurales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 2000-2006</vt:lpstr>
      <vt:lpstr>Fondos estructurales 2000-2006</vt:lpstr>
      <vt:lpstr>Fondos estructurales 2000-2006</vt:lpstr>
      <vt:lpstr>Fondos estructurales 2000-2006</vt:lpstr>
      <vt:lpstr>Fondos estructurales 2000-2006</vt:lpstr>
      <vt:lpstr>Fondos estructurales 2000-2006</vt:lpstr>
      <vt:lpstr>Fondos estructurales 2000-2006</vt:lpstr>
      <vt:lpstr>Fondos estructurales 2000-2006</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Fondos estructurales 2007-2013</vt:lpstr>
      <vt:lpstr>Gestión financiera 2007-2013</vt:lpstr>
      <vt:lpstr>Fondos estructurales por objetivos</vt:lpstr>
      <vt:lpstr>Fondos estructurales</vt:lpstr>
      <vt:lpstr>Fondos estructurales</vt:lpstr>
      <vt:lpstr>Fondos estructurales</vt:lpstr>
      <vt:lpstr>Fondos estructurales</vt:lpstr>
      <vt:lpstr>Fondos estructurales</vt:lpstr>
      <vt:lpstr>Fondos estructurales</vt:lpstr>
      <vt:lpstr>¿El futuro?  2014-2020</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Fondos Estructurales</vt:lpstr>
      <vt:lpstr>Reforma de la política de cohesión 2014-2020 Reorientar la política de cohesión de la UE para obtener el máximo impacto en el crecimiento y el empleo: la reforma en diez puntos</vt:lpstr>
      <vt:lpstr>Reforma de la política de cohesión 2014-2020 Reorientar la política de cohesión de la UE para obtener el máximo impacto en el crecimiento y el empleo: la reforma en diez puntos</vt:lpstr>
      <vt:lpstr>Reforma de la política de cohesión 2014-2020 Reorientar la política de cohesión de la UE para obtener el máximo impacto en el crecimiento y el empleo: la reforma en diez puntos</vt:lpstr>
      <vt:lpstr>Reforma de la política de cohesión 2014-2020 Reorientar la política de cohesión de la UE para obtener el máximo impacto en el crecimiento y el empleo: la reforma en diez puntos</vt:lpstr>
      <vt:lpstr>Reforma de la política de cohesión 2014-2020 Reorientar la política de cohesión de la UE para obtener el máximo impacto en el crecimiento y el empleo: la reforma en diez puntos</vt:lpstr>
      <vt:lpstr>Reforma de la política de cohesión 2014-2020 Reorientar la política de cohesión de la UE para obtener el máximo impacto en el crecimiento y el empleo: la reforma en diez puntos</vt:lpstr>
      <vt:lpstr>Reforma de la política de cohesión 2014-2020 Reorientar la política de cohesión de la UE para obtener el máximo impacto en el crecimiento y el empleo: la reforma en diez puntos</vt:lpstr>
      <vt:lpstr>Reforma de la política de cohesión 2014-2020 Reorientar la política de cohesión de la UE para obtener el máximo impacto en el crecimiento y el empleo: la reforma en diez puntos</vt:lpstr>
      <vt:lpstr>Reforma de la política de cohesión 2014-2020 Reorientar la política de cohesión de la UE para obtener el máximo impacto en el crecimiento y el empleo: la reforma en diez puntos</vt:lpstr>
      <vt:lpstr>Presentación de PowerPoint</vt:lpstr>
      <vt:lpstr>Presentación de PowerPoint</vt:lpstr>
      <vt:lpstr>Prioridades para 2021-2027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UPV/EHU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Structural Funds: Eligible areas in EU25 for Objective 1 and 2 between 2000 and 2006</dc:title>
  <dc:creator>JAP</dc:creator>
  <cp:lastModifiedBy>JOAQUIN ARRIOLA</cp:lastModifiedBy>
  <cp:revision>58</cp:revision>
  <dcterms:created xsi:type="dcterms:W3CDTF">2005-11-10T16:31:07Z</dcterms:created>
  <dcterms:modified xsi:type="dcterms:W3CDTF">2023-12-11T20:58:29Z</dcterms:modified>
</cp:coreProperties>
</file>